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74" r:id="rId6"/>
    <p:sldId id="352" r:id="rId7"/>
    <p:sldId id="258" r:id="rId8"/>
    <p:sldId id="275" r:id="rId9"/>
    <p:sldId id="276" r:id="rId10"/>
    <p:sldId id="277" r:id="rId11"/>
    <p:sldId id="278" r:id="rId12"/>
    <p:sldId id="279" r:id="rId13"/>
    <p:sldId id="280" r:id="rId14"/>
    <p:sldId id="281" r:id="rId15"/>
    <p:sldId id="282" r:id="rId16"/>
    <p:sldId id="288" r:id="rId17"/>
    <p:sldId id="295" r:id="rId18"/>
    <p:sldId id="297" r:id="rId19"/>
    <p:sldId id="298" r:id="rId20"/>
    <p:sldId id="286" r:id="rId21"/>
    <p:sldId id="287" r:id="rId22"/>
    <p:sldId id="314" r:id="rId23"/>
    <p:sldId id="319" r:id="rId24"/>
    <p:sldId id="320" r:id="rId25"/>
    <p:sldId id="321" r:id="rId26"/>
    <p:sldId id="322" r:id="rId27"/>
    <p:sldId id="323" r:id="rId28"/>
    <p:sldId id="343" r:id="rId29"/>
    <p:sldId id="311" r:id="rId30"/>
    <p:sldId id="309" r:id="rId31"/>
    <p:sldId id="341" r:id="rId32"/>
    <p:sldId id="342" r:id="rId33"/>
    <p:sldId id="312" r:id="rId34"/>
    <p:sldId id="310" r:id="rId35"/>
    <p:sldId id="351" r:id="rId36"/>
    <p:sldId id="350" r:id="rId37"/>
    <p:sldId id="349" r:id="rId38"/>
    <p:sldId id="348" r:id="rId39"/>
    <p:sldId id="313" r:id="rId40"/>
    <p:sldId id="366" r:id="rId41"/>
    <p:sldId id="289" r:id="rId42"/>
    <p:sldId id="291" r:id="rId43"/>
    <p:sldId id="296" r:id="rId44"/>
    <p:sldId id="299" r:id="rId45"/>
    <p:sldId id="356" r:id="rId46"/>
    <p:sldId id="300" r:id="rId47"/>
    <p:sldId id="315" r:id="rId48"/>
    <p:sldId id="317" r:id="rId49"/>
    <p:sldId id="324" r:id="rId50"/>
    <p:sldId id="325" r:id="rId51"/>
    <p:sldId id="329" r:id="rId52"/>
    <p:sldId id="331" r:id="rId53"/>
    <p:sldId id="334" r:id="rId54"/>
    <p:sldId id="344" r:id="rId55"/>
    <p:sldId id="346" r:id="rId56"/>
    <p:sldId id="292" r:id="rId57"/>
    <p:sldId id="355" r:id="rId58"/>
    <p:sldId id="358" r:id="rId59"/>
    <p:sldId id="360" r:id="rId60"/>
    <p:sldId id="361" r:id="rId61"/>
    <p:sldId id="362" r:id="rId62"/>
    <p:sldId id="308" r:id="rId63"/>
    <p:sldId id="301" r:id="rId64"/>
    <p:sldId id="304" r:id="rId65"/>
    <p:sldId id="340" r:id="rId66"/>
    <p:sldId id="363" r:id="rId67"/>
    <p:sldId id="303" r:id="rId68"/>
    <p:sldId id="306" r:id="rId69"/>
    <p:sldId id="307" r:id="rId70"/>
    <p:sldId id="359" r:id="rId71"/>
    <p:sldId id="364" r:id="rId72"/>
    <p:sldId id="353" r:id="rId73"/>
    <p:sldId id="354" r:id="rId74"/>
    <p:sldId id="293" r:id="rId75"/>
    <p:sldId id="294" r:id="rId76"/>
    <p:sldId id="328" r:id="rId77"/>
    <p:sldId id="302" r:id="rId78"/>
    <p:sldId id="305" r:id="rId79"/>
    <p:sldId id="357" r:id="rId80"/>
    <p:sldId id="316" r:id="rId81"/>
    <p:sldId id="318" r:id="rId82"/>
    <p:sldId id="326" r:id="rId83"/>
    <p:sldId id="327" r:id="rId84"/>
    <p:sldId id="330" r:id="rId85"/>
    <p:sldId id="332" r:id="rId86"/>
    <p:sldId id="333" r:id="rId87"/>
    <p:sldId id="347" r:id="rId88"/>
    <p:sldId id="365" r:id="rId89"/>
    <p:sldId id="335" r:id="rId90"/>
    <p:sldId id="336" r:id="rId91"/>
    <p:sldId id="337" r:id="rId92"/>
    <p:sldId id="338" r:id="rId93"/>
    <p:sldId id="339" r:id="rId94"/>
    <p:sldId id="367" r:id="rId95"/>
    <p:sldId id="368" r:id="rId96"/>
    <p:sldId id="369" r:id="rId97"/>
    <p:sldId id="370" r:id="rId98"/>
    <p:sldId id="371" r:id="rId9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k Heeris" initials="HH" lastIdx="3" clrIdx="0">
    <p:extLst>
      <p:ext uri="{19B8F6BF-5375-455C-9EA6-DF929625EA0E}">
        <p15:presenceInfo xmlns:p15="http://schemas.microsoft.com/office/powerpoint/2012/main" userId="3b50a43db9e38595" providerId="Windows Live"/>
      </p:ext>
    </p:extLst>
  </p:cmAuthor>
  <p:cmAuthor id="2" name="Marie Spangenberg" initials="MS" lastIdx="11" clrIdx="1">
    <p:extLst>
      <p:ext uri="{19B8F6BF-5375-455C-9EA6-DF929625EA0E}">
        <p15:presenceInfo xmlns:p15="http://schemas.microsoft.com/office/powerpoint/2012/main" userId="S-1-5-21-314066943-800939478-1543857936-1695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1A8A"/>
    <a:srgbClr val="4F0C98"/>
    <a:srgbClr val="580DAB"/>
    <a:srgbClr val="5811A7"/>
    <a:srgbClr val="560797"/>
    <a:srgbClr val="6B08BC"/>
    <a:srgbClr val="5B07A1"/>
    <a:srgbClr val="7209C9"/>
    <a:srgbClr val="D5C293"/>
    <a:srgbClr val="BD9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84" d="100"/>
          <a:sy n="84" d="100"/>
        </p:scale>
        <p:origin x="150" y="78"/>
      </p:cViewPr>
      <p:guideLst>
        <p:guide orient="horz" pos="1049"/>
        <p:guide pos="234"/>
      </p:guideLst>
    </p:cSldViewPr>
  </p:slideViewPr>
  <p:notesTextViewPr>
    <p:cViewPr>
      <p:scale>
        <a:sx n="1" d="1"/>
        <a:sy n="1" d="1"/>
      </p:scale>
      <p:origin x="0" y="0"/>
    </p:cViewPr>
  </p:notesTextViewPr>
  <p:sorterViewPr>
    <p:cViewPr varScale="1">
      <p:scale>
        <a:sx n="100" d="100"/>
        <a:sy n="100" d="100"/>
      </p:scale>
      <p:origin x="0" y="-931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viewProps" Target="viewProp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a Guldbæk Adams" userId="cfac4e80-d177-4b73-818f-05dd694719bc" providerId="ADAL" clId="{F34911BF-06F3-4EFB-981C-199DC2CBAB8D}"/>
    <pc:docChg chg="modSld">
      <pc:chgData name="Ulrika Guldbæk Adams" userId="cfac4e80-d177-4b73-818f-05dd694719bc" providerId="ADAL" clId="{F34911BF-06F3-4EFB-981C-199DC2CBAB8D}" dt="2024-03-11T12:18:37.351" v="0" actId="1076"/>
      <pc:docMkLst>
        <pc:docMk/>
      </pc:docMkLst>
      <pc:sldChg chg="modSp mod">
        <pc:chgData name="Ulrika Guldbæk Adams" userId="cfac4e80-d177-4b73-818f-05dd694719bc" providerId="ADAL" clId="{F34911BF-06F3-4EFB-981C-199DC2CBAB8D}" dt="2024-03-11T12:18:37.351" v="0" actId="1076"/>
        <pc:sldMkLst>
          <pc:docMk/>
          <pc:sldMk cId="2676374926" sldId="276"/>
        </pc:sldMkLst>
        <pc:spChg chg="mod">
          <ac:chgData name="Ulrika Guldbæk Adams" userId="cfac4e80-d177-4b73-818f-05dd694719bc" providerId="ADAL" clId="{F34911BF-06F3-4EFB-981C-199DC2CBAB8D}" dt="2024-03-11T12:18:37.351" v="0" actId="1076"/>
          <ac:spMkLst>
            <pc:docMk/>
            <pc:sldMk cId="2676374926" sldId="276"/>
            <ac:spMk id="4" creationId="{0251AB8C-A375-4FBA-89BD-68BD075852E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2C578F-5E58-418D-9031-9BA482FD8EE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a-DK"/>
        </a:p>
      </dgm:t>
    </dgm:pt>
    <dgm:pt modelId="{0650068A-4F2D-4A9D-A699-ADF2F7489EDF}">
      <dgm:prSet phldrT="[Tekst]"/>
      <dgm:spPr/>
      <dgm:t>
        <a:bodyPr/>
        <a:lstStyle/>
        <a:p>
          <a:r>
            <a:rPr lang="da-DK" dirty="0"/>
            <a:t>Styregruppe</a:t>
          </a:r>
        </a:p>
      </dgm:t>
    </dgm:pt>
    <dgm:pt modelId="{F5A02CD3-72D9-401E-8663-3698A6E5C92B}" type="parTrans" cxnId="{EB97CA8E-087C-4E26-8B81-D034F621570D}">
      <dgm:prSet/>
      <dgm:spPr/>
      <dgm:t>
        <a:bodyPr/>
        <a:lstStyle/>
        <a:p>
          <a:endParaRPr lang="da-DK"/>
        </a:p>
      </dgm:t>
    </dgm:pt>
    <dgm:pt modelId="{DDCA1C1A-B08D-4FED-9A2F-A14A5B2A4687}" type="sibTrans" cxnId="{EB97CA8E-087C-4E26-8B81-D034F621570D}">
      <dgm:prSet/>
      <dgm:spPr/>
      <dgm:t>
        <a:bodyPr/>
        <a:lstStyle/>
        <a:p>
          <a:endParaRPr lang="da-DK"/>
        </a:p>
      </dgm:t>
    </dgm:pt>
    <dgm:pt modelId="{0C7CBE2A-0372-40BB-A8F8-34510C00A629}" type="asst">
      <dgm:prSet phldrT="[Tekst]"/>
      <dgm:spPr/>
      <dgm:t>
        <a:bodyPr/>
        <a:lstStyle/>
        <a:p>
          <a:r>
            <a:rPr lang="da-DK" dirty="0"/>
            <a:t>Referencegruppe</a:t>
          </a:r>
        </a:p>
      </dgm:t>
    </dgm:pt>
    <dgm:pt modelId="{CEB29FD2-C504-424A-A20B-D6764C90DA49}" type="parTrans" cxnId="{F375AA3F-35BC-4ABD-84AC-BB7CCF934D68}">
      <dgm:prSet/>
      <dgm:spPr/>
      <dgm:t>
        <a:bodyPr/>
        <a:lstStyle/>
        <a:p>
          <a:endParaRPr lang="da-DK"/>
        </a:p>
      </dgm:t>
    </dgm:pt>
    <dgm:pt modelId="{F9470A9D-9C88-4482-B875-DB2B77FBA628}" type="sibTrans" cxnId="{F375AA3F-35BC-4ABD-84AC-BB7CCF934D68}">
      <dgm:prSet/>
      <dgm:spPr/>
      <dgm:t>
        <a:bodyPr/>
        <a:lstStyle/>
        <a:p>
          <a:endParaRPr lang="da-DK"/>
        </a:p>
      </dgm:t>
    </dgm:pt>
    <dgm:pt modelId="{EFA04041-C8B2-4BF8-AA7E-C948CC938A9E}">
      <dgm:prSet phldrT="[Tekst]"/>
      <dgm:spPr/>
      <dgm:t>
        <a:bodyPr/>
        <a:lstStyle/>
        <a:p>
          <a:r>
            <a:rPr lang="da-DK" dirty="0"/>
            <a:t>Projektleder</a:t>
          </a:r>
        </a:p>
      </dgm:t>
    </dgm:pt>
    <dgm:pt modelId="{7CC1CB15-4B21-48FA-9EA6-7575BBED4CB5}" type="parTrans" cxnId="{6AD178FF-D10E-4C83-9BD1-E1178BB84D48}">
      <dgm:prSet/>
      <dgm:spPr/>
      <dgm:t>
        <a:bodyPr/>
        <a:lstStyle/>
        <a:p>
          <a:endParaRPr lang="da-DK"/>
        </a:p>
      </dgm:t>
    </dgm:pt>
    <dgm:pt modelId="{912CC0F8-20CE-4739-9E46-A6D87B7E53E0}" type="sibTrans" cxnId="{6AD178FF-D10E-4C83-9BD1-E1178BB84D48}">
      <dgm:prSet/>
      <dgm:spPr/>
      <dgm:t>
        <a:bodyPr/>
        <a:lstStyle/>
        <a:p>
          <a:endParaRPr lang="da-DK"/>
        </a:p>
      </dgm:t>
    </dgm:pt>
    <dgm:pt modelId="{AD1D8825-CBF4-4994-B50C-34BDD079BC01}">
      <dgm:prSet phldrT="[Tekst]"/>
      <dgm:spPr/>
      <dgm:t>
        <a:bodyPr/>
        <a:lstStyle/>
        <a:p>
          <a:r>
            <a:rPr lang="da-DK" dirty="0"/>
            <a:t>Projektgruppe</a:t>
          </a:r>
        </a:p>
      </dgm:t>
    </dgm:pt>
    <dgm:pt modelId="{6DB55C5B-08F6-42E9-983F-15325A3AD704}" type="parTrans" cxnId="{5E8F0F02-A96C-40DF-8C31-12E8D571A5D5}">
      <dgm:prSet/>
      <dgm:spPr/>
      <dgm:t>
        <a:bodyPr/>
        <a:lstStyle/>
        <a:p>
          <a:endParaRPr lang="da-DK"/>
        </a:p>
      </dgm:t>
    </dgm:pt>
    <dgm:pt modelId="{6629C2FB-0D9F-4B77-B536-DDAEE3DE04B8}" type="sibTrans" cxnId="{5E8F0F02-A96C-40DF-8C31-12E8D571A5D5}">
      <dgm:prSet/>
      <dgm:spPr/>
      <dgm:t>
        <a:bodyPr/>
        <a:lstStyle/>
        <a:p>
          <a:endParaRPr lang="da-DK"/>
        </a:p>
      </dgm:t>
    </dgm:pt>
    <dgm:pt modelId="{B923AB51-8751-4E6E-AFA6-4EB2A92BA8E6}" type="pres">
      <dgm:prSet presAssocID="{F22C578F-5E58-418D-9031-9BA482FD8EE2}" presName="hierChild1" presStyleCnt="0">
        <dgm:presLayoutVars>
          <dgm:orgChart val="1"/>
          <dgm:chPref val="1"/>
          <dgm:dir/>
          <dgm:animOne val="branch"/>
          <dgm:animLvl val="lvl"/>
          <dgm:resizeHandles/>
        </dgm:presLayoutVars>
      </dgm:prSet>
      <dgm:spPr/>
    </dgm:pt>
    <dgm:pt modelId="{20E31629-3EB0-4F8F-AE53-11FFD85DDF94}" type="pres">
      <dgm:prSet presAssocID="{0650068A-4F2D-4A9D-A699-ADF2F7489EDF}" presName="hierRoot1" presStyleCnt="0">
        <dgm:presLayoutVars>
          <dgm:hierBranch val="init"/>
        </dgm:presLayoutVars>
      </dgm:prSet>
      <dgm:spPr/>
    </dgm:pt>
    <dgm:pt modelId="{B64AD271-564C-468C-829A-F94441AE556D}" type="pres">
      <dgm:prSet presAssocID="{0650068A-4F2D-4A9D-A699-ADF2F7489EDF}" presName="rootComposite1" presStyleCnt="0"/>
      <dgm:spPr/>
    </dgm:pt>
    <dgm:pt modelId="{D6E95875-E5F5-4427-B2A8-9149ECCA2100}" type="pres">
      <dgm:prSet presAssocID="{0650068A-4F2D-4A9D-A699-ADF2F7489EDF}" presName="rootText1" presStyleLbl="node0" presStyleIdx="0" presStyleCnt="1">
        <dgm:presLayoutVars>
          <dgm:chPref val="3"/>
        </dgm:presLayoutVars>
      </dgm:prSet>
      <dgm:spPr/>
    </dgm:pt>
    <dgm:pt modelId="{A87EE5CE-1BC0-4C55-8FF7-DF3C8548EE5C}" type="pres">
      <dgm:prSet presAssocID="{0650068A-4F2D-4A9D-A699-ADF2F7489EDF}" presName="rootConnector1" presStyleLbl="node1" presStyleIdx="0" presStyleCnt="0"/>
      <dgm:spPr/>
    </dgm:pt>
    <dgm:pt modelId="{78754F75-6F2B-44C1-99AA-4790265CC03F}" type="pres">
      <dgm:prSet presAssocID="{0650068A-4F2D-4A9D-A699-ADF2F7489EDF}" presName="hierChild2" presStyleCnt="0"/>
      <dgm:spPr/>
    </dgm:pt>
    <dgm:pt modelId="{BF8BE3A8-AD06-4671-A70B-61601E89B04D}" type="pres">
      <dgm:prSet presAssocID="{7CC1CB15-4B21-48FA-9EA6-7575BBED4CB5}" presName="Name37" presStyleLbl="parChTrans1D2" presStyleIdx="0" presStyleCnt="2"/>
      <dgm:spPr/>
    </dgm:pt>
    <dgm:pt modelId="{7A611736-837F-4C33-B23D-66CC40CFB9EB}" type="pres">
      <dgm:prSet presAssocID="{EFA04041-C8B2-4BF8-AA7E-C948CC938A9E}" presName="hierRoot2" presStyleCnt="0">
        <dgm:presLayoutVars>
          <dgm:hierBranch val="init"/>
        </dgm:presLayoutVars>
      </dgm:prSet>
      <dgm:spPr/>
    </dgm:pt>
    <dgm:pt modelId="{C4911501-185C-48F4-B835-36C1B5F3164E}" type="pres">
      <dgm:prSet presAssocID="{EFA04041-C8B2-4BF8-AA7E-C948CC938A9E}" presName="rootComposite" presStyleCnt="0"/>
      <dgm:spPr/>
    </dgm:pt>
    <dgm:pt modelId="{984BA8B0-53BC-44E7-8071-52809161FBB7}" type="pres">
      <dgm:prSet presAssocID="{EFA04041-C8B2-4BF8-AA7E-C948CC938A9E}" presName="rootText" presStyleLbl="node2" presStyleIdx="0" presStyleCnt="1">
        <dgm:presLayoutVars>
          <dgm:chPref val="3"/>
        </dgm:presLayoutVars>
      </dgm:prSet>
      <dgm:spPr/>
    </dgm:pt>
    <dgm:pt modelId="{A9705A21-0EAE-4055-9B69-66D6D9B74375}" type="pres">
      <dgm:prSet presAssocID="{EFA04041-C8B2-4BF8-AA7E-C948CC938A9E}" presName="rootConnector" presStyleLbl="node2" presStyleIdx="0" presStyleCnt="1"/>
      <dgm:spPr/>
    </dgm:pt>
    <dgm:pt modelId="{9EC10109-ECA1-4163-9EF2-EA8E3AA2C28E}" type="pres">
      <dgm:prSet presAssocID="{EFA04041-C8B2-4BF8-AA7E-C948CC938A9E}" presName="hierChild4" presStyleCnt="0"/>
      <dgm:spPr/>
    </dgm:pt>
    <dgm:pt modelId="{79C0529D-F19F-4341-8939-DC1C705D861A}" type="pres">
      <dgm:prSet presAssocID="{6DB55C5B-08F6-42E9-983F-15325A3AD704}" presName="Name37" presStyleLbl="parChTrans1D3" presStyleIdx="0" presStyleCnt="1"/>
      <dgm:spPr/>
    </dgm:pt>
    <dgm:pt modelId="{BACCCACC-51FB-4A11-B941-73E866A1AFB1}" type="pres">
      <dgm:prSet presAssocID="{AD1D8825-CBF4-4994-B50C-34BDD079BC01}" presName="hierRoot2" presStyleCnt="0">
        <dgm:presLayoutVars>
          <dgm:hierBranch val="init"/>
        </dgm:presLayoutVars>
      </dgm:prSet>
      <dgm:spPr/>
    </dgm:pt>
    <dgm:pt modelId="{6EFDE4D9-DB12-4F2B-8971-B2293EB4BE99}" type="pres">
      <dgm:prSet presAssocID="{AD1D8825-CBF4-4994-B50C-34BDD079BC01}" presName="rootComposite" presStyleCnt="0"/>
      <dgm:spPr/>
    </dgm:pt>
    <dgm:pt modelId="{C985B3A9-7A3D-4AF7-973B-E2075179767A}" type="pres">
      <dgm:prSet presAssocID="{AD1D8825-CBF4-4994-B50C-34BDD079BC01}" presName="rootText" presStyleLbl="node3" presStyleIdx="0" presStyleCnt="1">
        <dgm:presLayoutVars>
          <dgm:chPref val="3"/>
        </dgm:presLayoutVars>
      </dgm:prSet>
      <dgm:spPr/>
    </dgm:pt>
    <dgm:pt modelId="{7F60FC8A-68E3-4D78-9B6D-190BF02F526B}" type="pres">
      <dgm:prSet presAssocID="{AD1D8825-CBF4-4994-B50C-34BDD079BC01}" presName="rootConnector" presStyleLbl="node3" presStyleIdx="0" presStyleCnt="1"/>
      <dgm:spPr/>
    </dgm:pt>
    <dgm:pt modelId="{B4F0480D-8FC4-4CAF-B5C9-A56347F60CD1}" type="pres">
      <dgm:prSet presAssocID="{AD1D8825-CBF4-4994-B50C-34BDD079BC01}" presName="hierChild4" presStyleCnt="0"/>
      <dgm:spPr/>
    </dgm:pt>
    <dgm:pt modelId="{A9EF7C18-D594-4F53-851E-782D2F3B9E03}" type="pres">
      <dgm:prSet presAssocID="{AD1D8825-CBF4-4994-B50C-34BDD079BC01}" presName="hierChild5" presStyleCnt="0"/>
      <dgm:spPr/>
    </dgm:pt>
    <dgm:pt modelId="{CCD26C13-CD90-4355-9043-A1C4C4138EF9}" type="pres">
      <dgm:prSet presAssocID="{EFA04041-C8B2-4BF8-AA7E-C948CC938A9E}" presName="hierChild5" presStyleCnt="0"/>
      <dgm:spPr/>
    </dgm:pt>
    <dgm:pt modelId="{8AFD7C2B-E47F-468E-B459-A186742D981E}" type="pres">
      <dgm:prSet presAssocID="{0650068A-4F2D-4A9D-A699-ADF2F7489EDF}" presName="hierChild3" presStyleCnt="0"/>
      <dgm:spPr/>
    </dgm:pt>
    <dgm:pt modelId="{F8D7FEAF-B662-407F-8F1F-5CC42E44749F}" type="pres">
      <dgm:prSet presAssocID="{CEB29FD2-C504-424A-A20B-D6764C90DA49}" presName="Name111" presStyleLbl="parChTrans1D2" presStyleIdx="1" presStyleCnt="2"/>
      <dgm:spPr/>
    </dgm:pt>
    <dgm:pt modelId="{FEED6A1B-37F2-4A96-8146-E15F7B64047E}" type="pres">
      <dgm:prSet presAssocID="{0C7CBE2A-0372-40BB-A8F8-34510C00A629}" presName="hierRoot3" presStyleCnt="0">
        <dgm:presLayoutVars>
          <dgm:hierBranch val="init"/>
        </dgm:presLayoutVars>
      </dgm:prSet>
      <dgm:spPr/>
    </dgm:pt>
    <dgm:pt modelId="{15A313AA-C384-4D5E-9596-3B20D569F147}" type="pres">
      <dgm:prSet presAssocID="{0C7CBE2A-0372-40BB-A8F8-34510C00A629}" presName="rootComposite3" presStyleCnt="0"/>
      <dgm:spPr/>
    </dgm:pt>
    <dgm:pt modelId="{30D7E8BE-516D-4801-8ABA-22F58A7A078D}" type="pres">
      <dgm:prSet presAssocID="{0C7CBE2A-0372-40BB-A8F8-34510C00A629}" presName="rootText3" presStyleLbl="asst1" presStyleIdx="0" presStyleCnt="1">
        <dgm:presLayoutVars>
          <dgm:chPref val="3"/>
        </dgm:presLayoutVars>
      </dgm:prSet>
      <dgm:spPr/>
    </dgm:pt>
    <dgm:pt modelId="{D1786E99-998F-416C-A470-D7D424E1C993}" type="pres">
      <dgm:prSet presAssocID="{0C7CBE2A-0372-40BB-A8F8-34510C00A629}" presName="rootConnector3" presStyleLbl="asst1" presStyleIdx="0" presStyleCnt="1"/>
      <dgm:spPr/>
    </dgm:pt>
    <dgm:pt modelId="{C91EAD0A-C1F2-4247-8FB3-138A71E03E9C}" type="pres">
      <dgm:prSet presAssocID="{0C7CBE2A-0372-40BB-A8F8-34510C00A629}" presName="hierChild6" presStyleCnt="0"/>
      <dgm:spPr/>
    </dgm:pt>
    <dgm:pt modelId="{D83EC011-1228-4248-B394-3EFF9E9A13EB}" type="pres">
      <dgm:prSet presAssocID="{0C7CBE2A-0372-40BB-A8F8-34510C00A629}" presName="hierChild7" presStyleCnt="0"/>
      <dgm:spPr/>
    </dgm:pt>
  </dgm:ptLst>
  <dgm:cxnLst>
    <dgm:cxn modelId="{5E8F0F02-A96C-40DF-8C31-12E8D571A5D5}" srcId="{EFA04041-C8B2-4BF8-AA7E-C948CC938A9E}" destId="{AD1D8825-CBF4-4994-B50C-34BDD079BC01}" srcOrd="0" destOrd="0" parTransId="{6DB55C5B-08F6-42E9-983F-15325A3AD704}" sibTransId="{6629C2FB-0D9F-4B77-B536-DDAEE3DE04B8}"/>
    <dgm:cxn modelId="{9DE2D127-2318-4D74-A8AC-0195D05B7434}" type="presOf" srcId="{0650068A-4F2D-4A9D-A699-ADF2F7489EDF}" destId="{D6E95875-E5F5-4427-B2A8-9149ECCA2100}" srcOrd="0" destOrd="0" presId="urn:microsoft.com/office/officeart/2005/8/layout/orgChart1"/>
    <dgm:cxn modelId="{F375AA3F-35BC-4ABD-84AC-BB7CCF934D68}" srcId="{0650068A-4F2D-4A9D-A699-ADF2F7489EDF}" destId="{0C7CBE2A-0372-40BB-A8F8-34510C00A629}" srcOrd="0" destOrd="0" parTransId="{CEB29FD2-C504-424A-A20B-D6764C90DA49}" sibTransId="{F9470A9D-9C88-4482-B875-DB2B77FBA628}"/>
    <dgm:cxn modelId="{534F6648-5621-4017-BC2C-CD0C54FD5C7B}" type="presOf" srcId="{AD1D8825-CBF4-4994-B50C-34BDD079BC01}" destId="{7F60FC8A-68E3-4D78-9B6D-190BF02F526B}" srcOrd="1" destOrd="0" presId="urn:microsoft.com/office/officeart/2005/8/layout/orgChart1"/>
    <dgm:cxn modelId="{ABC73069-1AEF-44DF-B937-75354CC75847}" type="presOf" srcId="{0650068A-4F2D-4A9D-A699-ADF2F7489EDF}" destId="{A87EE5CE-1BC0-4C55-8FF7-DF3C8548EE5C}" srcOrd="1" destOrd="0" presId="urn:microsoft.com/office/officeart/2005/8/layout/orgChart1"/>
    <dgm:cxn modelId="{42D42B87-1E0F-4740-BD5F-BACEC1CD5025}" type="presOf" srcId="{6DB55C5B-08F6-42E9-983F-15325A3AD704}" destId="{79C0529D-F19F-4341-8939-DC1C705D861A}" srcOrd="0" destOrd="0" presId="urn:microsoft.com/office/officeart/2005/8/layout/orgChart1"/>
    <dgm:cxn modelId="{EB97CA8E-087C-4E26-8B81-D034F621570D}" srcId="{F22C578F-5E58-418D-9031-9BA482FD8EE2}" destId="{0650068A-4F2D-4A9D-A699-ADF2F7489EDF}" srcOrd="0" destOrd="0" parTransId="{F5A02CD3-72D9-401E-8663-3698A6E5C92B}" sibTransId="{DDCA1C1A-B08D-4FED-9A2F-A14A5B2A4687}"/>
    <dgm:cxn modelId="{D26D7091-825B-4052-BDA6-A7E1499B0692}" type="presOf" srcId="{EFA04041-C8B2-4BF8-AA7E-C948CC938A9E}" destId="{984BA8B0-53BC-44E7-8071-52809161FBB7}" srcOrd="0" destOrd="0" presId="urn:microsoft.com/office/officeart/2005/8/layout/orgChart1"/>
    <dgm:cxn modelId="{21F77A9E-411E-4A32-9C78-F5D88207B4FC}" type="presOf" srcId="{F22C578F-5E58-418D-9031-9BA482FD8EE2}" destId="{B923AB51-8751-4E6E-AFA6-4EB2A92BA8E6}" srcOrd="0" destOrd="0" presId="urn:microsoft.com/office/officeart/2005/8/layout/orgChart1"/>
    <dgm:cxn modelId="{AB241AAA-4CDC-4C43-B2E5-9BD61D2345EC}" type="presOf" srcId="{CEB29FD2-C504-424A-A20B-D6764C90DA49}" destId="{F8D7FEAF-B662-407F-8F1F-5CC42E44749F}" srcOrd="0" destOrd="0" presId="urn:microsoft.com/office/officeart/2005/8/layout/orgChart1"/>
    <dgm:cxn modelId="{6C3DE0C3-018C-489E-BBA9-3CADFD18FCE3}" type="presOf" srcId="{AD1D8825-CBF4-4994-B50C-34BDD079BC01}" destId="{C985B3A9-7A3D-4AF7-973B-E2075179767A}" srcOrd="0" destOrd="0" presId="urn:microsoft.com/office/officeart/2005/8/layout/orgChart1"/>
    <dgm:cxn modelId="{A327C7C4-38B2-4B43-88EA-3D63BE519690}" type="presOf" srcId="{EFA04041-C8B2-4BF8-AA7E-C948CC938A9E}" destId="{A9705A21-0EAE-4055-9B69-66D6D9B74375}" srcOrd="1" destOrd="0" presId="urn:microsoft.com/office/officeart/2005/8/layout/orgChart1"/>
    <dgm:cxn modelId="{F845A6CC-1D3C-4375-9417-C4065EEEB183}" type="presOf" srcId="{0C7CBE2A-0372-40BB-A8F8-34510C00A629}" destId="{30D7E8BE-516D-4801-8ABA-22F58A7A078D}" srcOrd="0" destOrd="0" presId="urn:microsoft.com/office/officeart/2005/8/layout/orgChart1"/>
    <dgm:cxn modelId="{F82B5BE7-DE84-4E69-B4C8-EE26419897EC}" type="presOf" srcId="{0C7CBE2A-0372-40BB-A8F8-34510C00A629}" destId="{D1786E99-998F-416C-A470-D7D424E1C993}" srcOrd="1" destOrd="0" presId="urn:microsoft.com/office/officeart/2005/8/layout/orgChart1"/>
    <dgm:cxn modelId="{BBE04CF9-2FC3-48FD-B35A-CDAE52E70AAC}" type="presOf" srcId="{7CC1CB15-4B21-48FA-9EA6-7575BBED4CB5}" destId="{BF8BE3A8-AD06-4671-A70B-61601E89B04D}" srcOrd="0" destOrd="0" presId="urn:microsoft.com/office/officeart/2005/8/layout/orgChart1"/>
    <dgm:cxn modelId="{6AD178FF-D10E-4C83-9BD1-E1178BB84D48}" srcId="{0650068A-4F2D-4A9D-A699-ADF2F7489EDF}" destId="{EFA04041-C8B2-4BF8-AA7E-C948CC938A9E}" srcOrd="1" destOrd="0" parTransId="{7CC1CB15-4B21-48FA-9EA6-7575BBED4CB5}" sibTransId="{912CC0F8-20CE-4739-9E46-A6D87B7E53E0}"/>
    <dgm:cxn modelId="{ADC105F2-13DE-4F13-9A98-7A221AB61184}" type="presParOf" srcId="{B923AB51-8751-4E6E-AFA6-4EB2A92BA8E6}" destId="{20E31629-3EB0-4F8F-AE53-11FFD85DDF94}" srcOrd="0" destOrd="0" presId="urn:microsoft.com/office/officeart/2005/8/layout/orgChart1"/>
    <dgm:cxn modelId="{CEF1BA48-79D7-4629-BCFC-6E1E58874C8A}" type="presParOf" srcId="{20E31629-3EB0-4F8F-AE53-11FFD85DDF94}" destId="{B64AD271-564C-468C-829A-F94441AE556D}" srcOrd="0" destOrd="0" presId="urn:microsoft.com/office/officeart/2005/8/layout/orgChart1"/>
    <dgm:cxn modelId="{1254B763-5494-47F6-95BE-0C0604685915}" type="presParOf" srcId="{B64AD271-564C-468C-829A-F94441AE556D}" destId="{D6E95875-E5F5-4427-B2A8-9149ECCA2100}" srcOrd="0" destOrd="0" presId="urn:microsoft.com/office/officeart/2005/8/layout/orgChart1"/>
    <dgm:cxn modelId="{0D89AD06-9B48-4421-A4A0-154CB611A626}" type="presParOf" srcId="{B64AD271-564C-468C-829A-F94441AE556D}" destId="{A87EE5CE-1BC0-4C55-8FF7-DF3C8548EE5C}" srcOrd="1" destOrd="0" presId="urn:microsoft.com/office/officeart/2005/8/layout/orgChart1"/>
    <dgm:cxn modelId="{D8584483-0FDE-4D17-BA65-66DAFC3585D9}" type="presParOf" srcId="{20E31629-3EB0-4F8F-AE53-11FFD85DDF94}" destId="{78754F75-6F2B-44C1-99AA-4790265CC03F}" srcOrd="1" destOrd="0" presId="urn:microsoft.com/office/officeart/2005/8/layout/orgChart1"/>
    <dgm:cxn modelId="{3D8FFA1E-59A8-4E0E-AAFA-0FF5FDD9EC89}" type="presParOf" srcId="{78754F75-6F2B-44C1-99AA-4790265CC03F}" destId="{BF8BE3A8-AD06-4671-A70B-61601E89B04D}" srcOrd="0" destOrd="0" presId="urn:microsoft.com/office/officeart/2005/8/layout/orgChart1"/>
    <dgm:cxn modelId="{E5B1DB28-4AAA-44D8-AF51-CCF4502C2D80}" type="presParOf" srcId="{78754F75-6F2B-44C1-99AA-4790265CC03F}" destId="{7A611736-837F-4C33-B23D-66CC40CFB9EB}" srcOrd="1" destOrd="0" presId="urn:microsoft.com/office/officeart/2005/8/layout/orgChart1"/>
    <dgm:cxn modelId="{3F1927DF-2045-40B6-A37E-43E169E9D40B}" type="presParOf" srcId="{7A611736-837F-4C33-B23D-66CC40CFB9EB}" destId="{C4911501-185C-48F4-B835-36C1B5F3164E}" srcOrd="0" destOrd="0" presId="urn:microsoft.com/office/officeart/2005/8/layout/orgChart1"/>
    <dgm:cxn modelId="{F365EC8A-1A7C-4FEE-8E39-D331CDC88A99}" type="presParOf" srcId="{C4911501-185C-48F4-B835-36C1B5F3164E}" destId="{984BA8B0-53BC-44E7-8071-52809161FBB7}" srcOrd="0" destOrd="0" presId="urn:microsoft.com/office/officeart/2005/8/layout/orgChart1"/>
    <dgm:cxn modelId="{5A9BF954-A38B-4D2F-B6B9-57C0BD706212}" type="presParOf" srcId="{C4911501-185C-48F4-B835-36C1B5F3164E}" destId="{A9705A21-0EAE-4055-9B69-66D6D9B74375}" srcOrd="1" destOrd="0" presId="urn:microsoft.com/office/officeart/2005/8/layout/orgChart1"/>
    <dgm:cxn modelId="{021FD46B-EC87-41BA-B56C-A2803EAD1B7E}" type="presParOf" srcId="{7A611736-837F-4C33-B23D-66CC40CFB9EB}" destId="{9EC10109-ECA1-4163-9EF2-EA8E3AA2C28E}" srcOrd="1" destOrd="0" presId="urn:microsoft.com/office/officeart/2005/8/layout/orgChart1"/>
    <dgm:cxn modelId="{5F5BB9D9-C86E-4459-9D5A-8C9FA36EF608}" type="presParOf" srcId="{9EC10109-ECA1-4163-9EF2-EA8E3AA2C28E}" destId="{79C0529D-F19F-4341-8939-DC1C705D861A}" srcOrd="0" destOrd="0" presId="urn:microsoft.com/office/officeart/2005/8/layout/orgChart1"/>
    <dgm:cxn modelId="{17722971-95AB-4B41-9D84-4FA86E758FD3}" type="presParOf" srcId="{9EC10109-ECA1-4163-9EF2-EA8E3AA2C28E}" destId="{BACCCACC-51FB-4A11-B941-73E866A1AFB1}" srcOrd="1" destOrd="0" presId="urn:microsoft.com/office/officeart/2005/8/layout/orgChart1"/>
    <dgm:cxn modelId="{D55BEBF4-C75A-4B43-AA5B-1B7B3114E4AE}" type="presParOf" srcId="{BACCCACC-51FB-4A11-B941-73E866A1AFB1}" destId="{6EFDE4D9-DB12-4F2B-8971-B2293EB4BE99}" srcOrd="0" destOrd="0" presId="urn:microsoft.com/office/officeart/2005/8/layout/orgChart1"/>
    <dgm:cxn modelId="{D0AB45D6-A9B7-4235-A43E-F9C2BAB38FCC}" type="presParOf" srcId="{6EFDE4D9-DB12-4F2B-8971-B2293EB4BE99}" destId="{C985B3A9-7A3D-4AF7-973B-E2075179767A}" srcOrd="0" destOrd="0" presId="urn:microsoft.com/office/officeart/2005/8/layout/orgChart1"/>
    <dgm:cxn modelId="{0A3A95FF-8D7F-4EE9-9A86-497ABA8FFFF0}" type="presParOf" srcId="{6EFDE4D9-DB12-4F2B-8971-B2293EB4BE99}" destId="{7F60FC8A-68E3-4D78-9B6D-190BF02F526B}" srcOrd="1" destOrd="0" presId="urn:microsoft.com/office/officeart/2005/8/layout/orgChart1"/>
    <dgm:cxn modelId="{DE41AD65-6A56-4BC8-9549-D3A85AAC8817}" type="presParOf" srcId="{BACCCACC-51FB-4A11-B941-73E866A1AFB1}" destId="{B4F0480D-8FC4-4CAF-B5C9-A56347F60CD1}" srcOrd="1" destOrd="0" presId="urn:microsoft.com/office/officeart/2005/8/layout/orgChart1"/>
    <dgm:cxn modelId="{E07D41A3-AD3D-4977-966E-EF6E4C991A2A}" type="presParOf" srcId="{BACCCACC-51FB-4A11-B941-73E866A1AFB1}" destId="{A9EF7C18-D594-4F53-851E-782D2F3B9E03}" srcOrd="2" destOrd="0" presId="urn:microsoft.com/office/officeart/2005/8/layout/orgChart1"/>
    <dgm:cxn modelId="{1B252617-ADF6-4E7F-94F4-7112A0546F74}" type="presParOf" srcId="{7A611736-837F-4C33-B23D-66CC40CFB9EB}" destId="{CCD26C13-CD90-4355-9043-A1C4C4138EF9}" srcOrd="2" destOrd="0" presId="urn:microsoft.com/office/officeart/2005/8/layout/orgChart1"/>
    <dgm:cxn modelId="{43F4E580-7214-44C5-B73E-1FD2822B1799}" type="presParOf" srcId="{20E31629-3EB0-4F8F-AE53-11FFD85DDF94}" destId="{8AFD7C2B-E47F-468E-B459-A186742D981E}" srcOrd="2" destOrd="0" presId="urn:microsoft.com/office/officeart/2005/8/layout/orgChart1"/>
    <dgm:cxn modelId="{308A6E49-A6FF-404A-8E6D-01A45998A954}" type="presParOf" srcId="{8AFD7C2B-E47F-468E-B459-A186742D981E}" destId="{F8D7FEAF-B662-407F-8F1F-5CC42E44749F}" srcOrd="0" destOrd="0" presId="urn:microsoft.com/office/officeart/2005/8/layout/orgChart1"/>
    <dgm:cxn modelId="{26A5ADF6-CADA-4C5C-A00C-F2E9DDA7971C}" type="presParOf" srcId="{8AFD7C2B-E47F-468E-B459-A186742D981E}" destId="{FEED6A1B-37F2-4A96-8146-E15F7B64047E}" srcOrd="1" destOrd="0" presId="urn:microsoft.com/office/officeart/2005/8/layout/orgChart1"/>
    <dgm:cxn modelId="{9C41F2DA-2684-49F7-B9DF-517286FFB7F6}" type="presParOf" srcId="{FEED6A1B-37F2-4A96-8146-E15F7B64047E}" destId="{15A313AA-C384-4D5E-9596-3B20D569F147}" srcOrd="0" destOrd="0" presId="urn:microsoft.com/office/officeart/2005/8/layout/orgChart1"/>
    <dgm:cxn modelId="{D99EED84-EC0A-47AA-B69F-70CBBF33D97A}" type="presParOf" srcId="{15A313AA-C384-4D5E-9596-3B20D569F147}" destId="{30D7E8BE-516D-4801-8ABA-22F58A7A078D}" srcOrd="0" destOrd="0" presId="urn:microsoft.com/office/officeart/2005/8/layout/orgChart1"/>
    <dgm:cxn modelId="{4EE97D0D-4B03-4F01-A3FD-F8F322E789EC}" type="presParOf" srcId="{15A313AA-C384-4D5E-9596-3B20D569F147}" destId="{D1786E99-998F-416C-A470-D7D424E1C993}" srcOrd="1" destOrd="0" presId="urn:microsoft.com/office/officeart/2005/8/layout/orgChart1"/>
    <dgm:cxn modelId="{A1D6186F-D4FF-4C22-99FF-8AD9BBC558F1}" type="presParOf" srcId="{FEED6A1B-37F2-4A96-8146-E15F7B64047E}" destId="{C91EAD0A-C1F2-4247-8FB3-138A71E03E9C}" srcOrd="1" destOrd="0" presId="urn:microsoft.com/office/officeart/2005/8/layout/orgChart1"/>
    <dgm:cxn modelId="{237DABAA-A182-4286-A3F4-680F79E06CD3}" type="presParOf" srcId="{FEED6A1B-37F2-4A96-8146-E15F7B64047E}" destId="{D83EC011-1228-4248-B394-3EFF9E9A13E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7FEAF-B662-407F-8F1F-5CC42E44749F}">
      <dsp:nvSpPr>
        <dsp:cNvPr id="0" name=""/>
        <dsp:cNvSpPr/>
      </dsp:nvSpPr>
      <dsp:spPr>
        <a:xfrm>
          <a:off x="1584820" y="608138"/>
          <a:ext cx="127574" cy="558899"/>
        </a:xfrm>
        <a:custGeom>
          <a:avLst/>
          <a:gdLst/>
          <a:ahLst/>
          <a:cxnLst/>
          <a:rect l="0" t="0" r="0" b="0"/>
          <a:pathLst>
            <a:path>
              <a:moveTo>
                <a:pt x="127574" y="0"/>
              </a:moveTo>
              <a:lnTo>
                <a:pt x="127574" y="558899"/>
              </a:lnTo>
              <a:lnTo>
                <a:pt x="0" y="5588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C0529D-F19F-4341-8939-DC1C705D861A}">
      <dsp:nvSpPr>
        <dsp:cNvPr id="0" name=""/>
        <dsp:cNvSpPr/>
      </dsp:nvSpPr>
      <dsp:spPr>
        <a:xfrm>
          <a:off x="1226395" y="2333437"/>
          <a:ext cx="182249" cy="558899"/>
        </a:xfrm>
        <a:custGeom>
          <a:avLst/>
          <a:gdLst/>
          <a:ahLst/>
          <a:cxnLst/>
          <a:rect l="0" t="0" r="0" b="0"/>
          <a:pathLst>
            <a:path>
              <a:moveTo>
                <a:pt x="0" y="0"/>
              </a:moveTo>
              <a:lnTo>
                <a:pt x="0" y="558899"/>
              </a:lnTo>
              <a:lnTo>
                <a:pt x="182249" y="5588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8BE3A8-AD06-4671-A70B-61601E89B04D}">
      <dsp:nvSpPr>
        <dsp:cNvPr id="0" name=""/>
        <dsp:cNvSpPr/>
      </dsp:nvSpPr>
      <dsp:spPr>
        <a:xfrm>
          <a:off x="1666675" y="608138"/>
          <a:ext cx="91440" cy="1117799"/>
        </a:xfrm>
        <a:custGeom>
          <a:avLst/>
          <a:gdLst/>
          <a:ahLst/>
          <a:cxnLst/>
          <a:rect l="0" t="0" r="0" b="0"/>
          <a:pathLst>
            <a:path>
              <a:moveTo>
                <a:pt x="45720" y="0"/>
              </a:moveTo>
              <a:lnTo>
                <a:pt x="45720" y="11177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E95875-E5F5-4427-B2A8-9149ECCA2100}">
      <dsp:nvSpPr>
        <dsp:cNvPr id="0" name=""/>
        <dsp:cNvSpPr/>
      </dsp:nvSpPr>
      <dsp:spPr>
        <a:xfrm>
          <a:off x="1104895" y="638"/>
          <a:ext cx="1214999" cy="607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Styregruppe</a:t>
          </a:r>
        </a:p>
      </dsp:txBody>
      <dsp:txXfrm>
        <a:off x="1104895" y="638"/>
        <a:ext cx="1214999" cy="607499"/>
      </dsp:txXfrm>
    </dsp:sp>
    <dsp:sp modelId="{984BA8B0-53BC-44E7-8071-52809161FBB7}">
      <dsp:nvSpPr>
        <dsp:cNvPr id="0" name=""/>
        <dsp:cNvSpPr/>
      </dsp:nvSpPr>
      <dsp:spPr>
        <a:xfrm>
          <a:off x="1104895" y="1725937"/>
          <a:ext cx="1214999" cy="607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Projektleder</a:t>
          </a:r>
        </a:p>
      </dsp:txBody>
      <dsp:txXfrm>
        <a:off x="1104895" y="1725937"/>
        <a:ext cx="1214999" cy="607499"/>
      </dsp:txXfrm>
    </dsp:sp>
    <dsp:sp modelId="{C985B3A9-7A3D-4AF7-973B-E2075179767A}">
      <dsp:nvSpPr>
        <dsp:cNvPr id="0" name=""/>
        <dsp:cNvSpPr/>
      </dsp:nvSpPr>
      <dsp:spPr>
        <a:xfrm>
          <a:off x="1408645" y="2588586"/>
          <a:ext cx="1214999" cy="607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Projektgruppe</a:t>
          </a:r>
        </a:p>
      </dsp:txBody>
      <dsp:txXfrm>
        <a:off x="1408645" y="2588586"/>
        <a:ext cx="1214999" cy="607499"/>
      </dsp:txXfrm>
    </dsp:sp>
    <dsp:sp modelId="{30D7E8BE-516D-4801-8ABA-22F58A7A078D}">
      <dsp:nvSpPr>
        <dsp:cNvPr id="0" name=""/>
        <dsp:cNvSpPr/>
      </dsp:nvSpPr>
      <dsp:spPr>
        <a:xfrm>
          <a:off x="369821" y="863287"/>
          <a:ext cx="1214999" cy="6074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kern="1200" dirty="0"/>
            <a:t>Referencegruppe</a:t>
          </a:r>
        </a:p>
      </dsp:txBody>
      <dsp:txXfrm>
        <a:off x="369821" y="863287"/>
        <a:ext cx="1214999" cy="6074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3F5AC-669C-4D16-9F06-2843BB8D36A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A750C69-C425-4601-80C8-E25975DA53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2DD9BFB-2A2D-4696-8C41-656011BA6C65}"/>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5" name="Pladsholder til sidefod 4">
            <a:extLst>
              <a:ext uri="{FF2B5EF4-FFF2-40B4-BE49-F238E27FC236}">
                <a16:creationId xmlns:a16="http://schemas.microsoft.com/office/drawing/2014/main" id="{DB055DB3-B211-40B1-9E95-AB2AD5A610A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D9E0DB4-327E-4E01-9134-D55D0CD5E9B5}"/>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181530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F48FF-10AB-4DD2-AB7E-BA28A901B14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814B293-B3A6-4853-BAB4-29A2B1CB154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9A2B02B-C0C5-4B46-8037-2A1E15F5E005}"/>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5" name="Pladsholder til sidefod 4">
            <a:extLst>
              <a:ext uri="{FF2B5EF4-FFF2-40B4-BE49-F238E27FC236}">
                <a16:creationId xmlns:a16="http://schemas.microsoft.com/office/drawing/2014/main" id="{EE464A70-44EB-46CC-A7AE-7345F518F7F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C937234-269B-4228-B2D4-1C3DCB01BC9F}"/>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306871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FC80AB7-D7DA-4183-8D67-629373FFC9B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8437DFA4-E52B-4300-9D84-3E7A9256F52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F3E54EC-027E-4076-BD17-4F73DD36979B}"/>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5" name="Pladsholder til sidefod 4">
            <a:extLst>
              <a:ext uri="{FF2B5EF4-FFF2-40B4-BE49-F238E27FC236}">
                <a16:creationId xmlns:a16="http://schemas.microsoft.com/office/drawing/2014/main" id="{FB3F6A88-7D22-456E-BD4D-99F3E57DE1F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1590EA-5DDB-4F3E-B801-4A0D45F6F206}"/>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173664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48589-7836-429C-80B5-FC610E9D3E8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D631F73-0D56-48A8-9D8D-2B1739E9F53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51141CA-41EE-4592-BAB3-6E32B7851678}"/>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5" name="Pladsholder til sidefod 4">
            <a:extLst>
              <a:ext uri="{FF2B5EF4-FFF2-40B4-BE49-F238E27FC236}">
                <a16:creationId xmlns:a16="http://schemas.microsoft.com/office/drawing/2014/main" id="{51E213DC-4245-4525-8406-148C9D01FC2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D17C225-5796-4ABE-9DBE-7810D40915B3}"/>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202501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5FF3A-D296-4068-9A27-20F4452CBD3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B662224-7C4C-450C-A691-921C2F117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80995FC-CAAB-4AFE-906D-44C9DF80A8E6}"/>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5" name="Pladsholder til sidefod 4">
            <a:extLst>
              <a:ext uri="{FF2B5EF4-FFF2-40B4-BE49-F238E27FC236}">
                <a16:creationId xmlns:a16="http://schemas.microsoft.com/office/drawing/2014/main" id="{B39CF774-5A15-4790-9DF8-12184552A1E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0FA659F-B426-436F-88B2-6FBE5DF33660}"/>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224897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41CFF-E8F8-4316-A71E-5BDB159F3ED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960C651-3FDD-47BE-B9A8-E46BEF784AA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7070FC8-F608-4B6B-A6B3-E6648E15F2B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5ADD85A-8062-47A3-A78F-4F1F4774B566}"/>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6" name="Pladsholder til sidefod 5">
            <a:extLst>
              <a:ext uri="{FF2B5EF4-FFF2-40B4-BE49-F238E27FC236}">
                <a16:creationId xmlns:a16="http://schemas.microsoft.com/office/drawing/2014/main" id="{1881AF7B-89D3-4C0D-90DF-69B94BD13DA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803ABC3-0BAD-4FD2-9EDA-4B297A57794B}"/>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148062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C18B4-17CA-47E9-BE83-0CDF295E755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CCA5467-ECF7-4593-B4F0-796CD03E76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A58E42A-F494-4CDF-964C-1FCE889DB93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0B2DD36-1C25-4391-BBA5-A932B91BD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B42BC23-8A32-475D-930E-2D13775CDBE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F1F94C3-52EF-43FE-8E09-DAC97784B17B}"/>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8" name="Pladsholder til sidefod 7">
            <a:extLst>
              <a:ext uri="{FF2B5EF4-FFF2-40B4-BE49-F238E27FC236}">
                <a16:creationId xmlns:a16="http://schemas.microsoft.com/office/drawing/2014/main" id="{4BAA0994-9310-42C5-A36F-D984B812DE1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C9A5375-E239-42FC-BB2C-8F63541E144D}"/>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333543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20D99-4879-4F1B-8ADD-5784FA23F4B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1BD0065-79D7-4AC2-9584-6EB1E3F5F469}"/>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4" name="Pladsholder til sidefod 3">
            <a:extLst>
              <a:ext uri="{FF2B5EF4-FFF2-40B4-BE49-F238E27FC236}">
                <a16:creationId xmlns:a16="http://schemas.microsoft.com/office/drawing/2014/main" id="{7D36CCA0-1FC1-4F18-9450-FBA46C672DB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5DEC4F8-81CD-47EB-ADA5-BAFF2FE9E9C3}"/>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349406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569CF6E-07E2-49D4-AE29-FC541F686E4B}"/>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3" name="Pladsholder til sidefod 2">
            <a:extLst>
              <a:ext uri="{FF2B5EF4-FFF2-40B4-BE49-F238E27FC236}">
                <a16:creationId xmlns:a16="http://schemas.microsoft.com/office/drawing/2014/main" id="{4732CA98-8A0F-4455-BACD-97A5C0A3971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857C3C3-BD78-49B4-BDFD-2DBB8B5DE973}"/>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94435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FF592-0A4B-4501-9E24-7313B2671EF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FB96A4A-C027-4D82-B724-57C6DE831F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4712817-29BA-486D-9739-28D7738FC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0CEA0AA-C94E-4CB9-852E-74D86DB23358}"/>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6" name="Pladsholder til sidefod 5">
            <a:extLst>
              <a:ext uri="{FF2B5EF4-FFF2-40B4-BE49-F238E27FC236}">
                <a16:creationId xmlns:a16="http://schemas.microsoft.com/office/drawing/2014/main" id="{88A7C0CA-4105-4DDA-9B3C-5EDFC3C07DD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93F6B2B-8A68-4D8E-9BB9-19A4DA276F28}"/>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407805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1AEBA-EE8F-4A16-BA10-CD96F083C45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F061001-2DAF-4D69-9F34-62E2FF0AE1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9A2BC11-1BD7-4E92-8476-396932918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39ED7F9-BA8A-46E5-A29E-08E180B6BACA}"/>
              </a:ext>
            </a:extLst>
          </p:cNvPr>
          <p:cNvSpPr>
            <a:spLocks noGrp="1"/>
          </p:cNvSpPr>
          <p:nvPr>
            <p:ph type="dt" sz="half" idx="10"/>
          </p:nvPr>
        </p:nvSpPr>
        <p:spPr/>
        <p:txBody>
          <a:bodyPr/>
          <a:lstStyle/>
          <a:p>
            <a:fld id="{3738FAA2-8EAA-4B4E-93E7-25E94E57A6ED}" type="datetimeFigureOut">
              <a:rPr lang="da-DK" smtClean="0"/>
              <a:t>11-03-2024</a:t>
            </a:fld>
            <a:endParaRPr lang="da-DK"/>
          </a:p>
        </p:txBody>
      </p:sp>
      <p:sp>
        <p:nvSpPr>
          <p:cNvPr id="6" name="Pladsholder til sidefod 5">
            <a:extLst>
              <a:ext uri="{FF2B5EF4-FFF2-40B4-BE49-F238E27FC236}">
                <a16:creationId xmlns:a16="http://schemas.microsoft.com/office/drawing/2014/main" id="{FF38ECF0-C3F9-429B-92D6-EAC722E385F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517E866-5C50-43F8-A34E-17436FFB083B}"/>
              </a:ext>
            </a:extLst>
          </p:cNvPr>
          <p:cNvSpPr>
            <a:spLocks noGrp="1"/>
          </p:cNvSpPr>
          <p:nvPr>
            <p:ph type="sldNum" sz="quarter" idx="12"/>
          </p:nvPr>
        </p:nvSpPr>
        <p:spPr/>
        <p:txBody>
          <a:bodyPr/>
          <a:lstStyle/>
          <a:p>
            <a:fld id="{3582246A-3B6A-40BB-BD21-BF018B889E6D}" type="slidenum">
              <a:rPr lang="da-DK" smtClean="0"/>
              <a:t>‹nr.›</a:t>
            </a:fld>
            <a:endParaRPr lang="da-DK"/>
          </a:p>
        </p:txBody>
      </p:sp>
    </p:spTree>
    <p:extLst>
      <p:ext uri="{BB962C8B-B14F-4D97-AF65-F5344CB8AC3E}">
        <p14:creationId xmlns:p14="http://schemas.microsoft.com/office/powerpoint/2010/main" val="17063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1EC6EA1-01F2-456C-BD86-F4BB3A02A9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B071726-F4B3-433E-9F3D-CFECBA36F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4D1E144-FA33-437D-8653-EF328FFCA2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8FAA2-8EAA-4B4E-93E7-25E94E57A6ED}" type="datetimeFigureOut">
              <a:rPr lang="da-DK" smtClean="0"/>
              <a:t>11-03-2024</a:t>
            </a:fld>
            <a:endParaRPr lang="da-DK"/>
          </a:p>
        </p:txBody>
      </p:sp>
      <p:sp>
        <p:nvSpPr>
          <p:cNvPr id="5" name="Pladsholder til sidefod 4">
            <a:extLst>
              <a:ext uri="{FF2B5EF4-FFF2-40B4-BE49-F238E27FC236}">
                <a16:creationId xmlns:a16="http://schemas.microsoft.com/office/drawing/2014/main" id="{EF32E2BF-E3CD-40AA-8C0B-1C53DC3F8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925CE71-0003-475D-AB6C-43C2C33AE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2246A-3B6A-40BB-BD21-BF018B889E6D}" type="slidenum">
              <a:rPr lang="da-DK" smtClean="0"/>
              <a:t>‹nr.›</a:t>
            </a:fld>
            <a:endParaRPr lang="da-DK"/>
          </a:p>
        </p:txBody>
      </p:sp>
    </p:spTree>
    <p:extLst>
      <p:ext uri="{BB962C8B-B14F-4D97-AF65-F5344CB8AC3E}">
        <p14:creationId xmlns:p14="http://schemas.microsoft.com/office/powerpoint/2010/main" val="1505180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1.xml"/><Relationship Id="rId7" Type="http://schemas.openxmlformats.org/officeDocument/2006/relationships/slide" Target="slide6.xml"/><Relationship Id="rId12"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slide" Target="slide87.xml"/><Relationship Id="rId13" Type="http://schemas.openxmlformats.org/officeDocument/2006/relationships/slide" Target="slide3.xml"/><Relationship Id="rId18" Type="http://schemas.openxmlformats.org/officeDocument/2006/relationships/slide" Target="slide8.xml"/><Relationship Id="rId3" Type="http://schemas.openxmlformats.org/officeDocument/2006/relationships/hyperlink" Target="https://www.ganttproject.biz/" TargetMode="External"/><Relationship Id="rId21" Type="http://schemas.openxmlformats.org/officeDocument/2006/relationships/image" Target="../media/image17.png"/><Relationship Id="rId7" Type="http://schemas.openxmlformats.org/officeDocument/2006/relationships/slide" Target="slide86.xml"/><Relationship Id="rId12" Type="http://schemas.openxmlformats.org/officeDocument/2006/relationships/image" Target="../media/image1.png"/><Relationship Id="rId17" Type="http://schemas.openxmlformats.org/officeDocument/2006/relationships/slide" Target="slide7.xml"/><Relationship Id="rId2" Type="http://schemas.openxmlformats.org/officeDocument/2006/relationships/hyperlink" Target="https://intranet.kirkenettet.dk/sites/haandboeger/km/hbfkpromodel/hbfkoversigt/Sider/V&#230;rkt&#248;jskasse.aspx" TargetMode="External"/><Relationship Id="rId16" Type="http://schemas.openxmlformats.org/officeDocument/2006/relationships/slide" Target="slide6.xml"/><Relationship Id="rId20"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94.xml"/><Relationship Id="rId11" Type="http://schemas.openxmlformats.org/officeDocument/2006/relationships/slide" Target="slide90.xml"/><Relationship Id="rId24" Type="http://schemas.openxmlformats.org/officeDocument/2006/relationships/slide" Target="slide2.xml"/><Relationship Id="rId5" Type="http://schemas.openxmlformats.org/officeDocument/2006/relationships/slide" Target="slide93.xml"/><Relationship Id="rId15" Type="http://schemas.openxmlformats.org/officeDocument/2006/relationships/slide" Target="slide5.xml"/><Relationship Id="rId23" Type="http://schemas.openxmlformats.org/officeDocument/2006/relationships/image" Target="../media/image18.png"/><Relationship Id="rId10" Type="http://schemas.openxmlformats.org/officeDocument/2006/relationships/slide" Target="slide89.xml"/><Relationship Id="rId19" Type="http://schemas.openxmlformats.org/officeDocument/2006/relationships/slide" Target="slide9.xml"/><Relationship Id="rId4" Type="http://schemas.openxmlformats.org/officeDocument/2006/relationships/slide" Target="slide92.xml"/><Relationship Id="rId9" Type="http://schemas.openxmlformats.org/officeDocument/2006/relationships/slide" Target="slide88.xml"/><Relationship Id="rId14" Type="http://schemas.openxmlformats.org/officeDocument/2006/relationships/slide" Target="slide4.xml"/><Relationship Id="rId22" Type="http://schemas.openxmlformats.org/officeDocument/2006/relationships/hyperlink" Target="https://en.wikipedia.org/wiki/Microsoft_Excel"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slide" Target="slide26.xml"/><Relationship Id="rId18" Type="http://schemas.openxmlformats.org/officeDocument/2006/relationships/slide" Target="slide35.xml"/><Relationship Id="rId3" Type="http://schemas.openxmlformats.org/officeDocument/2006/relationships/slide" Target="slide12.xml"/><Relationship Id="rId21" Type="http://schemas.openxmlformats.org/officeDocument/2006/relationships/image" Target="../media/image4.svg"/><Relationship Id="rId7" Type="http://schemas.openxmlformats.org/officeDocument/2006/relationships/slide" Target="slide42.xml"/><Relationship Id="rId12" Type="http://schemas.openxmlformats.org/officeDocument/2006/relationships/slide" Target="slide17.xml"/><Relationship Id="rId17" Type="http://schemas.openxmlformats.org/officeDocument/2006/relationships/slide" Target="slide29.xml"/><Relationship Id="rId2" Type="http://schemas.openxmlformats.org/officeDocument/2006/relationships/slide" Target="slide58.xml"/><Relationship Id="rId16" Type="http://schemas.openxmlformats.org/officeDocument/2006/relationships/slide" Target="slide25.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11.xml"/><Relationship Id="rId5" Type="http://schemas.openxmlformats.org/officeDocument/2006/relationships/slide" Target="slide14.xml"/><Relationship Id="rId15" Type="http://schemas.openxmlformats.org/officeDocument/2006/relationships/slide" Target="slide16.xml"/><Relationship Id="rId23" Type="http://schemas.openxmlformats.org/officeDocument/2006/relationships/image" Target="../media/image6.svg"/><Relationship Id="rId10" Type="http://schemas.openxmlformats.org/officeDocument/2006/relationships/image" Target="../media/image1.png"/><Relationship Id="rId19" Type="http://schemas.openxmlformats.org/officeDocument/2006/relationships/slide" Target="slide2.xml"/><Relationship Id="rId4" Type="http://schemas.openxmlformats.org/officeDocument/2006/relationships/slide" Target="slide13.xml"/><Relationship Id="rId9" Type="http://schemas.openxmlformats.org/officeDocument/2006/relationships/slide" Target="slide65.xml"/><Relationship Id="rId14" Type="http://schemas.openxmlformats.org/officeDocument/2006/relationships/slide" Target="slide30.xml"/><Relationship Id="rId22"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5.xml"/><Relationship Id="rId18" Type="http://schemas.openxmlformats.org/officeDocument/2006/relationships/image" Target="../media/image12.svg"/><Relationship Id="rId3" Type="http://schemas.openxmlformats.org/officeDocument/2006/relationships/slide" Target="slide38.xml"/><Relationship Id="rId21" Type="http://schemas.openxmlformats.org/officeDocument/2006/relationships/slide" Target="slide2.xml"/><Relationship Id="rId7" Type="http://schemas.openxmlformats.org/officeDocument/2006/relationships/slide" Target="slide17.xml"/><Relationship Id="rId12" Type="http://schemas.openxmlformats.org/officeDocument/2006/relationships/slide" Target="slide29.xml"/><Relationship Id="rId17" Type="http://schemas.openxmlformats.org/officeDocument/2006/relationships/image" Target="../media/image11.png"/><Relationship Id="rId25" Type="http://schemas.openxmlformats.org/officeDocument/2006/relationships/image" Target="../media/image6.svg"/><Relationship Id="rId2" Type="http://schemas.openxmlformats.org/officeDocument/2006/relationships/slide" Target="slide72.xml"/><Relationship Id="rId16" Type="http://schemas.openxmlformats.org/officeDocument/2006/relationships/slide" Target="slide15.xml"/><Relationship Id="rId20"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25.xml"/><Relationship Id="rId24" Type="http://schemas.openxmlformats.org/officeDocument/2006/relationships/image" Target="../media/image5.png"/><Relationship Id="rId5" Type="http://schemas.openxmlformats.org/officeDocument/2006/relationships/image" Target="../media/image1.png"/><Relationship Id="rId15" Type="http://schemas.openxmlformats.org/officeDocument/2006/relationships/slide" Target="slide14.xml"/><Relationship Id="rId23" Type="http://schemas.openxmlformats.org/officeDocument/2006/relationships/image" Target="../media/image4.svg"/><Relationship Id="rId10" Type="http://schemas.openxmlformats.org/officeDocument/2006/relationships/slide" Target="slide16.xml"/><Relationship Id="rId19" Type="http://schemas.openxmlformats.org/officeDocument/2006/relationships/image" Target="../media/image13.png"/><Relationship Id="rId4" Type="http://schemas.openxmlformats.org/officeDocument/2006/relationships/slide" Target="slide71.xml"/><Relationship Id="rId9" Type="http://schemas.openxmlformats.org/officeDocument/2006/relationships/slide" Target="slide30.xml"/><Relationship Id="rId14" Type="http://schemas.openxmlformats.org/officeDocument/2006/relationships/slide" Target="slide13.xml"/><Relationship Id="rId22"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5.xml"/><Relationship Id="rId18" Type="http://schemas.openxmlformats.org/officeDocument/2006/relationships/image" Target="../media/image9.png"/><Relationship Id="rId26" Type="http://schemas.openxmlformats.org/officeDocument/2006/relationships/image" Target="../media/image4.svg"/><Relationship Id="rId3" Type="http://schemas.openxmlformats.org/officeDocument/2006/relationships/slide" Target="slide39.xml"/><Relationship Id="rId21" Type="http://schemas.openxmlformats.org/officeDocument/2006/relationships/image" Target="../media/image12.svg"/><Relationship Id="rId7" Type="http://schemas.openxmlformats.org/officeDocument/2006/relationships/slide" Target="slide17.xml"/><Relationship Id="rId12" Type="http://schemas.openxmlformats.org/officeDocument/2006/relationships/slide" Target="slide29.xml"/><Relationship Id="rId17" Type="http://schemas.openxmlformats.org/officeDocument/2006/relationships/slide" Target="slide59.xml"/><Relationship Id="rId25" Type="http://schemas.openxmlformats.org/officeDocument/2006/relationships/image" Target="../media/image3.png"/><Relationship Id="rId2" Type="http://schemas.openxmlformats.org/officeDocument/2006/relationships/slide" Target="slide32.xml"/><Relationship Id="rId16" Type="http://schemas.openxmlformats.org/officeDocument/2006/relationships/slide" Target="slide15.xml"/><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slide" Target="slide25.xml"/><Relationship Id="rId24" Type="http://schemas.openxmlformats.org/officeDocument/2006/relationships/slide" Target="slide2.xml"/><Relationship Id="rId5" Type="http://schemas.openxmlformats.org/officeDocument/2006/relationships/image" Target="../media/image1.png"/><Relationship Id="rId15" Type="http://schemas.openxmlformats.org/officeDocument/2006/relationships/slide" Target="slide14.xml"/><Relationship Id="rId23" Type="http://schemas.openxmlformats.org/officeDocument/2006/relationships/image" Target="../media/image14.svg"/><Relationship Id="rId28" Type="http://schemas.openxmlformats.org/officeDocument/2006/relationships/image" Target="../media/image6.svg"/><Relationship Id="rId10" Type="http://schemas.openxmlformats.org/officeDocument/2006/relationships/slide" Target="slide16.xml"/><Relationship Id="rId19" Type="http://schemas.openxmlformats.org/officeDocument/2006/relationships/image" Target="../media/image10.svg"/><Relationship Id="rId4" Type="http://schemas.openxmlformats.org/officeDocument/2006/relationships/slide" Target="slide73.xml"/><Relationship Id="rId9" Type="http://schemas.openxmlformats.org/officeDocument/2006/relationships/slide" Target="slide30.xml"/><Relationship Id="rId14" Type="http://schemas.openxmlformats.org/officeDocument/2006/relationships/slide" Target="slide12.xml"/><Relationship Id="rId22" Type="http://schemas.openxmlformats.org/officeDocument/2006/relationships/image" Target="../media/image13.png"/><Relationship Id="rId27"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2.xml"/><Relationship Id="rId18" Type="http://schemas.openxmlformats.org/officeDocument/2006/relationships/image" Target="../media/image10.svg"/><Relationship Id="rId26" Type="http://schemas.openxmlformats.org/officeDocument/2006/relationships/image" Target="../media/image5.png"/><Relationship Id="rId3" Type="http://schemas.openxmlformats.org/officeDocument/2006/relationships/slide" Target="slide74.xml"/><Relationship Id="rId21" Type="http://schemas.openxmlformats.org/officeDocument/2006/relationships/image" Target="../media/image13.png"/><Relationship Id="rId7" Type="http://schemas.openxmlformats.org/officeDocument/2006/relationships/slide" Target="slide26.xml"/><Relationship Id="rId12" Type="http://schemas.openxmlformats.org/officeDocument/2006/relationships/slide" Target="slide35.xml"/><Relationship Id="rId17" Type="http://schemas.openxmlformats.org/officeDocument/2006/relationships/image" Target="../media/image9.png"/><Relationship Id="rId25" Type="http://schemas.openxmlformats.org/officeDocument/2006/relationships/image" Target="../media/image4.svg"/><Relationship Id="rId2" Type="http://schemas.openxmlformats.org/officeDocument/2006/relationships/slide" Target="slide40.xml"/><Relationship Id="rId16" Type="http://schemas.openxmlformats.org/officeDocument/2006/relationships/slide" Target="slide60.xml"/><Relationship Id="rId20" Type="http://schemas.openxmlformats.org/officeDocument/2006/relationships/image" Target="../media/image12.sv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9.xml"/><Relationship Id="rId24" Type="http://schemas.openxmlformats.org/officeDocument/2006/relationships/image" Target="../media/image3.png"/><Relationship Id="rId5" Type="http://schemas.openxmlformats.org/officeDocument/2006/relationships/slide" Target="slide11.xml"/><Relationship Id="rId15" Type="http://schemas.openxmlformats.org/officeDocument/2006/relationships/slide" Target="slide15.xml"/><Relationship Id="rId23" Type="http://schemas.openxmlformats.org/officeDocument/2006/relationships/slide" Target="slide2.xml"/><Relationship Id="rId10" Type="http://schemas.openxmlformats.org/officeDocument/2006/relationships/slide" Target="slide25.xml"/><Relationship Id="rId19"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16.xml"/><Relationship Id="rId14" Type="http://schemas.openxmlformats.org/officeDocument/2006/relationships/slide" Target="slide13.xml"/><Relationship Id="rId22" Type="http://schemas.openxmlformats.org/officeDocument/2006/relationships/image" Target="../media/image14.svg"/><Relationship Id="rId27"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3.xml"/><Relationship Id="rId18"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image" Target="../media/image3.png"/><Relationship Id="rId7" Type="http://schemas.openxmlformats.org/officeDocument/2006/relationships/slide" Target="slide30.xml"/><Relationship Id="rId12" Type="http://schemas.openxmlformats.org/officeDocument/2006/relationships/slide" Target="slide12.xml"/><Relationship Id="rId17" Type="http://schemas.openxmlformats.org/officeDocument/2006/relationships/image" Target="../media/image10.svg"/><Relationship Id="rId2" Type="http://schemas.openxmlformats.org/officeDocument/2006/relationships/slide" Target="slide42.xml"/><Relationship Id="rId16" Type="http://schemas.openxmlformats.org/officeDocument/2006/relationships/image" Target="../media/image9.png"/><Relationship Id="rId20"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35.xml"/><Relationship Id="rId24" Type="http://schemas.openxmlformats.org/officeDocument/2006/relationships/image" Target="../media/image6.svg"/><Relationship Id="rId5" Type="http://schemas.openxmlformats.org/officeDocument/2006/relationships/slide" Target="slide17.xml"/><Relationship Id="rId15" Type="http://schemas.openxmlformats.org/officeDocument/2006/relationships/slide" Target="slide63.xml"/><Relationship Id="rId23" Type="http://schemas.openxmlformats.org/officeDocument/2006/relationships/image" Target="../media/image5.png"/><Relationship Id="rId10" Type="http://schemas.openxmlformats.org/officeDocument/2006/relationships/slide" Target="slide29.xml"/><Relationship Id="rId19" Type="http://schemas.openxmlformats.org/officeDocument/2006/relationships/image" Target="../media/image14.svg"/><Relationship Id="rId4" Type="http://schemas.openxmlformats.org/officeDocument/2006/relationships/slide" Target="slide11.xml"/><Relationship Id="rId9" Type="http://schemas.openxmlformats.org/officeDocument/2006/relationships/slide" Target="slide25.xml"/><Relationship Id="rId14" Type="http://schemas.openxmlformats.org/officeDocument/2006/relationships/slide" Target="slide14.xml"/><Relationship Id="rId22"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5.xml"/><Relationship Id="rId18" Type="http://schemas.openxmlformats.org/officeDocument/2006/relationships/image" Target="../media/image6.svg"/><Relationship Id="rId3" Type="http://schemas.openxmlformats.org/officeDocument/2006/relationships/slide" Target="slide64.xml"/><Relationship Id="rId7" Type="http://schemas.openxmlformats.org/officeDocument/2006/relationships/slide" Target="slide11.xml"/><Relationship Id="rId12" Type="http://schemas.openxmlformats.org/officeDocument/2006/relationships/slide" Target="slide29.xml"/><Relationship Id="rId17" Type="http://schemas.openxmlformats.org/officeDocument/2006/relationships/image" Target="../media/image5.png"/><Relationship Id="rId2" Type="http://schemas.openxmlformats.org/officeDocument/2006/relationships/slide" Target="slide16.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slide" Target="slide25.xml"/><Relationship Id="rId5" Type="http://schemas.openxmlformats.org/officeDocument/2006/relationships/slide" Target="slide65.xml"/><Relationship Id="rId15" Type="http://schemas.openxmlformats.org/officeDocument/2006/relationships/image" Target="../media/image3.png"/><Relationship Id="rId10" Type="http://schemas.openxmlformats.org/officeDocument/2006/relationships/slide" Target="slide30.xml"/><Relationship Id="rId4" Type="http://schemas.openxmlformats.org/officeDocument/2006/relationships/slide" Target="slide54.xml"/><Relationship Id="rId9" Type="http://schemas.openxmlformats.org/officeDocument/2006/relationships/slide" Target="slide26.xml"/><Relationship Id="rId1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5.xml"/><Relationship Id="rId18" Type="http://schemas.openxmlformats.org/officeDocument/2006/relationships/slide" Target="slide23.xml"/><Relationship Id="rId3" Type="http://schemas.openxmlformats.org/officeDocument/2006/relationships/slide" Target="slide18.xml"/><Relationship Id="rId21" Type="http://schemas.openxmlformats.org/officeDocument/2006/relationships/image" Target="../media/image3.png"/><Relationship Id="rId7" Type="http://schemas.openxmlformats.org/officeDocument/2006/relationships/image" Target="../media/image1.png"/><Relationship Id="rId12" Type="http://schemas.openxmlformats.org/officeDocument/2006/relationships/slide" Target="slide16.xml"/><Relationship Id="rId17" Type="http://schemas.openxmlformats.org/officeDocument/2006/relationships/slide" Target="slide22.xml"/><Relationship Id="rId2" Type="http://schemas.openxmlformats.org/officeDocument/2006/relationships/slide" Target="slide12.xml"/><Relationship Id="rId16" Type="http://schemas.openxmlformats.org/officeDocument/2006/relationships/slide" Target="slide21.xml"/><Relationship Id="rId20"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65.xml"/><Relationship Id="rId11" Type="http://schemas.openxmlformats.org/officeDocument/2006/relationships/slide" Target="slide30.xml"/><Relationship Id="rId24" Type="http://schemas.openxmlformats.org/officeDocument/2006/relationships/image" Target="../media/image6.svg"/><Relationship Id="rId5" Type="http://schemas.openxmlformats.org/officeDocument/2006/relationships/slide" Target="slide20.xml"/><Relationship Id="rId15" Type="http://schemas.openxmlformats.org/officeDocument/2006/relationships/slide" Target="slide35.xml"/><Relationship Id="rId23" Type="http://schemas.openxmlformats.org/officeDocument/2006/relationships/image" Target="../media/image5.png"/><Relationship Id="rId10" Type="http://schemas.openxmlformats.org/officeDocument/2006/relationships/slide" Target="slide26.xml"/><Relationship Id="rId19" Type="http://schemas.openxmlformats.org/officeDocument/2006/relationships/slide" Target="slide24.xml"/><Relationship Id="rId4" Type="http://schemas.openxmlformats.org/officeDocument/2006/relationships/slide" Target="slide19.xml"/><Relationship Id="rId9" Type="http://schemas.openxmlformats.org/officeDocument/2006/relationships/slide" Target="slide17.xml"/><Relationship Id="rId14" Type="http://schemas.openxmlformats.org/officeDocument/2006/relationships/slide" Target="slide29.xml"/><Relationship Id="rId22"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image" Target="../media/image11.png"/><Relationship Id="rId18" Type="http://schemas.openxmlformats.org/officeDocument/2006/relationships/slide" Target="slide20.xml"/><Relationship Id="rId26" Type="http://schemas.openxmlformats.org/officeDocument/2006/relationships/image" Target="../media/image5.png"/><Relationship Id="rId3" Type="http://schemas.openxmlformats.org/officeDocument/2006/relationships/slide" Target="slide76.xml"/><Relationship Id="rId21" Type="http://schemas.openxmlformats.org/officeDocument/2006/relationships/slide" Target="slide23.xml"/><Relationship Id="rId7" Type="http://schemas.openxmlformats.org/officeDocument/2006/relationships/slide" Target="slide26.xml"/><Relationship Id="rId12" Type="http://schemas.openxmlformats.org/officeDocument/2006/relationships/slide" Target="slide35.xml"/><Relationship Id="rId17" Type="http://schemas.openxmlformats.org/officeDocument/2006/relationships/slide" Target="slide19.xml"/><Relationship Id="rId25" Type="http://schemas.openxmlformats.org/officeDocument/2006/relationships/image" Target="../media/image4.svg"/><Relationship Id="rId2" Type="http://schemas.openxmlformats.org/officeDocument/2006/relationships/slide" Target="slide43.xml"/><Relationship Id="rId16" Type="http://schemas.openxmlformats.org/officeDocument/2006/relationships/image" Target="../media/image14.svg"/><Relationship Id="rId20"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9.xml"/><Relationship Id="rId24" Type="http://schemas.openxmlformats.org/officeDocument/2006/relationships/image" Target="../media/image3.png"/><Relationship Id="rId5" Type="http://schemas.openxmlformats.org/officeDocument/2006/relationships/slide" Target="slide11.xml"/><Relationship Id="rId15" Type="http://schemas.openxmlformats.org/officeDocument/2006/relationships/image" Target="../media/image13.png"/><Relationship Id="rId23" Type="http://schemas.openxmlformats.org/officeDocument/2006/relationships/slide" Target="slide2.xml"/><Relationship Id="rId10" Type="http://schemas.openxmlformats.org/officeDocument/2006/relationships/slide" Target="slide25.xml"/><Relationship Id="rId19" Type="http://schemas.openxmlformats.org/officeDocument/2006/relationships/slide" Target="slide21.xml"/><Relationship Id="rId4" Type="http://schemas.openxmlformats.org/officeDocument/2006/relationships/image" Target="../media/image1.png"/><Relationship Id="rId9" Type="http://schemas.openxmlformats.org/officeDocument/2006/relationships/slide" Target="slide16.xml"/><Relationship Id="rId14" Type="http://schemas.openxmlformats.org/officeDocument/2006/relationships/image" Target="../media/image12.svg"/><Relationship Id="rId22" Type="http://schemas.openxmlformats.org/officeDocument/2006/relationships/slide" Target="slide24.xml"/><Relationship Id="rId27" Type="http://schemas.openxmlformats.org/officeDocument/2006/relationships/image" Target="../media/image6.svg"/></Relationships>
</file>

<file path=ppt/slides/_rels/slide19.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8.xml"/><Relationship Id="rId18" Type="http://schemas.openxmlformats.org/officeDocument/2006/relationships/slide" Target="slide24.xml"/><Relationship Id="rId26" Type="http://schemas.openxmlformats.org/officeDocument/2006/relationships/image" Target="../media/image13.png"/><Relationship Id="rId3" Type="http://schemas.openxmlformats.org/officeDocument/2006/relationships/slide" Target="slide77.xml"/><Relationship Id="rId21" Type="http://schemas.openxmlformats.org/officeDocument/2006/relationships/image" Target="../media/image4.svg"/><Relationship Id="rId7" Type="http://schemas.openxmlformats.org/officeDocument/2006/relationships/slide" Target="slide26.xml"/><Relationship Id="rId12" Type="http://schemas.openxmlformats.org/officeDocument/2006/relationships/slide" Target="slide35.xml"/><Relationship Id="rId17" Type="http://schemas.openxmlformats.org/officeDocument/2006/relationships/slide" Target="slide23.xml"/><Relationship Id="rId25" Type="http://schemas.openxmlformats.org/officeDocument/2006/relationships/image" Target="../media/image12.svg"/><Relationship Id="rId2" Type="http://schemas.openxmlformats.org/officeDocument/2006/relationships/slide" Target="slide44.xml"/><Relationship Id="rId16" Type="http://schemas.openxmlformats.org/officeDocument/2006/relationships/slide" Target="slide22.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9.xml"/><Relationship Id="rId24" Type="http://schemas.openxmlformats.org/officeDocument/2006/relationships/image" Target="../media/image11.png"/><Relationship Id="rId5" Type="http://schemas.openxmlformats.org/officeDocument/2006/relationships/slide" Target="slide11.xml"/><Relationship Id="rId15" Type="http://schemas.openxmlformats.org/officeDocument/2006/relationships/slide" Target="slide21.xml"/><Relationship Id="rId23" Type="http://schemas.openxmlformats.org/officeDocument/2006/relationships/image" Target="../media/image6.svg"/><Relationship Id="rId10" Type="http://schemas.openxmlformats.org/officeDocument/2006/relationships/slide" Target="slide25.xml"/><Relationship Id="rId19" Type="http://schemas.openxmlformats.org/officeDocument/2006/relationships/slide" Target="slide2.xml"/><Relationship Id="rId4" Type="http://schemas.openxmlformats.org/officeDocument/2006/relationships/image" Target="../media/image1.png"/><Relationship Id="rId9" Type="http://schemas.openxmlformats.org/officeDocument/2006/relationships/slide" Target="slide16.xml"/><Relationship Id="rId14" Type="http://schemas.openxmlformats.org/officeDocument/2006/relationships/slide" Target="slide20.xml"/><Relationship Id="rId22" Type="http://schemas.openxmlformats.org/officeDocument/2006/relationships/image" Target="../media/image5.png"/><Relationship Id="rId27"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1.xml"/><Relationship Id="rId7"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9.xml"/><Relationship Id="rId18" Type="http://schemas.openxmlformats.org/officeDocument/2006/relationships/slide" Target="slide22.xml"/><Relationship Id="rId26" Type="http://schemas.openxmlformats.org/officeDocument/2006/relationships/image" Target="../media/image11.png"/><Relationship Id="rId3" Type="http://schemas.openxmlformats.org/officeDocument/2006/relationships/slide" Target="slide46.xml"/><Relationship Id="rId21" Type="http://schemas.openxmlformats.org/officeDocument/2006/relationships/slide" Target="slide2.xml"/><Relationship Id="rId7" Type="http://schemas.openxmlformats.org/officeDocument/2006/relationships/slide" Target="slide11.xml"/><Relationship Id="rId12" Type="http://schemas.openxmlformats.org/officeDocument/2006/relationships/slide" Target="slide25.xml"/><Relationship Id="rId17" Type="http://schemas.openxmlformats.org/officeDocument/2006/relationships/slide" Target="slide21.xml"/><Relationship Id="rId25" Type="http://schemas.openxmlformats.org/officeDocument/2006/relationships/image" Target="../media/image6.svg"/><Relationship Id="rId2" Type="http://schemas.openxmlformats.org/officeDocument/2006/relationships/slide" Target="slide45.xml"/><Relationship Id="rId16" Type="http://schemas.openxmlformats.org/officeDocument/2006/relationships/slide" Target="slide19.xml"/><Relationship Id="rId20" Type="http://schemas.openxmlformats.org/officeDocument/2006/relationships/slide" Target="slide24.xml"/><Relationship Id="rId29"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slide" Target="slide16.xml"/><Relationship Id="rId24" Type="http://schemas.openxmlformats.org/officeDocument/2006/relationships/image" Target="../media/image5.png"/><Relationship Id="rId5" Type="http://schemas.openxmlformats.org/officeDocument/2006/relationships/slide" Target="slide79.xml"/><Relationship Id="rId15" Type="http://schemas.openxmlformats.org/officeDocument/2006/relationships/slide" Target="slide18.xml"/><Relationship Id="rId23" Type="http://schemas.openxmlformats.org/officeDocument/2006/relationships/image" Target="../media/image4.svg"/><Relationship Id="rId28" Type="http://schemas.openxmlformats.org/officeDocument/2006/relationships/image" Target="../media/image13.png"/><Relationship Id="rId10" Type="http://schemas.openxmlformats.org/officeDocument/2006/relationships/slide" Target="slide30.xml"/><Relationship Id="rId19" Type="http://schemas.openxmlformats.org/officeDocument/2006/relationships/slide" Target="slide23.xml"/><Relationship Id="rId4" Type="http://schemas.openxmlformats.org/officeDocument/2006/relationships/slide" Target="slide78.xml"/><Relationship Id="rId9" Type="http://schemas.openxmlformats.org/officeDocument/2006/relationships/slide" Target="slide26.xml"/><Relationship Id="rId14" Type="http://schemas.openxmlformats.org/officeDocument/2006/relationships/slide" Target="slide35.xml"/><Relationship Id="rId22" Type="http://schemas.openxmlformats.org/officeDocument/2006/relationships/image" Target="../media/image3.png"/><Relationship Id="rId27" Type="http://schemas.openxmlformats.org/officeDocument/2006/relationships/image" Target="../media/image12.svg"/></Relationships>
</file>

<file path=ppt/slides/_rels/slide21.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9.xml"/><Relationship Id="rId18" Type="http://schemas.openxmlformats.org/officeDocument/2006/relationships/slide" Target="slide22.xml"/><Relationship Id="rId26" Type="http://schemas.openxmlformats.org/officeDocument/2006/relationships/image" Target="../media/image11.png"/><Relationship Id="rId3" Type="http://schemas.openxmlformats.org/officeDocument/2006/relationships/slide" Target="slide65.xml"/><Relationship Id="rId21" Type="http://schemas.openxmlformats.org/officeDocument/2006/relationships/slide" Target="slide2.xml"/><Relationship Id="rId7" Type="http://schemas.openxmlformats.org/officeDocument/2006/relationships/slide" Target="slide11.xml"/><Relationship Id="rId12" Type="http://schemas.openxmlformats.org/officeDocument/2006/relationships/slide" Target="slide25.xml"/><Relationship Id="rId17" Type="http://schemas.openxmlformats.org/officeDocument/2006/relationships/slide" Target="slide20.xml"/><Relationship Id="rId25" Type="http://schemas.openxmlformats.org/officeDocument/2006/relationships/image" Target="../media/image6.svg"/><Relationship Id="rId2" Type="http://schemas.openxmlformats.org/officeDocument/2006/relationships/slide" Target="slide66.xml"/><Relationship Id="rId16" Type="http://schemas.openxmlformats.org/officeDocument/2006/relationships/slide" Target="slide19.xml"/><Relationship Id="rId20" Type="http://schemas.openxmlformats.org/officeDocument/2006/relationships/slide" Target="slide24.xml"/><Relationship Id="rId29"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slide" Target="slide16.xml"/><Relationship Id="rId24" Type="http://schemas.openxmlformats.org/officeDocument/2006/relationships/image" Target="../media/image5.png"/><Relationship Id="rId5" Type="http://schemas.openxmlformats.org/officeDocument/2006/relationships/slide" Target="slide80.xml"/><Relationship Id="rId15" Type="http://schemas.openxmlformats.org/officeDocument/2006/relationships/slide" Target="slide18.xml"/><Relationship Id="rId23" Type="http://schemas.openxmlformats.org/officeDocument/2006/relationships/image" Target="../media/image4.svg"/><Relationship Id="rId28" Type="http://schemas.openxmlformats.org/officeDocument/2006/relationships/image" Target="../media/image13.png"/><Relationship Id="rId10" Type="http://schemas.openxmlformats.org/officeDocument/2006/relationships/slide" Target="slide30.xml"/><Relationship Id="rId19" Type="http://schemas.openxmlformats.org/officeDocument/2006/relationships/slide" Target="slide23.xml"/><Relationship Id="rId4" Type="http://schemas.openxmlformats.org/officeDocument/2006/relationships/slide" Target="slide47.xml"/><Relationship Id="rId9" Type="http://schemas.openxmlformats.org/officeDocument/2006/relationships/slide" Target="slide26.xml"/><Relationship Id="rId14" Type="http://schemas.openxmlformats.org/officeDocument/2006/relationships/slide" Target="slide35.xml"/><Relationship Id="rId22" Type="http://schemas.openxmlformats.org/officeDocument/2006/relationships/image" Target="../media/image3.png"/><Relationship Id="rId27" Type="http://schemas.openxmlformats.org/officeDocument/2006/relationships/image" Target="../media/image12.svg"/></Relationships>
</file>

<file path=ppt/slides/_rels/slide22.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8.xml"/><Relationship Id="rId18" Type="http://schemas.openxmlformats.org/officeDocument/2006/relationships/slide" Target="slide24.xml"/><Relationship Id="rId26" Type="http://schemas.openxmlformats.org/officeDocument/2006/relationships/image" Target="../media/image13.png"/><Relationship Id="rId3" Type="http://schemas.openxmlformats.org/officeDocument/2006/relationships/slide" Target="slide81.xml"/><Relationship Id="rId21" Type="http://schemas.openxmlformats.org/officeDocument/2006/relationships/image" Target="../media/image4.svg"/><Relationship Id="rId7" Type="http://schemas.openxmlformats.org/officeDocument/2006/relationships/slide" Target="slide26.xml"/><Relationship Id="rId12" Type="http://schemas.openxmlformats.org/officeDocument/2006/relationships/slide" Target="slide35.xml"/><Relationship Id="rId17" Type="http://schemas.openxmlformats.org/officeDocument/2006/relationships/slide" Target="slide23.xml"/><Relationship Id="rId25" Type="http://schemas.openxmlformats.org/officeDocument/2006/relationships/image" Target="../media/image12.svg"/><Relationship Id="rId2" Type="http://schemas.openxmlformats.org/officeDocument/2006/relationships/slide" Target="slide48.xml"/><Relationship Id="rId16" Type="http://schemas.openxmlformats.org/officeDocument/2006/relationships/slide" Target="slide2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9.xml"/><Relationship Id="rId24" Type="http://schemas.openxmlformats.org/officeDocument/2006/relationships/image" Target="../media/image11.png"/><Relationship Id="rId5" Type="http://schemas.openxmlformats.org/officeDocument/2006/relationships/slide" Target="slide11.xml"/><Relationship Id="rId15" Type="http://schemas.openxmlformats.org/officeDocument/2006/relationships/slide" Target="slide20.xml"/><Relationship Id="rId23" Type="http://schemas.openxmlformats.org/officeDocument/2006/relationships/image" Target="../media/image6.svg"/><Relationship Id="rId10" Type="http://schemas.openxmlformats.org/officeDocument/2006/relationships/slide" Target="slide25.xml"/><Relationship Id="rId19" Type="http://schemas.openxmlformats.org/officeDocument/2006/relationships/slide" Target="slide2.xml"/><Relationship Id="rId4" Type="http://schemas.openxmlformats.org/officeDocument/2006/relationships/image" Target="../media/image1.png"/><Relationship Id="rId9" Type="http://schemas.openxmlformats.org/officeDocument/2006/relationships/slide" Target="slide16.xml"/><Relationship Id="rId14" Type="http://schemas.openxmlformats.org/officeDocument/2006/relationships/slide" Target="slide19.xml"/><Relationship Id="rId22" Type="http://schemas.openxmlformats.org/officeDocument/2006/relationships/image" Target="../media/image5.png"/><Relationship Id="rId27"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8.xml"/><Relationship Id="rId18" Type="http://schemas.openxmlformats.org/officeDocument/2006/relationships/slide" Target="slide24.xml"/><Relationship Id="rId26" Type="http://schemas.openxmlformats.org/officeDocument/2006/relationships/image" Target="../media/image13.png"/><Relationship Id="rId3" Type="http://schemas.openxmlformats.org/officeDocument/2006/relationships/slide" Target="slide82.xml"/><Relationship Id="rId21" Type="http://schemas.openxmlformats.org/officeDocument/2006/relationships/image" Target="../media/image4.svg"/><Relationship Id="rId7" Type="http://schemas.openxmlformats.org/officeDocument/2006/relationships/slide" Target="slide26.xml"/><Relationship Id="rId12" Type="http://schemas.openxmlformats.org/officeDocument/2006/relationships/slide" Target="slide35.xml"/><Relationship Id="rId17" Type="http://schemas.openxmlformats.org/officeDocument/2006/relationships/slide" Target="slide22.xml"/><Relationship Id="rId25" Type="http://schemas.openxmlformats.org/officeDocument/2006/relationships/image" Target="../media/image12.svg"/><Relationship Id="rId2" Type="http://schemas.openxmlformats.org/officeDocument/2006/relationships/slide" Target="slide49.xml"/><Relationship Id="rId16" Type="http://schemas.openxmlformats.org/officeDocument/2006/relationships/slide" Target="slide2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9.xml"/><Relationship Id="rId24" Type="http://schemas.openxmlformats.org/officeDocument/2006/relationships/image" Target="../media/image11.png"/><Relationship Id="rId5" Type="http://schemas.openxmlformats.org/officeDocument/2006/relationships/slide" Target="slide11.xml"/><Relationship Id="rId15" Type="http://schemas.openxmlformats.org/officeDocument/2006/relationships/slide" Target="slide20.xml"/><Relationship Id="rId23" Type="http://schemas.openxmlformats.org/officeDocument/2006/relationships/image" Target="../media/image6.svg"/><Relationship Id="rId10" Type="http://schemas.openxmlformats.org/officeDocument/2006/relationships/slide" Target="slide25.xml"/><Relationship Id="rId19" Type="http://schemas.openxmlformats.org/officeDocument/2006/relationships/slide" Target="slide2.xml"/><Relationship Id="rId4" Type="http://schemas.openxmlformats.org/officeDocument/2006/relationships/image" Target="../media/image1.png"/><Relationship Id="rId9" Type="http://schemas.openxmlformats.org/officeDocument/2006/relationships/slide" Target="slide16.xml"/><Relationship Id="rId14" Type="http://schemas.openxmlformats.org/officeDocument/2006/relationships/slide" Target="slide19.xml"/><Relationship Id="rId22" Type="http://schemas.openxmlformats.org/officeDocument/2006/relationships/image" Target="../media/image5.png"/><Relationship Id="rId27" Type="http://schemas.openxmlformats.org/officeDocument/2006/relationships/image" Target="../media/image14.svg"/></Relationships>
</file>

<file path=ppt/slides/_rels/slide2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18.xml"/><Relationship Id="rId18" Type="http://schemas.openxmlformats.org/officeDocument/2006/relationships/slide" Target="slide23.xml"/><Relationship Id="rId26" Type="http://schemas.openxmlformats.org/officeDocument/2006/relationships/image" Target="../media/image13.png"/><Relationship Id="rId3" Type="http://schemas.openxmlformats.org/officeDocument/2006/relationships/slide" Target="slide83.xml"/><Relationship Id="rId21" Type="http://schemas.openxmlformats.org/officeDocument/2006/relationships/image" Target="../media/image4.svg"/><Relationship Id="rId7" Type="http://schemas.openxmlformats.org/officeDocument/2006/relationships/slide" Target="slide26.xml"/><Relationship Id="rId12" Type="http://schemas.openxmlformats.org/officeDocument/2006/relationships/slide" Target="slide35.xml"/><Relationship Id="rId17" Type="http://schemas.openxmlformats.org/officeDocument/2006/relationships/slide" Target="slide22.xml"/><Relationship Id="rId25" Type="http://schemas.openxmlformats.org/officeDocument/2006/relationships/image" Target="../media/image12.svg"/><Relationship Id="rId2" Type="http://schemas.openxmlformats.org/officeDocument/2006/relationships/slide" Target="slide50.xml"/><Relationship Id="rId16" Type="http://schemas.openxmlformats.org/officeDocument/2006/relationships/slide" Target="slide2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9.xml"/><Relationship Id="rId24" Type="http://schemas.openxmlformats.org/officeDocument/2006/relationships/image" Target="../media/image11.png"/><Relationship Id="rId5" Type="http://schemas.openxmlformats.org/officeDocument/2006/relationships/slide" Target="slide11.xml"/><Relationship Id="rId15" Type="http://schemas.openxmlformats.org/officeDocument/2006/relationships/slide" Target="slide20.xml"/><Relationship Id="rId23" Type="http://schemas.openxmlformats.org/officeDocument/2006/relationships/image" Target="../media/image6.svg"/><Relationship Id="rId10" Type="http://schemas.openxmlformats.org/officeDocument/2006/relationships/slide" Target="slide25.xml"/><Relationship Id="rId19" Type="http://schemas.openxmlformats.org/officeDocument/2006/relationships/slide" Target="slide2.xml"/><Relationship Id="rId4" Type="http://schemas.openxmlformats.org/officeDocument/2006/relationships/image" Target="../media/image1.png"/><Relationship Id="rId9" Type="http://schemas.openxmlformats.org/officeDocument/2006/relationships/slide" Target="slide16.xml"/><Relationship Id="rId14" Type="http://schemas.openxmlformats.org/officeDocument/2006/relationships/slide" Target="slide19.xml"/><Relationship Id="rId22" Type="http://schemas.openxmlformats.org/officeDocument/2006/relationships/image" Target="../media/image5.png"/><Relationship Id="rId27" Type="http://schemas.openxmlformats.org/officeDocument/2006/relationships/image" Target="../media/image14.svg"/></Relationships>
</file>

<file path=ppt/slides/_rels/slide25.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xml"/><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slide" Target="slide65.xml"/><Relationship Id="rId1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54.xml"/><Relationship Id="rId5" Type="http://schemas.openxmlformats.org/officeDocument/2006/relationships/slide" Target="slide30.xml"/><Relationship Id="rId15" Type="http://schemas.openxmlformats.org/officeDocument/2006/relationships/image" Target="../media/image4.svg"/><Relationship Id="rId10" Type="http://schemas.openxmlformats.org/officeDocument/2006/relationships/slide" Target="slide11.xml"/><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8.xml"/><Relationship Id="rId1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slide" Target="slide16.xml"/><Relationship Id="rId12" Type="http://schemas.openxmlformats.org/officeDocument/2006/relationships/slide" Target="slide27.xml"/><Relationship Id="rId17" Type="http://schemas.openxmlformats.org/officeDocument/2006/relationships/image" Target="../media/image5.png"/><Relationship Id="rId2" Type="http://schemas.openxmlformats.org/officeDocument/2006/relationships/slide" Target="slide65.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11.xml"/><Relationship Id="rId5" Type="http://schemas.openxmlformats.org/officeDocument/2006/relationships/slide" Target="slide26.xml"/><Relationship Id="rId15" Type="http://schemas.openxmlformats.org/officeDocument/2006/relationships/image" Target="../media/image3.pn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5.xml"/><Relationship Id="rId18" Type="http://schemas.openxmlformats.org/officeDocument/2006/relationships/image" Target="../media/image4.svg"/><Relationship Id="rId26" Type="http://schemas.openxmlformats.org/officeDocument/2006/relationships/image" Target="../media/image9.png"/><Relationship Id="rId3" Type="http://schemas.openxmlformats.org/officeDocument/2006/relationships/slide" Target="slide51.xml"/><Relationship Id="rId21" Type="http://schemas.openxmlformats.org/officeDocument/2006/relationships/image" Target="../media/image11.png"/><Relationship Id="rId7" Type="http://schemas.openxmlformats.org/officeDocument/2006/relationships/slide" Target="slide17.xml"/><Relationship Id="rId12" Type="http://schemas.openxmlformats.org/officeDocument/2006/relationships/slide" Target="slide29.xml"/><Relationship Id="rId17" Type="http://schemas.openxmlformats.org/officeDocument/2006/relationships/image" Target="../media/image3.png"/><Relationship Id="rId25" Type="http://schemas.openxmlformats.org/officeDocument/2006/relationships/slide" Target="slide68.xml"/><Relationship Id="rId2" Type="http://schemas.openxmlformats.org/officeDocument/2006/relationships/slide" Target="slide53.xml"/><Relationship Id="rId16" Type="http://schemas.openxmlformats.org/officeDocument/2006/relationships/slide" Target="slide2.xml"/><Relationship Id="rId20"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slide" Target="slide25.xml"/><Relationship Id="rId24" Type="http://schemas.openxmlformats.org/officeDocument/2006/relationships/image" Target="../media/image14.svg"/><Relationship Id="rId5" Type="http://schemas.openxmlformats.org/officeDocument/2006/relationships/slide" Target="slide84.xml"/><Relationship Id="rId15" Type="http://schemas.openxmlformats.org/officeDocument/2006/relationships/slide" Target="slide28.xml"/><Relationship Id="rId23" Type="http://schemas.openxmlformats.org/officeDocument/2006/relationships/image" Target="../media/image13.png"/><Relationship Id="rId10" Type="http://schemas.openxmlformats.org/officeDocument/2006/relationships/slide" Target="slide16.xml"/><Relationship Id="rId19" Type="http://schemas.openxmlformats.org/officeDocument/2006/relationships/image" Target="../media/image5.png"/><Relationship Id="rId4" Type="http://schemas.openxmlformats.org/officeDocument/2006/relationships/slide" Target="slide50.xml"/><Relationship Id="rId9" Type="http://schemas.openxmlformats.org/officeDocument/2006/relationships/slide" Target="slide30.xml"/><Relationship Id="rId14" Type="http://schemas.openxmlformats.org/officeDocument/2006/relationships/slide" Target="slide11.xml"/><Relationship Id="rId22" Type="http://schemas.openxmlformats.org/officeDocument/2006/relationships/image" Target="../media/image12.svg"/><Relationship Id="rId27" Type="http://schemas.openxmlformats.org/officeDocument/2006/relationships/image" Target="../media/image10.svg"/></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27.xml"/><Relationship Id="rId18" Type="http://schemas.openxmlformats.org/officeDocument/2006/relationships/image" Target="../media/image6.svg"/><Relationship Id="rId3" Type="http://schemas.openxmlformats.org/officeDocument/2006/relationships/slide" Target="slide17.xml"/><Relationship Id="rId21" Type="http://schemas.openxmlformats.org/officeDocument/2006/relationships/image" Target="../media/image13.png"/><Relationship Id="rId7" Type="http://schemas.openxmlformats.org/officeDocument/2006/relationships/slide" Target="slide25.xml"/><Relationship Id="rId12" Type="http://schemas.openxmlformats.org/officeDocument/2006/relationships/slide" Target="slide75.xml"/><Relationship Id="rId17" Type="http://schemas.openxmlformats.org/officeDocument/2006/relationships/image" Target="../media/image5.png"/><Relationship Id="rId25" Type="http://schemas.openxmlformats.org/officeDocument/2006/relationships/image" Target="../media/image10.svg"/><Relationship Id="rId2" Type="http://schemas.openxmlformats.org/officeDocument/2006/relationships/image" Target="../media/image1.png"/><Relationship Id="rId16" Type="http://schemas.openxmlformats.org/officeDocument/2006/relationships/image" Target="../media/image4.svg"/><Relationship Id="rId20" Type="http://schemas.openxmlformats.org/officeDocument/2006/relationships/image" Target="../media/image12.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41.xml"/><Relationship Id="rId24" Type="http://schemas.openxmlformats.org/officeDocument/2006/relationships/image" Target="../media/image9.png"/><Relationship Id="rId5" Type="http://schemas.openxmlformats.org/officeDocument/2006/relationships/slide" Target="slide30.xml"/><Relationship Id="rId15" Type="http://schemas.openxmlformats.org/officeDocument/2006/relationships/image" Target="../media/image3.png"/><Relationship Id="rId23" Type="http://schemas.openxmlformats.org/officeDocument/2006/relationships/slide" Target="slide61.xml"/><Relationship Id="rId10" Type="http://schemas.openxmlformats.org/officeDocument/2006/relationships/slide" Target="slide11.xml"/><Relationship Id="rId19" Type="http://schemas.openxmlformats.org/officeDocument/2006/relationships/image" Target="../media/image11.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slide" Target="slide2.xml"/><Relationship Id="rId22" Type="http://schemas.openxmlformats.org/officeDocument/2006/relationships/image" Target="../media/image14.svg"/></Relationships>
</file>

<file path=ppt/slides/_rels/slide2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xml"/><Relationship Id="rId3" Type="http://schemas.openxmlformats.org/officeDocument/2006/relationships/slide" Target="slide65.xml"/><Relationship Id="rId7" Type="http://schemas.openxmlformats.org/officeDocument/2006/relationships/slide" Target="slide30.xml"/><Relationship Id="rId12" Type="http://schemas.openxmlformats.org/officeDocument/2006/relationships/slide" Target="slide11.xml"/><Relationship Id="rId17" Type="http://schemas.openxmlformats.org/officeDocument/2006/relationships/image" Target="../media/image6.svg"/><Relationship Id="rId2" Type="http://schemas.openxmlformats.org/officeDocument/2006/relationships/slide" Target="slide54.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35.xml"/><Relationship Id="rId5" Type="http://schemas.openxmlformats.org/officeDocument/2006/relationships/slide" Target="slide17.xml"/><Relationship Id="rId15" Type="http://schemas.openxmlformats.org/officeDocument/2006/relationships/image" Target="../media/image4.svg"/><Relationship Id="rId10" Type="http://schemas.openxmlformats.org/officeDocument/2006/relationships/slide" Target="slide29.xml"/><Relationship Id="rId4" Type="http://schemas.openxmlformats.org/officeDocument/2006/relationships/image" Target="../media/image1.png"/><Relationship Id="rId9" Type="http://schemas.openxmlformats.org/officeDocument/2006/relationships/slide" Target="slide25.xm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1.xml"/><Relationship Id="rId7"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2.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3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3.xml"/><Relationship Id="rId18" Type="http://schemas.openxmlformats.org/officeDocument/2006/relationships/image" Target="../media/image5.png"/><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slide" Target="slide34.xml"/><Relationship Id="rId17" Type="http://schemas.openxmlformats.org/officeDocument/2006/relationships/image" Target="../media/image4.svg"/><Relationship Id="rId2" Type="http://schemas.openxmlformats.org/officeDocument/2006/relationships/image" Target="../media/image1.png"/><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31.xml"/><Relationship Id="rId5" Type="http://schemas.openxmlformats.org/officeDocument/2006/relationships/slide" Target="slide30.xml"/><Relationship Id="rId15" Type="http://schemas.openxmlformats.org/officeDocument/2006/relationships/slide" Target="slide2.xml"/><Relationship Id="rId10" Type="http://schemas.openxmlformats.org/officeDocument/2006/relationships/slide" Target="slide11.xml"/><Relationship Id="rId19" Type="http://schemas.openxmlformats.org/officeDocument/2006/relationships/image" Target="../media/image6.sv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slide" Target="slide32.xml"/></Relationships>
</file>

<file path=ppt/slides/_rels/slide3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2.xml"/><Relationship Id="rId18" Type="http://schemas.openxmlformats.org/officeDocument/2006/relationships/image" Target="../media/image4.svg"/><Relationship Id="rId3" Type="http://schemas.openxmlformats.org/officeDocument/2006/relationships/slide" Target="slide67.xml"/><Relationship Id="rId7" Type="http://schemas.openxmlformats.org/officeDocument/2006/relationships/slide" Target="slide30.xml"/><Relationship Id="rId12" Type="http://schemas.openxmlformats.org/officeDocument/2006/relationships/slide" Target="slide11.xml"/><Relationship Id="rId17" Type="http://schemas.openxmlformats.org/officeDocument/2006/relationships/image" Target="../media/image3.png"/><Relationship Id="rId2" Type="http://schemas.openxmlformats.org/officeDocument/2006/relationships/slide" Target="slide43.xml"/><Relationship Id="rId16" Type="http://schemas.openxmlformats.org/officeDocument/2006/relationships/slide" Target="slide2.xml"/><Relationship Id="rId20"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35.xml"/><Relationship Id="rId5" Type="http://schemas.openxmlformats.org/officeDocument/2006/relationships/slide" Target="slide17.xml"/><Relationship Id="rId15" Type="http://schemas.openxmlformats.org/officeDocument/2006/relationships/slide" Target="slide34.xml"/><Relationship Id="rId10" Type="http://schemas.openxmlformats.org/officeDocument/2006/relationships/slide" Target="slide29.xml"/><Relationship Id="rId19"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slide" Target="slide25.xml"/><Relationship Id="rId14"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3.xml"/><Relationship Id="rId18" Type="http://schemas.openxmlformats.org/officeDocument/2006/relationships/image" Target="../media/image5.png"/><Relationship Id="rId3" Type="http://schemas.openxmlformats.org/officeDocument/2006/relationships/image" Target="../media/image1.png"/><Relationship Id="rId21" Type="http://schemas.openxmlformats.org/officeDocument/2006/relationships/image" Target="../media/image10.svg"/><Relationship Id="rId7" Type="http://schemas.openxmlformats.org/officeDocument/2006/relationships/slide" Target="slide16.xml"/><Relationship Id="rId12" Type="http://schemas.openxmlformats.org/officeDocument/2006/relationships/slide" Target="slide31.xml"/><Relationship Id="rId17" Type="http://schemas.openxmlformats.org/officeDocument/2006/relationships/image" Target="../media/image4.svg"/><Relationship Id="rId2" Type="http://schemas.openxmlformats.org/officeDocument/2006/relationships/slide" Target="slide55.xml"/><Relationship Id="rId16" Type="http://schemas.openxmlformats.org/officeDocument/2006/relationships/image" Target="../media/image3.pn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11.xml"/><Relationship Id="rId5" Type="http://schemas.openxmlformats.org/officeDocument/2006/relationships/slide" Target="slide26.xml"/><Relationship Id="rId15" Type="http://schemas.openxmlformats.org/officeDocument/2006/relationships/slide" Target="slide2.xml"/><Relationship Id="rId10" Type="http://schemas.openxmlformats.org/officeDocument/2006/relationships/slide" Target="slide35.xml"/><Relationship Id="rId19" Type="http://schemas.openxmlformats.org/officeDocument/2006/relationships/image" Target="../media/image6.sv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slide" Target="slide34.xml"/></Relationships>
</file>

<file path=ppt/slides/_rels/slide3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2.xml"/><Relationship Id="rId18" Type="http://schemas.openxmlformats.org/officeDocument/2006/relationships/image" Target="../media/image5.png"/><Relationship Id="rId3" Type="http://schemas.openxmlformats.org/officeDocument/2006/relationships/image" Target="../media/image1.png"/><Relationship Id="rId21" Type="http://schemas.openxmlformats.org/officeDocument/2006/relationships/image" Target="../media/image10.svg"/><Relationship Id="rId7" Type="http://schemas.openxmlformats.org/officeDocument/2006/relationships/slide" Target="slide16.xml"/><Relationship Id="rId12" Type="http://schemas.openxmlformats.org/officeDocument/2006/relationships/slide" Target="slide31.xml"/><Relationship Id="rId17" Type="http://schemas.openxmlformats.org/officeDocument/2006/relationships/image" Target="../media/image4.svg"/><Relationship Id="rId2" Type="http://schemas.openxmlformats.org/officeDocument/2006/relationships/slide" Target="slide62.xml"/><Relationship Id="rId16" Type="http://schemas.openxmlformats.org/officeDocument/2006/relationships/image" Target="../media/image3.png"/><Relationship Id="rId20"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11.xml"/><Relationship Id="rId5" Type="http://schemas.openxmlformats.org/officeDocument/2006/relationships/slide" Target="slide26.xml"/><Relationship Id="rId15" Type="http://schemas.openxmlformats.org/officeDocument/2006/relationships/slide" Target="slide2.xml"/><Relationship Id="rId10" Type="http://schemas.openxmlformats.org/officeDocument/2006/relationships/slide" Target="slide35.xml"/><Relationship Id="rId19" Type="http://schemas.openxmlformats.org/officeDocument/2006/relationships/image" Target="../media/image6.sv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3.xml"/><Relationship Id="rId18" Type="http://schemas.openxmlformats.org/officeDocument/2006/relationships/image" Target="../media/image6.svg"/><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slide" Target="slide32.xml"/><Relationship Id="rId17"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31.xml"/><Relationship Id="rId5" Type="http://schemas.openxmlformats.org/officeDocument/2006/relationships/slide" Target="slide30.xml"/><Relationship Id="rId15" Type="http://schemas.openxmlformats.org/officeDocument/2006/relationships/image" Target="../media/image3.png"/><Relationship Id="rId10" Type="http://schemas.openxmlformats.org/officeDocument/2006/relationships/slide" Target="slide11.xml"/><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slide" Target="slide30.xml"/><Relationship Id="rId12" Type="http://schemas.openxmlformats.org/officeDocument/2006/relationships/image" Target="../media/image3.png"/><Relationship Id="rId2"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2.xml"/><Relationship Id="rId5" Type="http://schemas.openxmlformats.org/officeDocument/2006/relationships/slide" Target="slide17.xml"/><Relationship Id="rId15" Type="http://schemas.openxmlformats.org/officeDocument/2006/relationships/image" Target="../media/image6.svg"/><Relationship Id="rId10" Type="http://schemas.openxmlformats.org/officeDocument/2006/relationships/slide" Target="slide29.xml"/><Relationship Id="rId4" Type="http://schemas.openxmlformats.org/officeDocument/2006/relationships/slide" Target="slide11.xml"/><Relationship Id="rId9" Type="http://schemas.openxmlformats.org/officeDocument/2006/relationships/slide" Target="slide25.xml"/><Relationship Id="rId1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4.svg"/><Relationship Id="rId3" Type="http://schemas.openxmlformats.org/officeDocument/2006/relationships/slide" Target="slide35.xml"/><Relationship Id="rId7" Type="http://schemas.openxmlformats.org/officeDocument/2006/relationships/slide" Target="slide30.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2.xml"/><Relationship Id="rId5" Type="http://schemas.openxmlformats.org/officeDocument/2006/relationships/slide" Target="slide17.xml"/><Relationship Id="rId15" Type="http://schemas.openxmlformats.org/officeDocument/2006/relationships/image" Target="../media/image6.svg"/><Relationship Id="rId10" Type="http://schemas.openxmlformats.org/officeDocument/2006/relationships/slide" Target="slide29.xml"/><Relationship Id="rId4" Type="http://schemas.openxmlformats.org/officeDocument/2006/relationships/slide" Target="slide11.xml"/><Relationship Id="rId9" Type="http://schemas.openxmlformats.org/officeDocument/2006/relationships/slide" Target="slide25.xml"/><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7.xml"/><Relationship Id="rId18" Type="http://schemas.openxmlformats.org/officeDocument/2006/relationships/image" Target="../media/image3.png"/><Relationship Id="rId3" Type="http://schemas.openxmlformats.org/officeDocument/2006/relationships/slide" Target="slide50.xml"/><Relationship Id="rId21" Type="http://schemas.openxmlformats.org/officeDocument/2006/relationships/image" Target="../media/image6.svg"/><Relationship Id="rId7" Type="http://schemas.openxmlformats.org/officeDocument/2006/relationships/slide" Target="slide40.xml"/><Relationship Id="rId12" Type="http://schemas.openxmlformats.org/officeDocument/2006/relationships/slide" Target="slide42.xml"/><Relationship Id="rId17" Type="http://schemas.openxmlformats.org/officeDocument/2006/relationships/slide" Target="slide2.xml"/><Relationship Id="rId2" Type="http://schemas.openxmlformats.org/officeDocument/2006/relationships/slide" Target="slide44.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48.xml"/><Relationship Id="rId5" Type="http://schemas.openxmlformats.org/officeDocument/2006/relationships/slide" Target="slide46.xml"/><Relationship Id="rId15" Type="http://schemas.openxmlformats.org/officeDocument/2006/relationships/slide" Target="slide51.xml"/><Relationship Id="rId10" Type="http://schemas.openxmlformats.org/officeDocument/2006/relationships/slide" Target="slide38.xml"/><Relationship Id="rId19" Type="http://schemas.openxmlformats.org/officeDocument/2006/relationships/image" Target="../media/image4.svg"/><Relationship Id="rId4" Type="http://schemas.openxmlformats.org/officeDocument/2006/relationships/slide" Target="slide45.xml"/><Relationship Id="rId9" Type="http://schemas.openxmlformats.org/officeDocument/2006/relationships/slide" Target="slide43.xml"/><Relationship Id="rId14" Type="http://schemas.openxmlformats.org/officeDocument/2006/relationships/slide" Target="slide49.xml"/></Relationships>
</file>

<file path=ppt/slides/_rels/slide3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12.svg"/><Relationship Id="rId18" Type="http://schemas.openxmlformats.org/officeDocument/2006/relationships/image" Target="../media/image6.svg"/><Relationship Id="rId3" Type="http://schemas.openxmlformats.org/officeDocument/2006/relationships/slide" Target="slide71.xml"/><Relationship Id="rId21" Type="http://schemas.openxmlformats.org/officeDocument/2006/relationships/image" Target="../media/image16.svg"/><Relationship Id="rId7" Type="http://schemas.openxmlformats.org/officeDocument/2006/relationships/slide" Target="slide30.xml"/><Relationship Id="rId12" Type="http://schemas.openxmlformats.org/officeDocument/2006/relationships/image" Target="../media/image11.png"/><Relationship Id="rId17"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4.sv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26.xml"/><Relationship Id="rId11" Type="http://schemas.openxmlformats.org/officeDocument/2006/relationships/slide" Target="slide35.xml"/><Relationship Id="rId5" Type="http://schemas.openxmlformats.org/officeDocument/2006/relationships/slide" Target="slide17.xml"/><Relationship Id="rId15" Type="http://schemas.openxmlformats.org/officeDocument/2006/relationships/image" Target="../media/image3.png"/><Relationship Id="rId10" Type="http://schemas.openxmlformats.org/officeDocument/2006/relationships/slide" Target="slide29.xml"/><Relationship Id="rId19" Type="http://schemas.openxmlformats.org/officeDocument/2006/relationships/slide" Target="slide12.xml"/><Relationship Id="rId4" Type="http://schemas.openxmlformats.org/officeDocument/2006/relationships/slide" Target="slide11.xml"/><Relationship Id="rId9" Type="http://schemas.openxmlformats.org/officeDocument/2006/relationships/slide" Target="slide25.xml"/><Relationship Id="rId14" Type="http://schemas.openxmlformats.org/officeDocument/2006/relationships/slide" Target="slide2.xml"/></Relationships>
</file>

<file path=ppt/slides/_rels/slide39.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5.xml"/><Relationship Id="rId18" Type="http://schemas.openxmlformats.org/officeDocument/2006/relationships/image" Target="../media/image10.svg"/><Relationship Id="rId26" Type="http://schemas.openxmlformats.org/officeDocument/2006/relationships/slide" Target="slide13.xml"/><Relationship Id="rId3" Type="http://schemas.openxmlformats.org/officeDocument/2006/relationships/slide" Target="slide73.xml"/><Relationship Id="rId21" Type="http://schemas.openxmlformats.org/officeDocument/2006/relationships/slide" Target="slide2.xml"/><Relationship Id="rId7" Type="http://schemas.openxmlformats.org/officeDocument/2006/relationships/image" Target="../media/image22.jpeg"/><Relationship Id="rId12" Type="http://schemas.openxmlformats.org/officeDocument/2006/relationships/slide" Target="slide16.xml"/><Relationship Id="rId17" Type="http://schemas.openxmlformats.org/officeDocument/2006/relationships/image" Target="../media/image9.png"/><Relationship Id="rId25"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slide" Target="slide59.xml"/><Relationship Id="rId20" Type="http://schemas.openxmlformats.org/officeDocument/2006/relationships/image" Target="../media/image12.svg"/><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slide" Target="slide30.xml"/><Relationship Id="rId24" Type="http://schemas.openxmlformats.org/officeDocument/2006/relationships/image" Target="../media/image5.png"/><Relationship Id="rId5" Type="http://schemas.openxmlformats.org/officeDocument/2006/relationships/image" Target="../media/image20.png"/><Relationship Id="rId15" Type="http://schemas.openxmlformats.org/officeDocument/2006/relationships/slide" Target="slide35.xml"/><Relationship Id="rId23" Type="http://schemas.openxmlformats.org/officeDocument/2006/relationships/image" Target="../media/image4.svg"/><Relationship Id="rId28" Type="http://schemas.openxmlformats.org/officeDocument/2006/relationships/image" Target="../media/image16.svg"/><Relationship Id="rId10" Type="http://schemas.openxmlformats.org/officeDocument/2006/relationships/slide" Target="slide26.xml"/><Relationship Id="rId19" Type="http://schemas.openxmlformats.org/officeDocument/2006/relationships/image" Target="../media/image11.png"/><Relationship Id="rId4" Type="http://schemas.openxmlformats.org/officeDocument/2006/relationships/image" Target="../media/image19.png"/><Relationship Id="rId9" Type="http://schemas.openxmlformats.org/officeDocument/2006/relationships/slide" Target="slide17.xml"/><Relationship Id="rId14" Type="http://schemas.openxmlformats.org/officeDocument/2006/relationships/slide" Target="slide29.xml"/><Relationship Id="rId22" Type="http://schemas.openxmlformats.org/officeDocument/2006/relationships/image" Target="../media/image3.png"/><Relationship Id="rId27"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9.xml"/><Relationship Id="rId18" Type="http://schemas.openxmlformats.org/officeDocument/2006/relationships/image" Target="../media/image10.svg"/><Relationship Id="rId3" Type="http://schemas.openxmlformats.org/officeDocument/2006/relationships/image" Target="../media/image4.svg"/><Relationship Id="rId21" Type="http://schemas.openxmlformats.org/officeDocument/2006/relationships/image" Target="../media/image13.png"/><Relationship Id="rId7" Type="http://schemas.openxmlformats.org/officeDocument/2006/relationships/slide" Target="slide11.xml"/><Relationship Id="rId12" Type="http://schemas.openxmlformats.org/officeDocument/2006/relationships/slide" Target="slide8.xml"/><Relationship Id="rId17" Type="http://schemas.openxmlformats.org/officeDocument/2006/relationships/image" Target="../media/image9.png"/><Relationship Id="rId25" Type="http://schemas.openxmlformats.org/officeDocument/2006/relationships/image" Target="../media/image16.svg"/><Relationship Id="rId2" Type="http://schemas.openxmlformats.org/officeDocument/2006/relationships/image" Target="../media/image3.png"/><Relationship Id="rId16" Type="http://schemas.openxmlformats.org/officeDocument/2006/relationships/image" Target="../media/image8.svg"/><Relationship Id="rId20" Type="http://schemas.openxmlformats.org/officeDocument/2006/relationships/image" Target="../media/image12.sv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slide" Target="slide7.xml"/><Relationship Id="rId24" Type="http://schemas.openxmlformats.org/officeDocument/2006/relationships/image" Target="../media/image15.png"/><Relationship Id="rId5" Type="http://schemas.openxmlformats.org/officeDocument/2006/relationships/image" Target="../media/image6.svg"/><Relationship Id="rId15" Type="http://schemas.openxmlformats.org/officeDocument/2006/relationships/image" Target="../media/image7.png"/><Relationship Id="rId23" Type="http://schemas.openxmlformats.org/officeDocument/2006/relationships/slide" Target="slide2.xml"/><Relationship Id="rId10" Type="http://schemas.openxmlformats.org/officeDocument/2006/relationships/slide" Target="slide6.xml"/><Relationship Id="rId19"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5.xml"/><Relationship Id="rId14" Type="http://schemas.openxmlformats.org/officeDocument/2006/relationships/slide" Target="slide10.xml"/><Relationship Id="rId22" Type="http://schemas.openxmlformats.org/officeDocument/2006/relationships/image" Target="../media/image14.svg"/></Relationships>
</file>

<file path=ppt/slides/_rels/slide40.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60.xml"/><Relationship Id="rId18" Type="http://schemas.openxmlformats.org/officeDocument/2006/relationships/slide" Target="slide2.xml"/><Relationship Id="rId3" Type="http://schemas.openxmlformats.org/officeDocument/2006/relationships/image" Target="../media/image20.png"/><Relationship Id="rId21" Type="http://schemas.openxmlformats.org/officeDocument/2006/relationships/image" Target="../media/image5.png"/><Relationship Id="rId7" Type="http://schemas.openxmlformats.org/officeDocument/2006/relationships/slide" Target="slide26.xml"/><Relationship Id="rId12" Type="http://schemas.openxmlformats.org/officeDocument/2006/relationships/slide" Target="slide35.xml"/><Relationship Id="rId17" Type="http://schemas.openxmlformats.org/officeDocument/2006/relationships/image" Target="../media/image12.svg"/><Relationship Id="rId25"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9.xml"/><Relationship Id="rId24" Type="http://schemas.openxmlformats.org/officeDocument/2006/relationships/image" Target="../media/image15.png"/><Relationship Id="rId5" Type="http://schemas.openxmlformats.org/officeDocument/2006/relationships/slide" Target="slide11.xml"/><Relationship Id="rId15" Type="http://schemas.openxmlformats.org/officeDocument/2006/relationships/image" Target="../media/image10.svg"/><Relationship Id="rId23" Type="http://schemas.openxmlformats.org/officeDocument/2006/relationships/slide" Target="slide14.xml"/><Relationship Id="rId10" Type="http://schemas.openxmlformats.org/officeDocument/2006/relationships/slide" Target="slide25.xml"/><Relationship Id="rId19" Type="http://schemas.openxmlformats.org/officeDocument/2006/relationships/image" Target="../media/image3.png"/><Relationship Id="rId4" Type="http://schemas.openxmlformats.org/officeDocument/2006/relationships/slide" Target="slide74.xml"/><Relationship Id="rId9" Type="http://schemas.openxmlformats.org/officeDocument/2006/relationships/slide" Target="slide16.xml"/><Relationship Id="rId14" Type="http://schemas.openxmlformats.org/officeDocument/2006/relationships/image" Target="../media/image9.png"/><Relationship Id="rId22" Type="http://schemas.openxmlformats.org/officeDocument/2006/relationships/image" Target="../media/image6.svg"/></Relationships>
</file>

<file path=ppt/slides/_rels/slide4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18" Type="http://schemas.openxmlformats.org/officeDocument/2006/relationships/slide" Target="slide75.xml"/><Relationship Id="rId3" Type="http://schemas.openxmlformats.org/officeDocument/2006/relationships/slide" Target="slide11.xml"/><Relationship Id="rId21" Type="http://schemas.openxmlformats.org/officeDocument/2006/relationships/image" Target="../media/image11.png"/><Relationship Id="rId7" Type="http://schemas.openxmlformats.org/officeDocument/2006/relationships/slide" Target="slide16.xml"/><Relationship Id="rId12" Type="http://schemas.openxmlformats.org/officeDocument/2006/relationships/image" Target="../media/image3.png"/><Relationship Id="rId17" Type="http://schemas.openxmlformats.org/officeDocument/2006/relationships/slide" Target="slide80.xml"/><Relationship Id="rId25"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slide" Target="slide61.xml"/><Relationship Id="rId20" Type="http://schemas.openxmlformats.org/officeDocument/2006/relationships/image" Target="../media/image10.sv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2.xml"/><Relationship Id="rId24" Type="http://schemas.openxmlformats.org/officeDocument/2006/relationships/image" Target="../media/image15.png"/><Relationship Id="rId5" Type="http://schemas.openxmlformats.org/officeDocument/2006/relationships/slide" Target="slide26.xml"/><Relationship Id="rId15" Type="http://schemas.openxmlformats.org/officeDocument/2006/relationships/image" Target="../media/image6.svg"/><Relationship Id="rId23" Type="http://schemas.openxmlformats.org/officeDocument/2006/relationships/slide" Target="slide28.xml"/><Relationship Id="rId10" Type="http://schemas.openxmlformats.org/officeDocument/2006/relationships/slide" Target="slide35.xml"/><Relationship Id="rId19" Type="http://schemas.openxmlformats.org/officeDocument/2006/relationships/image" Target="../media/image9.pn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 Id="rId22" Type="http://schemas.openxmlformats.org/officeDocument/2006/relationships/image" Target="../media/image12.svg"/></Relationships>
</file>

<file path=ppt/slides/_rels/slide4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5.xml"/><Relationship Id="rId18" Type="http://schemas.openxmlformats.org/officeDocument/2006/relationships/image" Target="../media/image4.svg"/><Relationship Id="rId26" Type="http://schemas.openxmlformats.org/officeDocument/2006/relationships/image" Target="../media/image16.svg"/><Relationship Id="rId3" Type="http://schemas.openxmlformats.org/officeDocument/2006/relationships/diagramData" Target="../diagrams/data1.xml"/><Relationship Id="rId21" Type="http://schemas.openxmlformats.org/officeDocument/2006/relationships/slide" Target="slide63.xml"/><Relationship Id="rId7" Type="http://schemas.microsoft.com/office/2007/relationships/diagramDrawing" Target="../diagrams/drawing1.xml"/><Relationship Id="rId12" Type="http://schemas.openxmlformats.org/officeDocument/2006/relationships/slide" Target="slide16.xml"/><Relationship Id="rId17" Type="http://schemas.openxmlformats.org/officeDocument/2006/relationships/image" Target="../media/image3.png"/><Relationship Id="rId25"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slide" Target="slide2.xml"/><Relationship Id="rId20"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slide" Target="slide30.xml"/><Relationship Id="rId24" Type="http://schemas.openxmlformats.org/officeDocument/2006/relationships/slide" Target="slide15.xml"/><Relationship Id="rId5" Type="http://schemas.openxmlformats.org/officeDocument/2006/relationships/diagramQuickStyle" Target="../diagrams/quickStyle1.xml"/><Relationship Id="rId15" Type="http://schemas.openxmlformats.org/officeDocument/2006/relationships/slide" Target="slide35.xml"/><Relationship Id="rId23" Type="http://schemas.openxmlformats.org/officeDocument/2006/relationships/image" Target="../media/image10.svg"/><Relationship Id="rId10" Type="http://schemas.openxmlformats.org/officeDocument/2006/relationships/slide" Target="slide26.xml"/><Relationship Id="rId19"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slide" Target="slide17.xml"/><Relationship Id="rId14" Type="http://schemas.openxmlformats.org/officeDocument/2006/relationships/slide" Target="slide29.xml"/><Relationship Id="rId22"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76.xml"/><Relationship Id="rId18" Type="http://schemas.openxmlformats.org/officeDocument/2006/relationships/slide" Target="slide47.xml"/><Relationship Id="rId26" Type="http://schemas.openxmlformats.org/officeDocument/2006/relationships/slide" Target="slide18.xml"/><Relationship Id="rId3" Type="http://schemas.openxmlformats.org/officeDocument/2006/relationships/slide" Target="slide11.xml"/><Relationship Id="rId21" Type="http://schemas.openxmlformats.org/officeDocument/2006/relationships/slide" Target="slide2.xml"/><Relationship Id="rId7" Type="http://schemas.openxmlformats.org/officeDocument/2006/relationships/slide" Target="slide16.xml"/><Relationship Id="rId12" Type="http://schemas.openxmlformats.org/officeDocument/2006/relationships/slide" Target="slide70.xml"/><Relationship Id="rId17" Type="http://schemas.openxmlformats.org/officeDocument/2006/relationships/slide" Target="slide45.xml"/><Relationship Id="rId25"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slide" Target="slide48.xml"/><Relationship Id="rId20" Type="http://schemas.openxmlformats.org/officeDocument/2006/relationships/image" Target="../media/image12.sv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image" Target="../media/image23.png"/><Relationship Id="rId24" Type="http://schemas.openxmlformats.org/officeDocument/2006/relationships/image" Target="../media/image5.png"/><Relationship Id="rId5" Type="http://schemas.openxmlformats.org/officeDocument/2006/relationships/slide" Target="slide26.xml"/><Relationship Id="rId15" Type="http://schemas.openxmlformats.org/officeDocument/2006/relationships/slide" Target="slide49.xml"/><Relationship Id="rId23" Type="http://schemas.openxmlformats.org/officeDocument/2006/relationships/image" Target="../media/image4.svg"/><Relationship Id="rId28" Type="http://schemas.openxmlformats.org/officeDocument/2006/relationships/image" Target="../media/image16.svg"/><Relationship Id="rId10" Type="http://schemas.openxmlformats.org/officeDocument/2006/relationships/slide" Target="slide35.xml"/><Relationship Id="rId19" Type="http://schemas.openxmlformats.org/officeDocument/2006/relationships/image" Target="../media/image11.pn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slide" Target="slide44.xml"/><Relationship Id="rId22" Type="http://schemas.openxmlformats.org/officeDocument/2006/relationships/image" Target="../media/image3.png"/><Relationship Id="rId27" Type="http://schemas.openxmlformats.org/officeDocument/2006/relationships/image" Target="../media/image15.png"/></Relationships>
</file>

<file path=ppt/slides/_rels/slide4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7.xml"/><Relationship Id="rId18" Type="http://schemas.openxmlformats.org/officeDocument/2006/relationships/image" Target="../media/image5.png"/><Relationship Id="rId3" Type="http://schemas.openxmlformats.org/officeDocument/2006/relationships/slide" Target="slide11.xml"/><Relationship Id="rId21" Type="http://schemas.openxmlformats.org/officeDocument/2006/relationships/image" Target="../media/image12.svg"/><Relationship Id="rId7" Type="http://schemas.openxmlformats.org/officeDocument/2006/relationships/slide" Target="slide16.xml"/><Relationship Id="rId12" Type="http://schemas.openxmlformats.org/officeDocument/2006/relationships/slide" Target="slide45.xml"/><Relationship Id="rId17" Type="http://schemas.openxmlformats.org/officeDocument/2006/relationships/image" Target="../media/image4.svg"/><Relationship Id="rId2" Type="http://schemas.openxmlformats.org/officeDocument/2006/relationships/image" Target="../media/image1.png"/><Relationship Id="rId16" Type="http://schemas.openxmlformats.org/officeDocument/2006/relationships/image" Target="../media/image3.png"/><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77.xml"/><Relationship Id="rId24" Type="http://schemas.openxmlformats.org/officeDocument/2006/relationships/image" Target="../media/image16.svg"/><Relationship Id="rId5" Type="http://schemas.openxmlformats.org/officeDocument/2006/relationships/slide" Target="slide26.xml"/><Relationship Id="rId15" Type="http://schemas.openxmlformats.org/officeDocument/2006/relationships/slide" Target="slide2.xml"/><Relationship Id="rId23" Type="http://schemas.openxmlformats.org/officeDocument/2006/relationships/image" Target="../media/image15.png"/><Relationship Id="rId10" Type="http://schemas.openxmlformats.org/officeDocument/2006/relationships/slide" Target="slide35.xml"/><Relationship Id="rId19" Type="http://schemas.openxmlformats.org/officeDocument/2006/relationships/image" Target="../media/image6.sv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slide" Target="slide48.xml"/><Relationship Id="rId22" Type="http://schemas.openxmlformats.org/officeDocument/2006/relationships/slide" Target="slide19.xml"/></Relationships>
</file>

<file path=ppt/slides/_rels/slide4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3.png"/><Relationship Id="rId18" Type="http://schemas.openxmlformats.org/officeDocument/2006/relationships/image" Target="../media/image11.png"/><Relationship Id="rId3" Type="http://schemas.openxmlformats.org/officeDocument/2006/relationships/slide" Target="slide11.xml"/><Relationship Id="rId21" Type="http://schemas.openxmlformats.org/officeDocument/2006/relationships/image" Target="../media/image15.png"/><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slide" Target="slide46.xml"/><Relationship Id="rId2" Type="http://schemas.openxmlformats.org/officeDocument/2006/relationships/image" Target="../media/image1.png"/><Relationship Id="rId16" Type="http://schemas.openxmlformats.org/officeDocument/2006/relationships/image" Target="../media/image6.svg"/><Relationship Id="rId20"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78.xml"/><Relationship Id="rId5" Type="http://schemas.openxmlformats.org/officeDocument/2006/relationships/slide" Target="slide26.xml"/><Relationship Id="rId15" Type="http://schemas.openxmlformats.org/officeDocument/2006/relationships/image" Target="../media/image5.png"/><Relationship Id="rId10" Type="http://schemas.openxmlformats.org/officeDocument/2006/relationships/slide" Target="slide35.xml"/><Relationship Id="rId19" Type="http://schemas.openxmlformats.org/officeDocument/2006/relationships/image" Target="../media/image12.sv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4.svg"/><Relationship Id="rId22" Type="http://schemas.openxmlformats.org/officeDocument/2006/relationships/image" Target="../media/image16.svg"/></Relationships>
</file>

<file path=ppt/slides/_rels/slide4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xml"/><Relationship Id="rId18" Type="http://schemas.openxmlformats.org/officeDocument/2006/relationships/image" Target="../media/image11.png"/><Relationship Id="rId3" Type="http://schemas.openxmlformats.org/officeDocument/2006/relationships/slide" Target="slide11.xml"/><Relationship Id="rId21" Type="http://schemas.openxmlformats.org/officeDocument/2006/relationships/image" Target="../media/image15.png"/><Relationship Id="rId7" Type="http://schemas.openxmlformats.org/officeDocument/2006/relationships/slide" Target="slide16.xml"/><Relationship Id="rId12" Type="http://schemas.openxmlformats.org/officeDocument/2006/relationships/image" Target="../media/image24.png"/><Relationship Id="rId1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79.xml"/><Relationship Id="rId5" Type="http://schemas.openxmlformats.org/officeDocument/2006/relationships/slide" Target="slide26.xml"/><Relationship Id="rId15" Type="http://schemas.openxmlformats.org/officeDocument/2006/relationships/image" Target="../media/image4.svg"/><Relationship Id="rId10" Type="http://schemas.openxmlformats.org/officeDocument/2006/relationships/slide" Target="slide35.xml"/><Relationship Id="rId19" Type="http://schemas.openxmlformats.org/officeDocument/2006/relationships/image" Target="../media/image12.sv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3.png"/><Relationship Id="rId22" Type="http://schemas.openxmlformats.org/officeDocument/2006/relationships/image" Target="../media/image16.svg"/></Relationships>
</file>

<file path=ppt/slides/_rels/slide4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3.png"/><Relationship Id="rId18" Type="http://schemas.openxmlformats.org/officeDocument/2006/relationships/image" Target="../media/image12.svg"/><Relationship Id="rId3" Type="http://schemas.openxmlformats.org/officeDocument/2006/relationships/slide" Target="slide11.xml"/><Relationship Id="rId21" Type="http://schemas.openxmlformats.org/officeDocument/2006/relationships/image" Target="../media/image16.svg"/><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6.sv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80.xml"/><Relationship Id="rId5" Type="http://schemas.openxmlformats.org/officeDocument/2006/relationships/slide" Target="slide26.xml"/><Relationship Id="rId15" Type="http://schemas.openxmlformats.org/officeDocument/2006/relationships/image" Target="../media/image5.png"/><Relationship Id="rId10" Type="http://schemas.openxmlformats.org/officeDocument/2006/relationships/slide" Target="slide35.xml"/><Relationship Id="rId19" Type="http://schemas.openxmlformats.org/officeDocument/2006/relationships/slide" Target="slide21.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4.svg"/></Relationships>
</file>

<file path=ppt/slides/_rels/slide48.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3.png"/><Relationship Id="rId18" Type="http://schemas.openxmlformats.org/officeDocument/2006/relationships/image" Target="../media/image12.svg"/><Relationship Id="rId3" Type="http://schemas.openxmlformats.org/officeDocument/2006/relationships/slide" Target="slide11.xml"/><Relationship Id="rId21" Type="http://schemas.openxmlformats.org/officeDocument/2006/relationships/image" Target="../media/image16.svg"/><Relationship Id="rId7" Type="http://schemas.openxmlformats.org/officeDocument/2006/relationships/slide" Target="slide16.xml"/><Relationship Id="rId12" Type="http://schemas.openxmlformats.org/officeDocument/2006/relationships/slide" Target="slide2.xml"/><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6.sv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81.xml"/><Relationship Id="rId5" Type="http://schemas.openxmlformats.org/officeDocument/2006/relationships/slide" Target="slide26.xml"/><Relationship Id="rId15" Type="http://schemas.openxmlformats.org/officeDocument/2006/relationships/image" Target="../media/image5.png"/><Relationship Id="rId10" Type="http://schemas.openxmlformats.org/officeDocument/2006/relationships/slide" Target="slide35.xml"/><Relationship Id="rId19" Type="http://schemas.openxmlformats.org/officeDocument/2006/relationships/slide" Target="slide22.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4.svg"/></Relationships>
</file>

<file path=ppt/slides/_rels/slide4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82.xml"/><Relationship Id="rId18" Type="http://schemas.openxmlformats.org/officeDocument/2006/relationships/image" Target="../media/image6.svg"/><Relationship Id="rId3" Type="http://schemas.openxmlformats.org/officeDocument/2006/relationships/slide" Target="slide11.xml"/><Relationship Id="rId21" Type="http://schemas.openxmlformats.org/officeDocument/2006/relationships/slide" Target="slide23.xml"/><Relationship Id="rId7" Type="http://schemas.openxmlformats.org/officeDocument/2006/relationships/slide" Target="slide16.xml"/><Relationship Id="rId12" Type="http://schemas.openxmlformats.org/officeDocument/2006/relationships/slide" Target="slide80.xml"/><Relationship Id="rId17"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4.svg"/><Relationship Id="rId20" Type="http://schemas.openxmlformats.org/officeDocument/2006/relationships/image" Target="../media/image12.sv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10.xml"/><Relationship Id="rId5" Type="http://schemas.openxmlformats.org/officeDocument/2006/relationships/slide" Target="slide26.xml"/><Relationship Id="rId15" Type="http://schemas.openxmlformats.org/officeDocument/2006/relationships/image" Target="../media/image3.png"/><Relationship Id="rId23" Type="http://schemas.openxmlformats.org/officeDocument/2006/relationships/image" Target="../media/image16.svg"/><Relationship Id="rId10" Type="http://schemas.openxmlformats.org/officeDocument/2006/relationships/slide" Target="slide35.xml"/><Relationship Id="rId19" Type="http://schemas.openxmlformats.org/officeDocument/2006/relationships/image" Target="../media/image11.pn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slide" Target="slide2.xml"/><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1.xml"/><Relationship Id="rId7"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2.xml"/><Relationship Id="rId5" Type="http://schemas.openxmlformats.org/officeDocument/2006/relationships/slide" Target="slide4.xml"/><Relationship Id="rId10" Type="http://schemas.openxmlformats.org/officeDocument/2006/relationships/slide" Target="slide10.xml"/><Relationship Id="rId4" Type="http://schemas.openxmlformats.org/officeDocument/2006/relationships/slide" Target="slide3.xml"/><Relationship Id="rId9" Type="http://schemas.openxmlformats.org/officeDocument/2006/relationships/slide" Target="slide9.xml"/></Relationships>
</file>

<file path=ppt/slides/_rels/slide50.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2.xml"/><Relationship Id="rId18" Type="http://schemas.openxmlformats.org/officeDocument/2006/relationships/image" Target="../media/image11.png"/><Relationship Id="rId3" Type="http://schemas.openxmlformats.org/officeDocument/2006/relationships/slide" Target="slide11.xml"/><Relationship Id="rId21" Type="http://schemas.openxmlformats.org/officeDocument/2006/relationships/image" Target="../media/image15.png"/><Relationship Id="rId7" Type="http://schemas.openxmlformats.org/officeDocument/2006/relationships/slide" Target="slide16.xml"/><Relationship Id="rId12" Type="http://schemas.openxmlformats.org/officeDocument/2006/relationships/slide" Target="slide80.xml"/><Relationship Id="rId1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slide" Target="slide24.xml"/><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83.xml"/><Relationship Id="rId5" Type="http://schemas.openxmlformats.org/officeDocument/2006/relationships/slide" Target="slide26.xml"/><Relationship Id="rId15" Type="http://schemas.openxmlformats.org/officeDocument/2006/relationships/image" Target="../media/image4.svg"/><Relationship Id="rId10" Type="http://schemas.openxmlformats.org/officeDocument/2006/relationships/slide" Target="slide35.xml"/><Relationship Id="rId19" Type="http://schemas.openxmlformats.org/officeDocument/2006/relationships/image" Target="../media/image12.sv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3.png"/><Relationship Id="rId22" Type="http://schemas.openxmlformats.org/officeDocument/2006/relationships/image" Target="../media/image16.svg"/></Relationships>
</file>

<file path=ppt/slides/_rels/slide5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68.xml"/><Relationship Id="rId18" Type="http://schemas.openxmlformats.org/officeDocument/2006/relationships/image" Target="../media/image4.svg"/><Relationship Id="rId26" Type="http://schemas.openxmlformats.org/officeDocument/2006/relationships/image" Target="../media/image15.png"/><Relationship Id="rId3" Type="http://schemas.openxmlformats.org/officeDocument/2006/relationships/slide" Target="slide11.xml"/><Relationship Id="rId21" Type="http://schemas.openxmlformats.org/officeDocument/2006/relationships/image" Target="../media/image11.png"/><Relationship Id="rId7" Type="http://schemas.openxmlformats.org/officeDocument/2006/relationships/slide" Target="slide16.xml"/><Relationship Id="rId12" Type="http://schemas.openxmlformats.org/officeDocument/2006/relationships/slide" Target="slide80.xml"/><Relationship Id="rId17" Type="http://schemas.openxmlformats.org/officeDocument/2006/relationships/image" Target="../media/image3.png"/><Relationship Id="rId25" Type="http://schemas.openxmlformats.org/officeDocument/2006/relationships/slide" Target="slide27.xml"/><Relationship Id="rId2" Type="http://schemas.openxmlformats.org/officeDocument/2006/relationships/image" Target="../media/image1.png"/><Relationship Id="rId16" Type="http://schemas.openxmlformats.org/officeDocument/2006/relationships/slide" Target="slide2.xml"/><Relationship Id="rId20"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84.xml"/><Relationship Id="rId24" Type="http://schemas.openxmlformats.org/officeDocument/2006/relationships/image" Target="../media/image10.svg"/><Relationship Id="rId5" Type="http://schemas.openxmlformats.org/officeDocument/2006/relationships/slide" Target="slide26.xml"/><Relationship Id="rId15" Type="http://schemas.openxmlformats.org/officeDocument/2006/relationships/slide" Target="slide79.xml"/><Relationship Id="rId23" Type="http://schemas.openxmlformats.org/officeDocument/2006/relationships/image" Target="../media/image9.png"/><Relationship Id="rId10" Type="http://schemas.openxmlformats.org/officeDocument/2006/relationships/slide" Target="slide35.xml"/><Relationship Id="rId19" Type="http://schemas.openxmlformats.org/officeDocument/2006/relationships/image" Target="../media/image5.pn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slide" Target="slide69.xml"/><Relationship Id="rId22" Type="http://schemas.openxmlformats.org/officeDocument/2006/relationships/image" Target="../media/image12.svg"/><Relationship Id="rId27"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slide" Target="slide61.xml"/><Relationship Id="rId18" Type="http://schemas.openxmlformats.org/officeDocument/2006/relationships/slide" Target="slide68.xml"/><Relationship Id="rId3" Type="http://schemas.openxmlformats.org/officeDocument/2006/relationships/slide" Target="slide54.xml"/><Relationship Id="rId21" Type="http://schemas.openxmlformats.org/officeDocument/2006/relationships/image" Target="../media/image3.png"/><Relationship Id="rId7" Type="http://schemas.openxmlformats.org/officeDocument/2006/relationships/slide" Target="slide57.xml"/><Relationship Id="rId12" Type="http://schemas.openxmlformats.org/officeDocument/2006/relationships/slide" Target="slide60.xml"/><Relationship Id="rId17" Type="http://schemas.openxmlformats.org/officeDocument/2006/relationships/slide" Target="slide69.xml"/><Relationship Id="rId2" Type="http://schemas.openxmlformats.org/officeDocument/2006/relationships/slide" Target="slide53.xml"/><Relationship Id="rId16" Type="http://schemas.openxmlformats.org/officeDocument/2006/relationships/slide" Target="slide67.xml"/><Relationship Id="rId20"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63.xml"/><Relationship Id="rId11" Type="http://schemas.openxmlformats.org/officeDocument/2006/relationships/slide" Target="slide59.xml"/><Relationship Id="rId24" Type="http://schemas.openxmlformats.org/officeDocument/2006/relationships/image" Target="../media/image6.svg"/><Relationship Id="rId5" Type="http://schemas.openxmlformats.org/officeDocument/2006/relationships/slide" Target="slide56.xml"/><Relationship Id="rId15" Type="http://schemas.openxmlformats.org/officeDocument/2006/relationships/slide" Target="slide66.xml"/><Relationship Id="rId23" Type="http://schemas.openxmlformats.org/officeDocument/2006/relationships/image" Target="../media/image5.png"/><Relationship Id="rId10" Type="http://schemas.openxmlformats.org/officeDocument/2006/relationships/slide" Target="slide58.xml"/><Relationship Id="rId19" Type="http://schemas.openxmlformats.org/officeDocument/2006/relationships/image" Target="../media/image1.png"/><Relationship Id="rId4" Type="http://schemas.openxmlformats.org/officeDocument/2006/relationships/slide" Target="slide55.xml"/><Relationship Id="rId9" Type="http://schemas.openxmlformats.org/officeDocument/2006/relationships/slide" Target="slide65.xml"/><Relationship Id="rId14" Type="http://schemas.openxmlformats.org/officeDocument/2006/relationships/slide" Target="slide62.xml"/><Relationship Id="rId22" Type="http://schemas.openxmlformats.org/officeDocument/2006/relationships/image" Target="../media/image4.svg"/></Relationships>
</file>

<file path=ppt/slides/_rels/slide5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5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5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slide" Target="slide30.xml"/><Relationship Id="rId12" Type="http://schemas.openxmlformats.org/officeDocument/2006/relationships/slide" Target="slide2.xml"/><Relationship Id="rId2" Type="http://schemas.openxmlformats.org/officeDocument/2006/relationships/image" Target="../media/image25.png"/><Relationship Id="rId16" Type="http://schemas.openxmlformats.org/officeDocument/2006/relationships/image" Target="../media/image6.sv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5.xml"/><Relationship Id="rId5" Type="http://schemas.openxmlformats.org/officeDocument/2006/relationships/slide" Target="slide17.xml"/><Relationship Id="rId15" Type="http://schemas.openxmlformats.org/officeDocument/2006/relationships/image" Target="../media/image5.png"/><Relationship Id="rId10" Type="http://schemas.openxmlformats.org/officeDocument/2006/relationships/slide" Target="slide29.xml"/><Relationship Id="rId4" Type="http://schemas.openxmlformats.org/officeDocument/2006/relationships/slide" Target="slide11.xml"/><Relationship Id="rId9" Type="http://schemas.openxmlformats.org/officeDocument/2006/relationships/slide" Target="slide25.xml"/><Relationship Id="rId14" Type="http://schemas.openxmlformats.org/officeDocument/2006/relationships/image" Target="../media/image4.svg"/></Relationships>
</file>

<file path=ppt/slides/_rels/slide5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12.svg"/><Relationship Id="rId18" Type="http://schemas.openxmlformats.org/officeDocument/2006/relationships/image" Target="../media/image3.png"/><Relationship Id="rId3" Type="http://schemas.openxmlformats.org/officeDocument/2006/relationships/slide" Target="slide11.xml"/><Relationship Id="rId21" Type="http://schemas.openxmlformats.org/officeDocument/2006/relationships/image" Target="../media/image6.svg"/><Relationship Id="rId7" Type="http://schemas.openxmlformats.org/officeDocument/2006/relationships/slide" Target="slide16.xml"/><Relationship Id="rId12" Type="http://schemas.openxmlformats.org/officeDocument/2006/relationships/image" Target="../media/image11.png"/><Relationship Id="rId17" Type="http://schemas.openxmlformats.org/officeDocument/2006/relationships/slide" Target="slide2.xml"/><Relationship Id="rId2" Type="http://schemas.openxmlformats.org/officeDocument/2006/relationships/image" Target="../media/image1.png"/><Relationship Id="rId16" Type="http://schemas.openxmlformats.org/officeDocument/2006/relationships/image" Target="../media/image14.sv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73.xml"/><Relationship Id="rId24" Type="http://schemas.openxmlformats.org/officeDocument/2006/relationships/image" Target="../media/image16.svg"/><Relationship Id="rId5" Type="http://schemas.openxmlformats.org/officeDocument/2006/relationships/slide" Target="slide26.xml"/><Relationship Id="rId15" Type="http://schemas.openxmlformats.org/officeDocument/2006/relationships/image" Target="../media/image13.png"/><Relationship Id="rId23" Type="http://schemas.openxmlformats.org/officeDocument/2006/relationships/image" Target="../media/image15.png"/><Relationship Id="rId10" Type="http://schemas.openxmlformats.org/officeDocument/2006/relationships/slide" Target="slide35.xml"/><Relationship Id="rId19" Type="http://schemas.openxmlformats.org/officeDocument/2006/relationships/image" Target="../media/image4.sv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slide" Target="slide39.xml"/><Relationship Id="rId22" Type="http://schemas.openxmlformats.org/officeDocument/2006/relationships/slide" Target="slide13.xml"/></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45.xml"/><Relationship Id="rId18" Type="http://schemas.openxmlformats.org/officeDocument/2006/relationships/slide" Target="slide43.xml"/><Relationship Id="rId3" Type="http://schemas.openxmlformats.org/officeDocument/2006/relationships/slide" Target="slide11.xml"/><Relationship Id="rId21" Type="http://schemas.openxmlformats.org/officeDocument/2006/relationships/slide" Target="slide42.xml"/><Relationship Id="rId7" Type="http://schemas.openxmlformats.org/officeDocument/2006/relationships/slide" Target="slide7.xml"/><Relationship Id="rId12" Type="http://schemas.openxmlformats.org/officeDocument/2006/relationships/slide" Target="slide50.xml"/><Relationship Id="rId17" Type="http://schemas.openxmlformats.org/officeDocument/2006/relationships/slide" Target="slide41.xml"/><Relationship Id="rId25" Type="http://schemas.openxmlformats.org/officeDocument/2006/relationships/slide" Target="slide2.xml"/><Relationship Id="rId2" Type="http://schemas.openxmlformats.org/officeDocument/2006/relationships/image" Target="../media/image1.png"/><Relationship Id="rId16" Type="http://schemas.openxmlformats.org/officeDocument/2006/relationships/slide" Target="slide40.xml"/><Relationship Id="rId20"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44.xml"/><Relationship Id="rId24" Type="http://schemas.openxmlformats.org/officeDocument/2006/relationships/slide" Target="slide51.xml"/><Relationship Id="rId5" Type="http://schemas.openxmlformats.org/officeDocument/2006/relationships/slide" Target="slide4.xml"/><Relationship Id="rId15" Type="http://schemas.openxmlformats.org/officeDocument/2006/relationships/slide" Target="slide39.xml"/><Relationship Id="rId23" Type="http://schemas.openxmlformats.org/officeDocument/2006/relationships/slide" Target="slide49.xml"/><Relationship Id="rId10" Type="http://schemas.openxmlformats.org/officeDocument/2006/relationships/slide" Target="slide10.xml"/><Relationship Id="rId19" Type="http://schemas.openxmlformats.org/officeDocument/2006/relationships/slide" Target="slide38.xml"/><Relationship Id="rId4" Type="http://schemas.openxmlformats.org/officeDocument/2006/relationships/slide" Target="slide3.xml"/><Relationship Id="rId9" Type="http://schemas.openxmlformats.org/officeDocument/2006/relationships/slide" Target="slide9.xml"/><Relationship Id="rId14" Type="http://schemas.openxmlformats.org/officeDocument/2006/relationships/slide" Target="slide46.xml"/><Relationship Id="rId22" Type="http://schemas.openxmlformats.org/officeDocument/2006/relationships/slide" Target="slide47.xml"/></Relationships>
</file>

<file path=ppt/slides/_rels/slide60.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12.svg"/><Relationship Id="rId18" Type="http://schemas.openxmlformats.org/officeDocument/2006/relationships/image" Target="../media/image3.png"/><Relationship Id="rId3" Type="http://schemas.openxmlformats.org/officeDocument/2006/relationships/slide" Target="slide11.xml"/><Relationship Id="rId21" Type="http://schemas.openxmlformats.org/officeDocument/2006/relationships/image" Target="../media/image6.svg"/><Relationship Id="rId7" Type="http://schemas.openxmlformats.org/officeDocument/2006/relationships/slide" Target="slide16.xml"/><Relationship Id="rId12" Type="http://schemas.openxmlformats.org/officeDocument/2006/relationships/image" Target="../media/image11.png"/><Relationship Id="rId17" Type="http://schemas.openxmlformats.org/officeDocument/2006/relationships/slide" Target="slide2.xml"/><Relationship Id="rId2" Type="http://schemas.openxmlformats.org/officeDocument/2006/relationships/image" Target="../media/image1.png"/><Relationship Id="rId16" Type="http://schemas.openxmlformats.org/officeDocument/2006/relationships/image" Target="../media/image14.sv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74.xml"/><Relationship Id="rId24" Type="http://schemas.openxmlformats.org/officeDocument/2006/relationships/image" Target="../media/image16.svg"/><Relationship Id="rId5" Type="http://schemas.openxmlformats.org/officeDocument/2006/relationships/slide" Target="slide26.xml"/><Relationship Id="rId15" Type="http://schemas.openxmlformats.org/officeDocument/2006/relationships/image" Target="../media/image13.png"/><Relationship Id="rId23" Type="http://schemas.openxmlformats.org/officeDocument/2006/relationships/image" Target="../media/image15.png"/><Relationship Id="rId10" Type="http://schemas.openxmlformats.org/officeDocument/2006/relationships/slide" Target="slide35.xml"/><Relationship Id="rId19" Type="http://schemas.openxmlformats.org/officeDocument/2006/relationships/image" Target="../media/image4.svg"/><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slide" Target="slide40.xml"/><Relationship Id="rId22" Type="http://schemas.openxmlformats.org/officeDocument/2006/relationships/slide" Target="slide14.xml"/></Relationships>
</file>

<file path=ppt/slides/_rels/slide6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18" Type="http://schemas.openxmlformats.org/officeDocument/2006/relationships/image" Target="../media/image12.svg"/><Relationship Id="rId3" Type="http://schemas.openxmlformats.org/officeDocument/2006/relationships/slide" Target="slide11.xml"/><Relationship Id="rId21" Type="http://schemas.openxmlformats.org/officeDocument/2006/relationships/image" Target="../media/image14.svg"/><Relationship Id="rId7" Type="http://schemas.openxmlformats.org/officeDocument/2006/relationships/slide" Target="slide16.xml"/><Relationship Id="rId12" Type="http://schemas.openxmlformats.org/officeDocument/2006/relationships/image" Target="../media/image3.png"/><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slide" Target="slide75.xml"/><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2.xml"/><Relationship Id="rId24" Type="http://schemas.openxmlformats.org/officeDocument/2006/relationships/image" Target="../media/image16.svg"/><Relationship Id="rId5" Type="http://schemas.openxmlformats.org/officeDocument/2006/relationships/slide" Target="slide26.xml"/><Relationship Id="rId15" Type="http://schemas.openxmlformats.org/officeDocument/2006/relationships/image" Target="../media/image6.svg"/><Relationship Id="rId23" Type="http://schemas.openxmlformats.org/officeDocument/2006/relationships/image" Target="../media/image15.png"/><Relationship Id="rId10" Type="http://schemas.openxmlformats.org/officeDocument/2006/relationships/slide" Target="slide35.xml"/><Relationship Id="rId19" Type="http://schemas.openxmlformats.org/officeDocument/2006/relationships/slide" Target="slide41.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 Id="rId22" Type="http://schemas.openxmlformats.org/officeDocument/2006/relationships/slide" Target="slide28.xml"/></Relationships>
</file>

<file path=ppt/slides/_rels/slide62.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3.pn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slide" Target="slide2.xml"/><Relationship Id="rId2" Type="http://schemas.openxmlformats.org/officeDocument/2006/relationships/image" Target="../media/image1.png"/><Relationship Id="rId16"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67.xml"/><Relationship Id="rId5" Type="http://schemas.openxmlformats.org/officeDocument/2006/relationships/slide" Target="slide26.xml"/><Relationship Id="rId15" Type="http://schemas.openxmlformats.org/officeDocument/2006/relationships/image" Target="../media/image5.pn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4.svg"/></Relationships>
</file>

<file path=ppt/slides/_rels/slide6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18" Type="http://schemas.openxmlformats.org/officeDocument/2006/relationships/image" Target="../media/image14.svg"/><Relationship Id="rId3" Type="http://schemas.openxmlformats.org/officeDocument/2006/relationships/slide" Target="slide11.xml"/><Relationship Id="rId21" Type="http://schemas.openxmlformats.org/officeDocument/2006/relationships/image" Target="../media/image16.svg"/><Relationship Id="rId7" Type="http://schemas.openxmlformats.org/officeDocument/2006/relationships/slide" Target="slide16.xml"/><Relationship Id="rId12" Type="http://schemas.openxmlformats.org/officeDocument/2006/relationships/image" Target="../media/image3.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slide" Target="slide42.xml"/><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19" Type="http://schemas.openxmlformats.org/officeDocument/2006/relationships/slide" Target="slide1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6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6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66.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6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4.svg"/><Relationship Id="rId18" Type="http://schemas.openxmlformats.org/officeDocument/2006/relationships/image" Target="../media/image16.svg"/><Relationship Id="rId3" Type="http://schemas.openxmlformats.org/officeDocument/2006/relationships/slide" Target="slide17.xml"/><Relationship Id="rId7" Type="http://schemas.openxmlformats.org/officeDocument/2006/relationships/slide" Target="slide29.xml"/><Relationship Id="rId12" Type="http://schemas.openxmlformats.org/officeDocument/2006/relationships/image" Target="../media/image3.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2.xml"/><Relationship Id="rId5" Type="http://schemas.openxmlformats.org/officeDocument/2006/relationships/slide" Target="slide16.xml"/><Relationship Id="rId15" Type="http://schemas.openxmlformats.org/officeDocument/2006/relationships/image" Target="../media/image6.svg"/><Relationship Id="rId10" Type="http://schemas.openxmlformats.org/officeDocument/2006/relationships/slide" Target="slide26.xml"/><Relationship Id="rId4" Type="http://schemas.openxmlformats.org/officeDocument/2006/relationships/slide" Target="slide30.xml"/><Relationship Id="rId9" Type="http://schemas.openxmlformats.org/officeDocument/2006/relationships/slide" Target="slide11.xml"/><Relationship Id="rId14" Type="http://schemas.openxmlformats.org/officeDocument/2006/relationships/image" Target="../media/image5.png"/></Relationships>
</file>

<file path=ppt/slides/_rels/slide6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18" Type="http://schemas.openxmlformats.org/officeDocument/2006/relationships/image" Target="../media/image16.svg"/><Relationship Id="rId3" Type="http://schemas.openxmlformats.org/officeDocument/2006/relationships/slide" Target="slide11.xml"/><Relationship Id="rId7" Type="http://schemas.openxmlformats.org/officeDocument/2006/relationships/slide" Target="slide16.xml"/><Relationship Id="rId12" Type="http://schemas.openxmlformats.org/officeDocument/2006/relationships/image" Target="../media/image3.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1.xml"/><Relationship Id="rId7"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slide" Target="slide4.xml"/><Relationship Id="rId10" Type="http://schemas.openxmlformats.org/officeDocument/2006/relationships/slide" Target="slide10.xml"/><Relationship Id="rId4" Type="http://schemas.openxmlformats.org/officeDocument/2006/relationships/slide" Target="slide3.xml"/><Relationship Id="rId9" Type="http://schemas.openxmlformats.org/officeDocument/2006/relationships/slide" Target="slide9.xml"/></Relationships>
</file>

<file path=ppt/slides/_rels/slide70.xml.rels><?xml version="1.0" encoding="UTF-8" standalone="yes"?>
<Relationships xmlns="http://schemas.openxmlformats.org/package/2006/relationships"><Relationship Id="rId8" Type="http://schemas.openxmlformats.org/officeDocument/2006/relationships/slide" Target="slide75.xml"/><Relationship Id="rId13" Type="http://schemas.openxmlformats.org/officeDocument/2006/relationships/slide" Target="slide82.xml"/><Relationship Id="rId18" Type="http://schemas.openxmlformats.org/officeDocument/2006/relationships/image" Target="../media/image3.png"/><Relationship Id="rId3" Type="http://schemas.openxmlformats.org/officeDocument/2006/relationships/slide" Target="slide83.xml"/><Relationship Id="rId21" Type="http://schemas.openxmlformats.org/officeDocument/2006/relationships/image" Target="../media/image6.svg"/><Relationship Id="rId7" Type="http://schemas.openxmlformats.org/officeDocument/2006/relationships/slide" Target="slide74.xml"/><Relationship Id="rId12" Type="http://schemas.openxmlformats.org/officeDocument/2006/relationships/slide" Target="slide80.xml"/><Relationship Id="rId17" Type="http://schemas.openxmlformats.org/officeDocument/2006/relationships/slide" Target="slide2.xml"/><Relationship Id="rId2" Type="http://schemas.openxmlformats.org/officeDocument/2006/relationships/slide" Target="slide77.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73.xml"/><Relationship Id="rId11" Type="http://schemas.openxmlformats.org/officeDocument/2006/relationships/slide" Target="slide81.xml"/><Relationship Id="rId5" Type="http://schemas.openxmlformats.org/officeDocument/2006/relationships/slide" Target="slide79.xml"/><Relationship Id="rId15" Type="http://schemas.openxmlformats.org/officeDocument/2006/relationships/slide" Target="slide84.xml"/><Relationship Id="rId10" Type="http://schemas.openxmlformats.org/officeDocument/2006/relationships/slide" Target="slide71.xml"/><Relationship Id="rId19" Type="http://schemas.openxmlformats.org/officeDocument/2006/relationships/image" Target="../media/image4.svg"/><Relationship Id="rId4" Type="http://schemas.openxmlformats.org/officeDocument/2006/relationships/slide" Target="slide78.xml"/><Relationship Id="rId9" Type="http://schemas.openxmlformats.org/officeDocument/2006/relationships/slide" Target="slide76.xml"/><Relationship Id="rId14" Type="http://schemas.openxmlformats.org/officeDocument/2006/relationships/slide" Target="slide72.xml"/></Relationships>
</file>

<file path=ppt/slides/_rels/slide7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4.svg"/><Relationship Id="rId18" Type="http://schemas.openxmlformats.org/officeDocument/2006/relationships/image" Target="../media/image16.svg"/><Relationship Id="rId3" Type="http://schemas.openxmlformats.org/officeDocument/2006/relationships/slide" Target="slide11.xml"/><Relationship Id="rId21" Type="http://schemas.openxmlformats.org/officeDocument/2006/relationships/image" Target="../media/image14.svg"/><Relationship Id="rId7" Type="http://schemas.openxmlformats.org/officeDocument/2006/relationships/slide" Target="slide16.xml"/><Relationship Id="rId12" Type="http://schemas.openxmlformats.org/officeDocument/2006/relationships/image" Target="../media/image3.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slide" Target="slide12.xml"/><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0.xml"/><Relationship Id="rId11" Type="http://schemas.openxmlformats.org/officeDocument/2006/relationships/slide" Target="slide2.xml"/><Relationship Id="rId5" Type="http://schemas.openxmlformats.org/officeDocument/2006/relationships/slide" Target="slide26.xml"/><Relationship Id="rId15" Type="http://schemas.openxmlformats.org/officeDocument/2006/relationships/image" Target="../media/image6.svg"/><Relationship Id="rId10" Type="http://schemas.openxmlformats.org/officeDocument/2006/relationships/slide" Target="slide35.xml"/><Relationship Id="rId19" Type="http://schemas.openxmlformats.org/officeDocument/2006/relationships/slide" Target="slide38.xml"/><Relationship Id="rId4" Type="http://schemas.openxmlformats.org/officeDocument/2006/relationships/slide" Target="slide17.xml"/><Relationship Id="rId9" Type="http://schemas.openxmlformats.org/officeDocument/2006/relationships/slide" Target="slide29.xml"/><Relationship Id="rId14" Type="http://schemas.openxmlformats.org/officeDocument/2006/relationships/image" Target="../media/image5.png"/></Relationships>
</file>

<file path=ppt/slides/_rels/slide7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5.png"/><Relationship Id="rId3" Type="http://schemas.openxmlformats.org/officeDocument/2006/relationships/slide" Target="slide30.xml"/><Relationship Id="rId7" Type="http://schemas.openxmlformats.org/officeDocument/2006/relationships/slide" Target="slide11.xml"/><Relationship Id="rId12" Type="http://schemas.openxmlformats.org/officeDocument/2006/relationships/image" Target="../media/image4.svg"/><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image" Target="../media/image3.png"/><Relationship Id="rId5" Type="http://schemas.openxmlformats.org/officeDocument/2006/relationships/slide" Target="slide29.xml"/><Relationship Id="rId10" Type="http://schemas.openxmlformats.org/officeDocument/2006/relationships/slide" Target="slide2.xml"/><Relationship Id="rId4" Type="http://schemas.openxmlformats.org/officeDocument/2006/relationships/slide" Target="slide25.xml"/><Relationship Id="rId9" Type="http://schemas.openxmlformats.org/officeDocument/2006/relationships/slide" Target="slide17.xml"/><Relationship Id="rId14" Type="http://schemas.openxmlformats.org/officeDocument/2006/relationships/image" Target="../media/image6.svg"/></Relationships>
</file>

<file path=ppt/slides/_rels/slide73.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9.xml"/><Relationship Id="rId18" Type="http://schemas.openxmlformats.org/officeDocument/2006/relationships/image" Target="../media/image4.svg"/><Relationship Id="rId3" Type="http://schemas.openxmlformats.org/officeDocument/2006/relationships/slide" Target="slide17.xml"/><Relationship Id="rId21" Type="http://schemas.openxmlformats.org/officeDocument/2006/relationships/slide" Target="slide13.xml"/><Relationship Id="rId7" Type="http://schemas.openxmlformats.org/officeDocument/2006/relationships/slide" Target="slide25.xml"/><Relationship Id="rId12" Type="http://schemas.openxmlformats.org/officeDocument/2006/relationships/image" Target="../media/image10.svg"/><Relationship Id="rId17" Type="http://schemas.openxmlformats.org/officeDocument/2006/relationships/image" Target="../media/image3.png"/><Relationship Id="rId2" Type="http://schemas.openxmlformats.org/officeDocument/2006/relationships/slide" Target="slide11.xml"/><Relationship Id="rId16" Type="http://schemas.openxmlformats.org/officeDocument/2006/relationships/slide" Target="slide2.xml"/><Relationship Id="rId20"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9.png"/><Relationship Id="rId5" Type="http://schemas.openxmlformats.org/officeDocument/2006/relationships/slide" Target="slide30.xml"/><Relationship Id="rId15" Type="http://schemas.openxmlformats.org/officeDocument/2006/relationships/image" Target="../media/image14.svg"/><Relationship Id="rId23" Type="http://schemas.openxmlformats.org/officeDocument/2006/relationships/image" Target="../media/image16.svg"/><Relationship Id="rId10" Type="http://schemas.openxmlformats.org/officeDocument/2006/relationships/slide" Target="slide59.xml"/><Relationship Id="rId19" Type="http://schemas.openxmlformats.org/officeDocument/2006/relationships/image" Target="../media/image5.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13.png"/><Relationship Id="rId22" Type="http://schemas.openxmlformats.org/officeDocument/2006/relationships/image" Target="../media/image15.png"/></Relationships>
</file>

<file path=ppt/slides/_rels/slide7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40.xml"/><Relationship Id="rId18" Type="http://schemas.openxmlformats.org/officeDocument/2006/relationships/image" Target="../media/image4.svg"/><Relationship Id="rId3" Type="http://schemas.openxmlformats.org/officeDocument/2006/relationships/slide" Target="slide17.xml"/><Relationship Id="rId21" Type="http://schemas.openxmlformats.org/officeDocument/2006/relationships/slide" Target="slide14.xml"/><Relationship Id="rId7" Type="http://schemas.openxmlformats.org/officeDocument/2006/relationships/slide" Target="slide25.xml"/><Relationship Id="rId12" Type="http://schemas.openxmlformats.org/officeDocument/2006/relationships/image" Target="../media/image10.svg"/><Relationship Id="rId17" Type="http://schemas.openxmlformats.org/officeDocument/2006/relationships/image" Target="../media/image3.png"/><Relationship Id="rId2" Type="http://schemas.openxmlformats.org/officeDocument/2006/relationships/slide" Target="slide11.xml"/><Relationship Id="rId16" Type="http://schemas.openxmlformats.org/officeDocument/2006/relationships/slide" Target="slide2.xml"/><Relationship Id="rId20"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9.png"/><Relationship Id="rId5" Type="http://schemas.openxmlformats.org/officeDocument/2006/relationships/slide" Target="slide30.xml"/><Relationship Id="rId15" Type="http://schemas.openxmlformats.org/officeDocument/2006/relationships/image" Target="../media/image14.svg"/><Relationship Id="rId23" Type="http://schemas.openxmlformats.org/officeDocument/2006/relationships/image" Target="../media/image16.svg"/><Relationship Id="rId10" Type="http://schemas.openxmlformats.org/officeDocument/2006/relationships/slide" Target="slide60.xml"/><Relationship Id="rId19" Type="http://schemas.openxmlformats.org/officeDocument/2006/relationships/image" Target="../media/image5.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13.png"/><Relationship Id="rId22" Type="http://schemas.openxmlformats.org/officeDocument/2006/relationships/image" Target="../media/image15.png"/></Relationships>
</file>

<file path=ppt/slides/_rels/slide75.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5.png"/><Relationship Id="rId18" Type="http://schemas.openxmlformats.org/officeDocument/2006/relationships/slide" Target="slide41.xml"/><Relationship Id="rId3" Type="http://schemas.openxmlformats.org/officeDocument/2006/relationships/slide" Target="slide17.xml"/><Relationship Id="rId21" Type="http://schemas.openxmlformats.org/officeDocument/2006/relationships/slide" Target="slide28.xml"/><Relationship Id="rId7" Type="http://schemas.openxmlformats.org/officeDocument/2006/relationships/slide" Target="slide25.xml"/><Relationship Id="rId12" Type="http://schemas.openxmlformats.org/officeDocument/2006/relationships/image" Target="../media/image4.svg"/><Relationship Id="rId17" Type="http://schemas.openxmlformats.org/officeDocument/2006/relationships/image" Target="../media/image10.svg"/><Relationship Id="rId2" Type="http://schemas.openxmlformats.org/officeDocument/2006/relationships/slide" Target="slide11.xml"/><Relationship Id="rId16" Type="http://schemas.openxmlformats.org/officeDocument/2006/relationships/image" Target="../media/image9.png"/><Relationship Id="rId20"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30.xml"/><Relationship Id="rId15" Type="http://schemas.openxmlformats.org/officeDocument/2006/relationships/slide" Target="slide61.xml"/><Relationship Id="rId23" Type="http://schemas.openxmlformats.org/officeDocument/2006/relationships/image" Target="../media/image16.svg"/><Relationship Id="rId10" Type="http://schemas.openxmlformats.org/officeDocument/2006/relationships/slide" Target="slide2.xml"/><Relationship Id="rId19" Type="http://schemas.openxmlformats.org/officeDocument/2006/relationships/image" Target="../media/image13.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6.svg"/><Relationship Id="rId22" Type="http://schemas.openxmlformats.org/officeDocument/2006/relationships/image" Target="../media/image15.png"/></Relationships>
</file>

<file path=ppt/slides/_rels/slide76.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5.png"/><Relationship Id="rId18" Type="http://schemas.openxmlformats.org/officeDocument/2006/relationships/slide" Target="slide18.xml"/><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4.svg"/><Relationship Id="rId17" Type="http://schemas.openxmlformats.org/officeDocument/2006/relationships/image" Target="../media/image14.svg"/><Relationship Id="rId2" Type="http://schemas.openxmlformats.org/officeDocument/2006/relationships/slide" Target="slide11.xml"/><Relationship Id="rId16" Type="http://schemas.openxmlformats.org/officeDocument/2006/relationships/image" Target="../media/image13.png"/><Relationship Id="rId20"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30.xml"/><Relationship Id="rId15" Type="http://schemas.openxmlformats.org/officeDocument/2006/relationships/slide" Target="slide43.xml"/><Relationship Id="rId10" Type="http://schemas.openxmlformats.org/officeDocument/2006/relationships/slide" Target="slide2.xml"/><Relationship Id="rId19" Type="http://schemas.openxmlformats.org/officeDocument/2006/relationships/image" Target="../media/image15.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6.svg"/></Relationships>
</file>

<file path=ppt/slides/_rels/slide77.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4.svg"/><Relationship Id="rId18" Type="http://schemas.openxmlformats.org/officeDocument/2006/relationships/image" Target="../media/image14.svg"/><Relationship Id="rId3" Type="http://schemas.openxmlformats.org/officeDocument/2006/relationships/slide" Target="slide17.xml"/><Relationship Id="rId21" Type="http://schemas.openxmlformats.org/officeDocument/2006/relationships/image" Target="../media/image16.svg"/><Relationship Id="rId7" Type="http://schemas.openxmlformats.org/officeDocument/2006/relationships/slide" Target="slide25.xml"/><Relationship Id="rId12" Type="http://schemas.openxmlformats.org/officeDocument/2006/relationships/image" Target="../media/image3.png"/><Relationship Id="rId17" Type="http://schemas.openxmlformats.org/officeDocument/2006/relationships/image" Target="../media/image13.png"/><Relationship Id="rId2" Type="http://schemas.openxmlformats.org/officeDocument/2006/relationships/slide" Target="slide11.xml"/><Relationship Id="rId16" Type="http://schemas.openxmlformats.org/officeDocument/2006/relationships/slide" Target="slide44.xml"/><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xml"/><Relationship Id="rId5" Type="http://schemas.openxmlformats.org/officeDocument/2006/relationships/slide" Target="slide30.xml"/><Relationship Id="rId15" Type="http://schemas.openxmlformats.org/officeDocument/2006/relationships/image" Target="../media/image6.svg"/><Relationship Id="rId10" Type="http://schemas.openxmlformats.org/officeDocument/2006/relationships/image" Target="../media/image26.jpg"/><Relationship Id="rId19" Type="http://schemas.openxmlformats.org/officeDocument/2006/relationships/slide" Target="slide19.xml"/><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5.png"/></Relationships>
</file>

<file path=ppt/slides/_rels/slide7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5.png"/><Relationship Id="rId18" Type="http://schemas.openxmlformats.org/officeDocument/2006/relationships/slide" Target="slide20.xml"/><Relationship Id="rId3" Type="http://schemas.openxmlformats.org/officeDocument/2006/relationships/slide" Target="slide17.xml"/><Relationship Id="rId21" Type="http://schemas.openxmlformats.org/officeDocument/2006/relationships/slide" Target="slide79.xml"/><Relationship Id="rId7" Type="http://schemas.openxmlformats.org/officeDocument/2006/relationships/slide" Target="slide25.xml"/><Relationship Id="rId12" Type="http://schemas.openxmlformats.org/officeDocument/2006/relationships/image" Target="../media/image4.svg"/><Relationship Id="rId17" Type="http://schemas.openxmlformats.org/officeDocument/2006/relationships/image" Target="../media/image14.svg"/><Relationship Id="rId2" Type="http://schemas.openxmlformats.org/officeDocument/2006/relationships/slide" Target="slide11.xml"/><Relationship Id="rId16" Type="http://schemas.openxmlformats.org/officeDocument/2006/relationships/image" Target="../media/image13.png"/><Relationship Id="rId20"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30.xml"/><Relationship Id="rId15" Type="http://schemas.openxmlformats.org/officeDocument/2006/relationships/slide" Target="slide45.xml"/><Relationship Id="rId10" Type="http://schemas.openxmlformats.org/officeDocument/2006/relationships/slide" Target="slide2.xml"/><Relationship Id="rId19" Type="http://schemas.openxmlformats.org/officeDocument/2006/relationships/image" Target="../media/image15.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6.svg"/></Relationships>
</file>

<file path=ppt/slides/_rels/slide79.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4.svg"/><Relationship Id="rId18" Type="http://schemas.openxmlformats.org/officeDocument/2006/relationships/image" Target="../media/image14.svg"/><Relationship Id="rId3" Type="http://schemas.openxmlformats.org/officeDocument/2006/relationships/slide" Target="slide17.xml"/><Relationship Id="rId21" Type="http://schemas.openxmlformats.org/officeDocument/2006/relationships/image" Target="../media/image16.svg"/><Relationship Id="rId7" Type="http://schemas.openxmlformats.org/officeDocument/2006/relationships/slide" Target="slide25.xml"/><Relationship Id="rId12" Type="http://schemas.openxmlformats.org/officeDocument/2006/relationships/image" Target="../media/image3.png"/><Relationship Id="rId17" Type="http://schemas.openxmlformats.org/officeDocument/2006/relationships/image" Target="../media/image13.png"/><Relationship Id="rId2" Type="http://schemas.openxmlformats.org/officeDocument/2006/relationships/slide" Target="slide11.xml"/><Relationship Id="rId16" Type="http://schemas.openxmlformats.org/officeDocument/2006/relationships/slide" Target="slide46.xml"/><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xml"/><Relationship Id="rId5" Type="http://schemas.openxmlformats.org/officeDocument/2006/relationships/slide" Target="slide30.xml"/><Relationship Id="rId15" Type="http://schemas.openxmlformats.org/officeDocument/2006/relationships/image" Target="../media/image6.svg"/><Relationship Id="rId10" Type="http://schemas.openxmlformats.org/officeDocument/2006/relationships/image" Target="../media/image24.png"/><Relationship Id="rId19" Type="http://schemas.openxmlformats.org/officeDocument/2006/relationships/slide" Target="slide20.xml"/><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6.xml"/><Relationship Id="rId3" Type="http://schemas.openxmlformats.org/officeDocument/2006/relationships/slide" Target="slide29.xml"/><Relationship Id="rId21" Type="http://schemas.openxmlformats.org/officeDocument/2006/relationships/image" Target="../media/image1.png"/><Relationship Id="rId34" Type="http://schemas.openxmlformats.org/officeDocument/2006/relationships/slide" Target="slide24.xml"/><Relationship Id="rId7" Type="http://schemas.openxmlformats.org/officeDocument/2006/relationships/slide" Target="slide13.xml"/><Relationship Id="rId12" Type="http://schemas.openxmlformats.org/officeDocument/2006/relationships/slide" Target="slide21.xml"/><Relationship Id="rId17" Type="http://schemas.openxmlformats.org/officeDocument/2006/relationships/slide" Target="slide31.xml"/><Relationship Id="rId25" Type="http://schemas.openxmlformats.org/officeDocument/2006/relationships/slide" Target="slide5.xml"/><Relationship Id="rId33" Type="http://schemas.openxmlformats.org/officeDocument/2006/relationships/slide" Target="slide15.xml"/><Relationship Id="rId2" Type="http://schemas.openxmlformats.org/officeDocument/2006/relationships/slide" Target="slide35.xml"/><Relationship Id="rId16" Type="http://schemas.openxmlformats.org/officeDocument/2006/relationships/slide" Target="slide28.xml"/><Relationship Id="rId20" Type="http://schemas.openxmlformats.org/officeDocument/2006/relationships/slide" Target="slide34.xml"/><Relationship Id="rId29"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20.xml"/><Relationship Id="rId24" Type="http://schemas.openxmlformats.org/officeDocument/2006/relationships/slide" Target="slide4.xml"/><Relationship Id="rId32" Type="http://schemas.openxmlformats.org/officeDocument/2006/relationships/slide" Target="slide30.xml"/><Relationship Id="rId5" Type="http://schemas.openxmlformats.org/officeDocument/2006/relationships/slide" Target="slide16.xml"/><Relationship Id="rId15" Type="http://schemas.openxmlformats.org/officeDocument/2006/relationships/slide" Target="slide27.xml"/><Relationship Id="rId23" Type="http://schemas.openxmlformats.org/officeDocument/2006/relationships/slide" Target="slide3.xml"/><Relationship Id="rId28" Type="http://schemas.openxmlformats.org/officeDocument/2006/relationships/slide" Target="slide9.xml"/><Relationship Id="rId10" Type="http://schemas.openxmlformats.org/officeDocument/2006/relationships/slide" Target="slide19.xml"/><Relationship Id="rId19" Type="http://schemas.openxmlformats.org/officeDocument/2006/relationships/slide" Target="slide33.xml"/><Relationship Id="rId31" Type="http://schemas.openxmlformats.org/officeDocument/2006/relationships/slide" Target="slide26.xml"/><Relationship Id="rId4" Type="http://schemas.openxmlformats.org/officeDocument/2006/relationships/slide" Target="slide25.xml"/><Relationship Id="rId9" Type="http://schemas.openxmlformats.org/officeDocument/2006/relationships/slide" Target="slide18.xml"/><Relationship Id="rId14" Type="http://schemas.openxmlformats.org/officeDocument/2006/relationships/slide" Target="slide23.xml"/><Relationship Id="rId22" Type="http://schemas.openxmlformats.org/officeDocument/2006/relationships/slide" Target="slide11.xml"/><Relationship Id="rId27" Type="http://schemas.openxmlformats.org/officeDocument/2006/relationships/slide" Target="slide7.xml"/><Relationship Id="rId30" Type="http://schemas.openxmlformats.org/officeDocument/2006/relationships/slide" Target="slide17.xml"/><Relationship Id="rId35" Type="http://schemas.openxmlformats.org/officeDocument/2006/relationships/slide" Target="slide2.xml"/><Relationship Id="rId8" Type="http://schemas.openxmlformats.org/officeDocument/2006/relationships/slide" Target="slide14.xml"/></Relationships>
</file>

<file path=ppt/slides/_rels/slide8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5.png"/><Relationship Id="rId18" Type="http://schemas.openxmlformats.org/officeDocument/2006/relationships/slide" Target="slide21.xml"/><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4.svg"/><Relationship Id="rId17" Type="http://schemas.openxmlformats.org/officeDocument/2006/relationships/image" Target="../media/image14.svg"/><Relationship Id="rId2" Type="http://schemas.openxmlformats.org/officeDocument/2006/relationships/slide" Target="slide11.xml"/><Relationship Id="rId16" Type="http://schemas.openxmlformats.org/officeDocument/2006/relationships/image" Target="../media/image13.png"/><Relationship Id="rId20"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30.xml"/><Relationship Id="rId15" Type="http://schemas.openxmlformats.org/officeDocument/2006/relationships/slide" Target="slide47.xml"/><Relationship Id="rId10" Type="http://schemas.openxmlformats.org/officeDocument/2006/relationships/slide" Target="slide2.xml"/><Relationship Id="rId19" Type="http://schemas.openxmlformats.org/officeDocument/2006/relationships/image" Target="../media/image15.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6.svg"/></Relationships>
</file>

<file path=ppt/slides/_rels/slide81.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5.png"/><Relationship Id="rId18" Type="http://schemas.openxmlformats.org/officeDocument/2006/relationships/slide" Target="slide22.xml"/><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4.svg"/><Relationship Id="rId17" Type="http://schemas.openxmlformats.org/officeDocument/2006/relationships/image" Target="../media/image14.svg"/><Relationship Id="rId2" Type="http://schemas.openxmlformats.org/officeDocument/2006/relationships/slide" Target="slide11.xml"/><Relationship Id="rId16" Type="http://schemas.openxmlformats.org/officeDocument/2006/relationships/image" Target="../media/image13.png"/><Relationship Id="rId20"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30.xml"/><Relationship Id="rId15" Type="http://schemas.openxmlformats.org/officeDocument/2006/relationships/slide" Target="slide48.xml"/><Relationship Id="rId10" Type="http://schemas.openxmlformats.org/officeDocument/2006/relationships/slide" Target="slide2.xml"/><Relationship Id="rId19" Type="http://schemas.openxmlformats.org/officeDocument/2006/relationships/image" Target="../media/image15.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6.svg"/></Relationships>
</file>

<file path=ppt/slides/_rels/slide8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3.png"/><Relationship Id="rId18" Type="http://schemas.openxmlformats.org/officeDocument/2006/relationships/image" Target="../media/image13.png"/><Relationship Id="rId3" Type="http://schemas.openxmlformats.org/officeDocument/2006/relationships/slide" Target="slide17.xml"/><Relationship Id="rId21" Type="http://schemas.openxmlformats.org/officeDocument/2006/relationships/image" Target="../media/image15.png"/><Relationship Id="rId7" Type="http://schemas.openxmlformats.org/officeDocument/2006/relationships/slide" Target="slide25.xml"/><Relationship Id="rId12" Type="http://schemas.openxmlformats.org/officeDocument/2006/relationships/slide" Target="slide2.xml"/><Relationship Id="rId17" Type="http://schemas.openxmlformats.org/officeDocument/2006/relationships/slide" Target="slide49.xml"/><Relationship Id="rId2" Type="http://schemas.openxmlformats.org/officeDocument/2006/relationships/slide" Target="slide11.xml"/><Relationship Id="rId16" Type="http://schemas.openxmlformats.org/officeDocument/2006/relationships/image" Target="../media/image6.svg"/><Relationship Id="rId20" Type="http://schemas.openxmlformats.org/officeDocument/2006/relationships/slide" Target="slide23.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28.jpg"/><Relationship Id="rId5" Type="http://schemas.openxmlformats.org/officeDocument/2006/relationships/slide" Target="slide30.xml"/><Relationship Id="rId15" Type="http://schemas.openxmlformats.org/officeDocument/2006/relationships/image" Target="../media/image5.png"/><Relationship Id="rId10" Type="http://schemas.openxmlformats.org/officeDocument/2006/relationships/image" Target="../media/image27.jpg"/><Relationship Id="rId19" Type="http://schemas.openxmlformats.org/officeDocument/2006/relationships/image" Target="../media/image14.sv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4.svg"/><Relationship Id="rId22" Type="http://schemas.openxmlformats.org/officeDocument/2006/relationships/image" Target="../media/image16.svg"/></Relationships>
</file>

<file path=ppt/slides/_rels/slide83.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5.png"/><Relationship Id="rId18" Type="http://schemas.openxmlformats.org/officeDocument/2006/relationships/slide" Target="slide24.xml"/><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4.svg"/><Relationship Id="rId17" Type="http://schemas.openxmlformats.org/officeDocument/2006/relationships/image" Target="../media/image14.svg"/><Relationship Id="rId2" Type="http://schemas.openxmlformats.org/officeDocument/2006/relationships/slide" Target="slide11.xml"/><Relationship Id="rId16" Type="http://schemas.openxmlformats.org/officeDocument/2006/relationships/image" Target="../media/image13.png"/><Relationship Id="rId20"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30.xml"/><Relationship Id="rId15" Type="http://schemas.openxmlformats.org/officeDocument/2006/relationships/slide" Target="slide50.xml"/><Relationship Id="rId10" Type="http://schemas.openxmlformats.org/officeDocument/2006/relationships/slide" Target="slide2.xml"/><Relationship Id="rId19" Type="http://schemas.openxmlformats.org/officeDocument/2006/relationships/image" Target="../media/image15.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6.svg"/></Relationships>
</file>

<file path=ppt/slides/_rels/slide8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5.png"/><Relationship Id="rId18" Type="http://schemas.openxmlformats.org/officeDocument/2006/relationships/slide" Target="slide51.xml"/><Relationship Id="rId3" Type="http://schemas.openxmlformats.org/officeDocument/2006/relationships/slide" Target="slide17.xml"/><Relationship Id="rId21" Type="http://schemas.openxmlformats.org/officeDocument/2006/relationships/slide" Target="slide27.xml"/><Relationship Id="rId7" Type="http://schemas.openxmlformats.org/officeDocument/2006/relationships/slide" Target="slide25.xml"/><Relationship Id="rId12" Type="http://schemas.openxmlformats.org/officeDocument/2006/relationships/image" Target="../media/image4.svg"/><Relationship Id="rId17" Type="http://schemas.openxmlformats.org/officeDocument/2006/relationships/image" Target="../media/image10.svg"/><Relationship Id="rId2" Type="http://schemas.openxmlformats.org/officeDocument/2006/relationships/slide" Target="slide11.xml"/><Relationship Id="rId16" Type="http://schemas.openxmlformats.org/officeDocument/2006/relationships/image" Target="../media/image9.png"/><Relationship Id="rId20"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30.xml"/><Relationship Id="rId15" Type="http://schemas.openxmlformats.org/officeDocument/2006/relationships/slide" Target="slide68.xml"/><Relationship Id="rId23" Type="http://schemas.openxmlformats.org/officeDocument/2006/relationships/image" Target="../media/image16.svg"/><Relationship Id="rId10" Type="http://schemas.openxmlformats.org/officeDocument/2006/relationships/slide" Target="slide2.xml"/><Relationship Id="rId19" Type="http://schemas.openxmlformats.org/officeDocument/2006/relationships/image" Target="../media/image13.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6.svg"/><Relationship Id="rId22" Type="http://schemas.openxmlformats.org/officeDocument/2006/relationships/image" Target="../media/image15.png"/></Relationships>
</file>

<file path=ppt/slides/_rels/slide8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87.xml"/><Relationship Id="rId7" Type="http://schemas.openxmlformats.org/officeDocument/2006/relationships/image" Target="../media/image1.png"/><Relationship Id="rId12" Type="http://schemas.openxmlformats.org/officeDocument/2006/relationships/image" Target="../media/image6.svg"/><Relationship Id="rId2" Type="http://schemas.openxmlformats.org/officeDocument/2006/relationships/slide" Target="slide86.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image" Target="../media/image5.png"/><Relationship Id="rId5" Type="http://schemas.openxmlformats.org/officeDocument/2006/relationships/slide" Target="slide89.xml"/><Relationship Id="rId10" Type="http://schemas.openxmlformats.org/officeDocument/2006/relationships/image" Target="../media/image4.svg"/><Relationship Id="rId4" Type="http://schemas.openxmlformats.org/officeDocument/2006/relationships/slide" Target="slide88.xml"/><Relationship Id="rId9" Type="http://schemas.openxmlformats.org/officeDocument/2006/relationships/image" Target="../media/image3.png"/></Relationships>
</file>

<file path=ppt/slides/_rels/slide86.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4.svg"/><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xml"/><Relationship Id="rId5" Type="http://schemas.openxmlformats.org/officeDocument/2006/relationships/slide" Target="slide30.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5.png"/></Relationships>
</file>

<file path=ppt/slides/_rels/slide87.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4.svg"/><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xml"/><Relationship Id="rId5" Type="http://schemas.openxmlformats.org/officeDocument/2006/relationships/slide" Target="slide30.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5.png"/></Relationships>
</file>

<file path=ppt/slides/_rels/slide88.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4.svg"/><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xml"/><Relationship Id="rId5" Type="http://schemas.openxmlformats.org/officeDocument/2006/relationships/slide" Target="slide30.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5.png"/></Relationships>
</file>

<file path=ppt/slides/_rels/slide89.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4.svg"/><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xml"/><Relationship Id="rId5" Type="http://schemas.openxmlformats.org/officeDocument/2006/relationships/slide" Target="slide30.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60.xml"/><Relationship Id="rId18" Type="http://schemas.openxmlformats.org/officeDocument/2006/relationships/slide" Target="slide69.xml"/><Relationship Id="rId26" Type="http://schemas.openxmlformats.org/officeDocument/2006/relationships/slide" Target="slide7.xml"/><Relationship Id="rId3" Type="http://schemas.openxmlformats.org/officeDocument/2006/relationships/slide" Target="slide53.xml"/><Relationship Id="rId21" Type="http://schemas.openxmlformats.org/officeDocument/2006/relationships/slide" Target="slide11.xml"/><Relationship Id="rId7" Type="http://schemas.openxmlformats.org/officeDocument/2006/relationships/slide" Target="slide63.xml"/><Relationship Id="rId12" Type="http://schemas.openxmlformats.org/officeDocument/2006/relationships/slide" Target="slide59.xml"/><Relationship Id="rId17" Type="http://schemas.openxmlformats.org/officeDocument/2006/relationships/slide" Target="slide67.xml"/><Relationship Id="rId25" Type="http://schemas.openxmlformats.org/officeDocument/2006/relationships/slide" Target="slide6.xml"/><Relationship Id="rId2" Type="http://schemas.openxmlformats.org/officeDocument/2006/relationships/hyperlink" Target="https://intranet.kirkenettet.dk/sites/haandboeger/km/hbfkpromodel/hbfkoversigt/Sider/V&#230;rkt&#248;jskasse.aspx" TargetMode="External"/><Relationship Id="rId16" Type="http://schemas.openxmlformats.org/officeDocument/2006/relationships/slide" Target="slide66.xml"/><Relationship Id="rId20" Type="http://schemas.openxmlformats.org/officeDocument/2006/relationships/image" Target="../media/image1.png"/><Relationship Id="rId29"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56.xml"/><Relationship Id="rId11" Type="http://schemas.openxmlformats.org/officeDocument/2006/relationships/slide" Target="slide58.xml"/><Relationship Id="rId24" Type="http://schemas.openxmlformats.org/officeDocument/2006/relationships/slide" Target="slide5.xml"/><Relationship Id="rId5" Type="http://schemas.openxmlformats.org/officeDocument/2006/relationships/slide" Target="slide55.xml"/><Relationship Id="rId15" Type="http://schemas.openxmlformats.org/officeDocument/2006/relationships/slide" Target="slide62.xml"/><Relationship Id="rId23" Type="http://schemas.openxmlformats.org/officeDocument/2006/relationships/slide" Target="slide4.xml"/><Relationship Id="rId28" Type="http://schemas.openxmlformats.org/officeDocument/2006/relationships/slide" Target="slide10.xml"/><Relationship Id="rId10" Type="http://schemas.openxmlformats.org/officeDocument/2006/relationships/slide" Target="slide65.xml"/><Relationship Id="rId19" Type="http://schemas.openxmlformats.org/officeDocument/2006/relationships/slide" Target="slide68.xml"/><Relationship Id="rId4" Type="http://schemas.openxmlformats.org/officeDocument/2006/relationships/slide" Target="slide54.xml"/><Relationship Id="rId9" Type="http://schemas.openxmlformats.org/officeDocument/2006/relationships/slide" Target="slide64.xml"/><Relationship Id="rId14" Type="http://schemas.openxmlformats.org/officeDocument/2006/relationships/slide" Target="slide61.xml"/><Relationship Id="rId22" Type="http://schemas.openxmlformats.org/officeDocument/2006/relationships/slide" Target="slide3.xml"/><Relationship Id="rId27" Type="http://schemas.openxmlformats.org/officeDocument/2006/relationships/slide" Target="slide8.xml"/></Relationships>
</file>

<file path=ppt/slides/_rels/slide90.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5.png"/><Relationship Id="rId18" Type="http://schemas.openxmlformats.org/officeDocument/2006/relationships/image" Target="../media/image32.svg"/><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4.svg"/><Relationship Id="rId17" Type="http://schemas.openxmlformats.org/officeDocument/2006/relationships/image" Target="../media/image31.png"/><Relationship Id="rId2" Type="http://schemas.openxmlformats.org/officeDocument/2006/relationships/slide" Target="slide11.xml"/><Relationship Id="rId16" Type="http://schemas.openxmlformats.org/officeDocument/2006/relationships/image" Target="../media/image30.sv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30.xml"/><Relationship Id="rId15" Type="http://schemas.openxmlformats.org/officeDocument/2006/relationships/image" Target="../media/image29.png"/><Relationship Id="rId10" Type="http://schemas.openxmlformats.org/officeDocument/2006/relationships/slide" Target="slide2.xml"/><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6.svg"/></Relationships>
</file>

<file path=ppt/slides/_rels/slide9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93.xml"/><Relationship Id="rId7" Type="http://schemas.openxmlformats.org/officeDocument/2006/relationships/image" Target="../media/image3.png"/><Relationship Id="rId2" Type="http://schemas.openxmlformats.org/officeDocument/2006/relationships/slide" Target="slide9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slide" Target="slide94.xml"/><Relationship Id="rId9" Type="http://schemas.openxmlformats.org/officeDocument/2006/relationships/image" Target="../media/image5.png"/></Relationships>
</file>

<file path=ppt/slides/_rels/slide92.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4.svg"/><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xml"/><Relationship Id="rId5" Type="http://schemas.openxmlformats.org/officeDocument/2006/relationships/slide" Target="slide30.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5.png"/></Relationships>
</file>

<file path=ppt/slides/_rels/slide93.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5.png"/><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4.svg"/><Relationship Id="rId17" Type="http://schemas.openxmlformats.org/officeDocument/2006/relationships/image" Target="../media/image10.svg"/><Relationship Id="rId2" Type="http://schemas.openxmlformats.org/officeDocument/2006/relationships/slide" Target="slide1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30.xml"/><Relationship Id="rId15" Type="http://schemas.openxmlformats.org/officeDocument/2006/relationships/slide" Target="slide53.xml"/><Relationship Id="rId10" Type="http://schemas.openxmlformats.org/officeDocument/2006/relationships/slide" Target="slide2.xml"/><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6.svg"/></Relationships>
</file>

<file path=ppt/slides/_rels/slide94.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image" Target="../media/image5.png"/><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image" Target="../media/image4.svg"/><Relationship Id="rId2" Type="http://schemas.openxmlformats.org/officeDocument/2006/relationships/slide" Target="slide11.xml"/><Relationship Id="rId16" Type="http://schemas.openxmlformats.org/officeDocument/2006/relationships/image" Target="../media/image34.jp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30.xml"/><Relationship Id="rId15" Type="http://schemas.openxmlformats.org/officeDocument/2006/relationships/image" Target="../media/image33.png"/><Relationship Id="rId10" Type="http://schemas.openxmlformats.org/officeDocument/2006/relationships/slide" Target="slide2.xml"/><Relationship Id="rId4" Type="http://schemas.openxmlformats.org/officeDocument/2006/relationships/slide" Target="slide26.xml"/><Relationship Id="rId9" Type="http://schemas.openxmlformats.org/officeDocument/2006/relationships/slide" Target="slide35.xml"/><Relationship Id="rId1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kstfelt 24">
            <a:extLst>
              <a:ext uri="{FF2B5EF4-FFF2-40B4-BE49-F238E27FC236}">
                <a16:creationId xmlns:a16="http://schemas.microsoft.com/office/drawing/2014/main" id="{5AF28536-B6F3-4DC4-A3C0-F2F4524A4B25}"/>
              </a:ext>
            </a:extLst>
          </p:cNvPr>
          <p:cNvSpPr txBox="1"/>
          <p:nvPr/>
        </p:nvSpPr>
        <p:spPr>
          <a:xfrm>
            <a:off x="3722155" y="2247625"/>
            <a:ext cx="7418216" cy="2862322"/>
          </a:xfrm>
          <a:prstGeom prst="rect">
            <a:avLst/>
          </a:prstGeom>
          <a:noFill/>
        </p:spPr>
        <p:txBody>
          <a:bodyPr wrap="square" rtlCol="0">
            <a:spAutoFit/>
          </a:bodyPr>
          <a:lstStyle/>
          <a:p>
            <a:r>
              <a:rPr lang="da-DK" dirty="0">
                <a:solidFill>
                  <a:srgbClr val="FF0000"/>
                </a:solidFill>
                <a:latin typeface="+mj-lt"/>
              </a:rPr>
              <a:t>For at få den optimale udnyttelse af dette program, bør du klikke på ikonet ”Slideshow”        i bunden af skærmen eller trykke Shift+F5 på dit tastatur.</a:t>
            </a:r>
          </a:p>
          <a:p>
            <a:endParaRPr lang="da-DK" dirty="0">
              <a:solidFill>
                <a:srgbClr val="FF0000"/>
              </a:solidFill>
              <a:latin typeface="+mj-lt"/>
            </a:endParaRPr>
          </a:p>
          <a:p>
            <a:r>
              <a:rPr lang="da-DK" dirty="0">
                <a:solidFill>
                  <a:srgbClr val="FF0000"/>
                </a:solidFill>
                <a:latin typeface="+mj-lt"/>
              </a:rPr>
              <a:t>Herefter vil du kunne navigere rundt i modellen som på en hjemmeside via mus eller brug af piletaster.</a:t>
            </a:r>
          </a:p>
          <a:p>
            <a:endParaRPr lang="da-DK" dirty="0">
              <a:solidFill>
                <a:srgbClr val="FF0000"/>
              </a:solidFill>
              <a:latin typeface="+mj-lt"/>
            </a:endParaRPr>
          </a:p>
          <a:p>
            <a:r>
              <a:rPr lang="da-DK" dirty="0">
                <a:solidFill>
                  <a:srgbClr val="FF0000"/>
                </a:solidFill>
                <a:latin typeface="+mj-lt"/>
              </a:rPr>
              <a:t>Du kan til enhver tid komme ud af denne visning ved at trykke på ”</a:t>
            </a:r>
            <a:r>
              <a:rPr lang="da-DK" dirty="0" err="1">
                <a:solidFill>
                  <a:srgbClr val="FF0000"/>
                </a:solidFill>
                <a:latin typeface="+mj-lt"/>
              </a:rPr>
              <a:t>esc</a:t>
            </a:r>
            <a:r>
              <a:rPr lang="da-DK" dirty="0">
                <a:solidFill>
                  <a:srgbClr val="FF0000"/>
                </a:solidFill>
                <a:latin typeface="+mj-lt"/>
              </a:rPr>
              <a:t>” på din computer. </a:t>
            </a:r>
          </a:p>
          <a:p>
            <a:endParaRPr lang="da-DK" b="1" dirty="0">
              <a:solidFill>
                <a:srgbClr val="FF0000"/>
              </a:solidFill>
              <a:latin typeface="+mj-lt"/>
            </a:endParaRPr>
          </a:p>
          <a:p>
            <a:r>
              <a:rPr lang="da-DK" b="1" dirty="0">
                <a:solidFill>
                  <a:srgbClr val="FF0000"/>
                </a:solidFill>
                <a:latin typeface="+mj-lt"/>
              </a:rPr>
              <a:t>Klik her, til venstre i oversigten eller brug piletasterne for at fortsætte</a:t>
            </a:r>
          </a:p>
        </p:txBody>
      </p:sp>
      <p:pic>
        <p:nvPicPr>
          <p:cNvPr id="19" name="Billede 18">
            <a:extLst>
              <a:ext uri="{FF2B5EF4-FFF2-40B4-BE49-F238E27FC236}">
                <a16:creationId xmlns:a16="http://schemas.microsoft.com/office/drawing/2014/main" id="{0EAE770B-A8E9-42EE-8525-9B32B96FC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5" y="67677"/>
            <a:ext cx="1574831" cy="518126"/>
          </a:xfrm>
          <a:prstGeom prst="rect">
            <a:avLst/>
          </a:prstGeom>
        </p:spPr>
      </p:pic>
      <p:sp>
        <p:nvSpPr>
          <p:cNvPr id="22" name="Isosceles Triangle 19">
            <a:extLst>
              <a:ext uri="{FF2B5EF4-FFF2-40B4-BE49-F238E27FC236}">
                <a16:creationId xmlns:a16="http://schemas.microsoft.com/office/drawing/2014/main" id="{3BEC3976-BE50-4543-BD11-D246CA80A3CD}"/>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ctangle 2">
            <a:extLst>
              <a:ext uri="{FF2B5EF4-FFF2-40B4-BE49-F238E27FC236}">
                <a16:creationId xmlns:a16="http://schemas.microsoft.com/office/drawing/2014/main" id="{43572938-A8E3-4F29-A032-31A28412CACF}"/>
              </a:ext>
            </a:extLst>
          </p:cNvPr>
          <p:cNvSpPr/>
          <p:nvPr/>
        </p:nvSpPr>
        <p:spPr>
          <a:xfrm>
            <a:off x="165682" y="1169407"/>
            <a:ext cx="1428020" cy="2862322"/>
          </a:xfrm>
          <a:prstGeom prst="rect">
            <a:avLst/>
          </a:prstGeom>
        </p:spPr>
        <p:txBody>
          <a:bodyPr wrap="none">
            <a:spAutoFit/>
          </a:bodyPr>
          <a:lstStyle/>
          <a:p>
            <a:pPr>
              <a:lnSpc>
                <a:spcPct val="200000"/>
              </a:lnSpc>
            </a:pPr>
            <a:r>
              <a:rPr lang="da-DK" sz="1100" dirty="0">
                <a:solidFill>
                  <a:schemeClr val="bg1"/>
                </a:solidFill>
              </a:rPr>
              <a:t>Indledning</a:t>
            </a:r>
          </a:p>
          <a:p>
            <a:pPr>
              <a:lnSpc>
                <a:spcPct val="200000"/>
              </a:lnSpc>
            </a:pPr>
            <a:r>
              <a:rPr lang="da-DK" sz="1100" dirty="0">
                <a:solidFill>
                  <a:schemeClr val="bg1"/>
                </a:solidFill>
              </a:rPr>
              <a:t>Forklaringer</a:t>
            </a:r>
            <a:br>
              <a:rPr lang="da-DK" sz="1100" dirty="0">
                <a:solidFill>
                  <a:schemeClr val="bg1"/>
                </a:solidFill>
              </a:rPr>
            </a:br>
            <a:r>
              <a:rPr lang="da-DK" sz="1100" dirty="0">
                <a:solidFill>
                  <a:schemeClr val="bg1"/>
                </a:solidFill>
              </a:rPr>
              <a:t>Projektdefinition</a:t>
            </a:r>
          </a:p>
          <a:p>
            <a:pPr>
              <a:lnSpc>
                <a:spcPct val="200000"/>
              </a:lnSpc>
            </a:pPr>
            <a:r>
              <a:rPr lang="da-DK" sz="1200" dirty="0">
                <a:solidFill>
                  <a:schemeClr val="bg1"/>
                </a:solidFill>
              </a:rPr>
              <a:t>Metodebeskrivelser</a:t>
            </a:r>
          </a:p>
          <a:p>
            <a:pPr>
              <a:lnSpc>
                <a:spcPct val="200000"/>
              </a:lnSpc>
            </a:pPr>
            <a:r>
              <a:rPr lang="da-DK" sz="1200" dirty="0">
                <a:solidFill>
                  <a:schemeClr val="bg1"/>
                </a:solidFill>
              </a:rPr>
              <a:t>Modellen</a:t>
            </a:r>
            <a:br>
              <a:rPr lang="da-DK" sz="1200" dirty="0">
                <a:solidFill>
                  <a:schemeClr val="bg1"/>
                </a:solidFill>
              </a:rPr>
            </a:br>
            <a:r>
              <a:rPr lang="da-DK" sz="1100" dirty="0">
                <a:solidFill>
                  <a:schemeClr val="bg1"/>
                </a:solidFill>
              </a:rPr>
              <a:t>Overblik</a:t>
            </a:r>
            <a:br>
              <a:rPr lang="da-DK" sz="1100" dirty="0">
                <a:solidFill>
                  <a:schemeClr val="bg1"/>
                </a:solidFill>
              </a:rPr>
            </a:br>
            <a:r>
              <a:rPr lang="da-DK" sz="1100" dirty="0">
                <a:solidFill>
                  <a:schemeClr val="bg1"/>
                </a:solidFill>
              </a:rPr>
              <a:t>Skabeloner</a:t>
            </a:r>
            <a:br>
              <a:rPr lang="da-DK" sz="1100" dirty="0">
                <a:solidFill>
                  <a:schemeClr val="bg1"/>
                </a:solidFill>
              </a:rPr>
            </a:br>
            <a:r>
              <a:rPr lang="da-DK" sz="1100" dirty="0">
                <a:solidFill>
                  <a:schemeClr val="bg1"/>
                </a:solidFill>
              </a:rPr>
              <a:t>Værktøjer</a:t>
            </a:r>
          </a:p>
        </p:txBody>
      </p:sp>
      <p:sp>
        <p:nvSpPr>
          <p:cNvPr id="24" name="Rectangle 4">
            <a:extLst>
              <a:ext uri="{FF2B5EF4-FFF2-40B4-BE49-F238E27FC236}">
                <a16:creationId xmlns:a16="http://schemas.microsoft.com/office/drawing/2014/main" id="{8AE4B602-486A-4A33-BD35-58951757C65B}"/>
              </a:ext>
            </a:extLst>
          </p:cNvPr>
          <p:cNvSpPr/>
          <p:nvPr/>
        </p:nvSpPr>
        <p:spPr>
          <a:xfrm>
            <a:off x="161606" y="788978"/>
            <a:ext cx="918841" cy="369332"/>
          </a:xfrm>
          <a:prstGeom prst="rect">
            <a:avLst/>
          </a:prstGeom>
        </p:spPr>
        <p:txBody>
          <a:bodyPr wrap="none">
            <a:spAutoFit/>
          </a:bodyPr>
          <a:lstStyle/>
          <a:p>
            <a:r>
              <a:rPr lang="da-DK" b="1" dirty="0">
                <a:solidFill>
                  <a:schemeClr val="bg1"/>
                </a:solidFill>
              </a:rPr>
              <a:t>Indhold</a:t>
            </a:r>
          </a:p>
        </p:txBody>
      </p:sp>
      <p:sp>
        <p:nvSpPr>
          <p:cNvPr id="29" name="Isosceles Triangle 5">
            <a:extLst>
              <a:ext uri="{FF2B5EF4-FFF2-40B4-BE49-F238E27FC236}">
                <a16:creationId xmlns:a16="http://schemas.microsoft.com/office/drawing/2014/main" id="{43E0D9CF-EE8C-416C-8874-37B029A9F23A}"/>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9">
            <a:hlinkClick r:id="rId3" action="ppaction://hlinksldjump"/>
            <a:extLst>
              <a:ext uri="{FF2B5EF4-FFF2-40B4-BE49-F238E27FC236}">
                <a16:creationId xmlns:a16="http://schemas.microsoft.com/office/drawing/2014/main" id="{DFCDF561-01CD-409E-A212-2B3406A5F3F0}"/>
              </a:ext>
            </a:extLst>
          </p:cNvPr>
          <p:cNvSpPr/>
          <p:nvPr/>
        </p:nvSpPr>
        <p:spPr>
          <a:xfrm>
            <a:off x="249572" y="4578756"/>
            <a:ext cx="742910" cy="254192"/>
          </a:xfrm>
          <a:prstGeom prst="homePlat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solidFill>
                <a:latin typeface="+mj-lt"/>
              </a:rPr>
              <a:t>START</a:t>
            </a:r>
          </a:p>
        </p:txBody>
      </p:sp>
      <p:sp>
        <p:nvSpPr>
          <p:cNvPr id="2" name="Rektangel 1">
            <a:hlinkClick r:id="rId4" action="ppaction://hlinksldjump"/>
            <a:extLst>
              <a:ext uri="{FF2B5EF4-FFF2-40B4-BE49-F238E27FC236}">
                <a16:creationId xmlns:a16="http://schemas.microsoft.com/office/drawing/2014/main" id="{E8C19683-45B0-4C3E-94EC-3C92897D7CA5}"/>
              </a:ext>
            </a:extLst>
          </p:cNvPr>
          <p:cNvSpPr/>
          <p:nvPr/>
        </p:nvSpPr>
        <p:spPr>
          <a:xfrm>
            <a:off x="77716" y="1333850"/>
            <a:ext cx="107996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hlinkClick r:id="rId5" action="ppaction://hlinksldjump"/>
            <a:extLst>
              <a:ext uri="{FF2B5EF4-FFF2-40B4-BE49-F238E27FC236}">
                <a16:creationId xmlns:a16="http://schemas.microsoft.com/office/drawing/2014/main" id="{680FFD62-D43D-43BB-B397-2AB37429BDB1}"/>
              </a:ext>
            </a:extLst>
          </p:cNvPr>
          <p:cNvSpPr/>
          <p:nvPr/>
        </p:nvSpPr>
        <p:spPr>
          <a:xfrm>
            <a:off x="165682" y="1661020"/>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hlinkClick r:id="rId6" action="ppaction://hlinksldjump"/>
            <a:extLst>
              <a:ext uri="{FF2B5EF4-FFF2-40B4-BE49-F238E27FC236}">
                <a16:creationId xmlns:a16="http://schemas.microsoft.com/office/drawing/2014/main" id="{AE05A320-C323-4E1D-A42D-10F58FAC1F8E}"/>
              </a:ext>
            </a:extLst>
          </p:cNvPr>
          <p:cNvSpPr/>
          <p:nvPr/>
        </p:nvSpPr>
        <p:spPr>
          <a:xfrm>
            <a:off x="77715" y="2010650"/>
            <a:ext cx="1642027"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hlinkClick r:id="rId7" action="ppaction://hlinksldjump"/>
            <a:extLst>
              <a:ext uri="{FF2B5EF4-FFF2-40B4-BE49-F238E27FC236}">
                <a16:creationId xmlns:a16="http://schemas.microsoft.com/office/drawing/2014/main" id="{B35C103E-DC6E-4A7D-B51B-B2C675253F43}"/>
              </a:ext>
            </a:extLst>
          </p:cNvPr>
          <p:cNvSpPr/>
          <p:nvPr/>
        </p:nvSpPr>
        <p:spPr>
          <a:xfrm>
            <a:off x="165682" y="2348917"/>
            <a:ext cx="155406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hlinkClick r:id="rId8" action="ppaction://hlinksldjump"/>
            <a:extLst>
              <a:ext uri="{FF2B5EF4-FFF2-40B4-BE49-F238E27FC236}">
                <a16:creationId xmlns:a16="http://schemas.microsoft.com/office/drawing/2014/main" id="{E59F4D79-DFE3-4497-96AF-9ACC677F0913}"/>
              </a:ext>
            </a:extLst>
          </p:cNvPr>
          <p:cNvSpPr/>
          <p:nvPr/>
        </p:nvSpPr>
        <p:spPr>
          <a:xfrm>
            <a:off x="165682" y="2718033"/>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9" action="ppaction://hlinksldjump"/>
            <a:extLst>
              <a:ext uri="{FF2B5EF4-FFF2-40B4-BE49-F238E27FC236}">
                <a16:creationId xmlns:a16="http://schemas.microsoft.com/office/drawing/2014/main" id="{1606B1E4-088C-4278-B7F4-5D127E361980}"/>
              </a:ext>
            </a:extLst>
          </p:cNvPr>
          <p:cNvSpPr/>
          <p:nvPr/>
        </p:nvSpPr>
        <p:spPr>
          <a:xfrm>
            <a:off x="165682" y="3072714"/>
            <a:ext cx="83087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a:hlinkClick r:id="rId10" action="ppaction://hlinksldjump"/>
            <a:extLst>
              <a:ext uri="{FF2B5EF4-FFF2-40B4-BE49-F238E27FC236}">
                <a16:creationId xmlns:a16="http://schemas.microsoft.com/office/drawing/2014/main" id="{40A2216D-BF0E-4B0D-AFB9-FBC1B6A68E1F}"/>
              </a:ext>
            </a:extLst>
          </p:cNvPr>
          <p:cNvSpPr/>
          <p:nvPr/>
        </p:nvSpPr>
        <p:spPr>
          <a:xfrm>
            <a:off x="202260" y="3382617"/>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hlinkClick r:id="rId11" action="ppaction://hlinksldjump"/>
            <a:extLst>
              <a:ext uri="{FF2B5EF4-FFF2-40B4-BE49-F238E27FC236}">
                <a16:creationId xmlns:a16="http://schemas.microsoft.com/office/drawing/2014/main" id="{A013196F-236B-4DC6-98DE-F1916AEE8BC6}"/>
              </a:ext>
            </a:extLst>
          </p:cNvPr>
          <p:cNvSpPr/>
          <p:nvPr/>
        </p:nvSpPr>
        <p:spPr>
          <a:xfrm>
            <a:off x="199238" y="3730557"/>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 action="ppaction://hlinkshowjump?jump=nextslide"/>
            <a:extLst>
              <a:ext uri="{FF2B5EF4-FFF2-40B4-BE49-F238E27FC236}">
                <a16:creationId xmlns:a16="http://schemas.microsoft.com/office/drawing/2014/main" id="{0C5D681C-BFF6-4A65-937E-4F2401E82212}"/>
              </a:ext>
            </a:extLst>
          </p:cNvPr>
          <p:cNvSpPr/>
          <p:nvPr/>
        </p:nvSpPr>
        <p:spPr>
          <a:xfrm>
            <a:off x="3688599" y="4721750"/>
            <a:ext cx="5994663" cy="3881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 name="Billed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97002" y="2563722"/>
            <a:ext cx="280854" cy="280854"/>
          </a:xfrm>
          <a:prstGeom prst="rect">
            <a:avLst/>
          </a:prstGeom>
        </p:spPr>
      </p:pic>
    </p:spTree>
    <p:extLst>
      <p:ext uri="{BB962C8B-B14F-4D97-AF65-F5344CB8AC3E}">
        <p14:creationId xmlns:p14="http://schemas.microsoft.com/office/powerpoint/2010/main" val="387255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felt 23">
            <a:extLst>
              <a:ext uri="{FF2B5EF4-FFF2-40B4-BE49-F238E27FC236}">
                <a16:creationId xmlns:a16="http://schemas.microsoft.com/office/drawing/2014/main" id="{4BF41E6E-F4EE-409F-9C02-777FA82D2E6E}"/>
              </a:ext>
            </a:extLst>
          </p:cNvPr>
          <p:cNvSpPr txBox="1"/>
          <p:nvPr/>
        </p:nvSpPr>
        <p:spPr>
          <a:xfrm>
            <a:off x="3990812" y="418336"/>
            <a:ext cx="8074777" cy="523220"/>
          </a:xfrm>
          <a:prstGeom prst="rect">
            <a:avLst/>
          </a:prstGeom>
          <a:noFill/>
        </p:spPr>
        <p:txBody>
          <a:bodyPr wrap="square" rtlCol="0">
            <a:spAutoFit/>
          </a:bodyPr>
          <a:lstStyle/>
          <a:p>
            <a:r>
              <a:rPr lang="da-DK" sz="2800" b="1" dirty="0">
                <a:latin typeface="+mj-lt"/>
                <a:cs typeface="Lao UI" panose="020B0604020202020204" pitchFamily="34" charset="0"/>
              </a:rPr>
              <a:t>Værktøjer</a:t>
            </a:r>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1" y="1133035"/>
            <a:ext cx="7552439" cy="5478423"/>
          </a:xfrm>
          <a:prstGeom prst="rect">
            <a:avLst/>
          </a:prstGeom>
        </p:spPr>
        <p:txBody>
          <a:bodyPr wrap="square">
            <a:spAutoFit/>
          </a:bodyPr>
          <a:lstStyle/>
          <a:p>
            <a:r>
              <a:rPr lang="da-DK" sz="1400" b="1" dirty="0">
                <a:latin typeface="+mj-lt"/>
              </a:rPr>
              <a:t>Elektroniske værktøjer</a:t>
            </a:r>
            <a:r>
              <a:rPr lang="da-DK" sz="1400" dirty="0">
                <a:latin typeface="+mj-lt"/>
              </a:rPr>
              <a:t>:</a:t>
            </a:r>
          </a:p>
          <a:p>
            <a:endParaRPr lang="da-DK" sz="1400" dirty="0">
              <a:latin typeface="+mj-lt"/>
            </a:endParaRPr>
          </a:p>
          <a:p>
            <a:r>
              <a:rPr lang="da-DK" sz="1400" dirty="0">
                <a:latin typeface="+mj-lt"/>
              </a:rPr>
              <a:t>	3-punkts estimering (Excel-ark)</a:t>
            </a:r>
          </a:p>
          <a:p>
            <a:r>
              <a:rPr lang="da-DK" sz="1400" dirty="0">
                <a:latin typeface="+mj-lt"/>
              </a:rPr>
              <a:t>	Kan downloades via Kirkenettet (DAP) ved at klikker </a:t>
            </a:r>
            <a:r>
              <a:rPr lang="da-DK" sz="1400" dirty="0">
                <a:latin typeface="+mj-lt"/>
                <a:hlinkClick r:id="rId2"/>
              </a:rPr>
              <a:t>her</a:t>
            </a:r>
            <a:r>
              <a:rPr lang="da-DK" sz="1400" dirty="0">
                <a:latin typeface="+mj-lt"/>
              </a:rPr>
              <a:t>. </a:t>
            </a:r>
          </a:p>
          <a:p>
            <a:endParaRPr lang="da-DK" sz="1400" dirty="0">
              <a:latin typeface="+mj-lt"/>
            </a:endParaRPr>
          </a:p>
          <a:p>
            <a:r>
              <a:rPr lang="da-DK" sz="1400" dirty="0">
                <a:latin typeface="+mj-lt"/>
              </a:rPr>
              <a:t>	Risikoanalyse (Excel-ark)</a:t>
            </a:r>
          </a:p>
          <a:p>
            <a:r>
              <a:rPr lang="da-DK" sz="1400" dirty="0">
                <a:latin typeface="+mj-lt"/>
              </a:rPr>
              <a:t>	Kan downloades via Kirkenettet (DAP) ved at klikker </a:t>
            </a:r>
            <a:r>
              <a:rPr lang="da-DK" sz="1400" dirty="0">
                <a:latin typeface="+mj-lt"/>
                <a:hlinkClick r:id="rId2"/>
              </a:rPr>
              <a:t>her</a:t>
            </a:r>
            <a:r>
              <a:rPr lang="da-DK" sz="1400" dirty="0">
                <a:latin typeface="+mj-lt"/>
              </a:rPr>
              <a:t>. </a:t>
            </a:r>
          </a:p>
          <a:p>
            <a:endParaRPr lang="da-DK" sz="1400" dirty="0">
              <a:latin typeface="+mj-lt"/>
            </a:endParaRPr>
          </a:p>
          <a:p>
            <a:r>
              <a:rPr lang="da-DK" sz="1400" dirty="0">
                <a:latin typeface="+mj-lt"/>
              </a:rPr>
              <a:t>	Planlægningsværktøj - </a:t>
            </a:r>
            <a:r>
              <a:rPr lang="da-DK" sz="1400" dirty="0" err="1">
                <a:latin typeface="+mj-lt"/>
              </a:rPr>
              <a:t>Gantt</a:t>
            </a:r>
            <a:r>
              <a:rPr lang="da-DK" sz="1400" dirty="0">
                <a:latin typeface="+mj-lt"/>
              </a:rPr>
              <a:t> Project </a:t>
            </a:r>
            <a:br>
              <a:rPr lang="da-DK" sz="1400" dirty="0">
                <a:latin typeface="+mj-lt"/>
              </a:rPr>
            </a:br>
            <a:r>
              <a:rPr lang="da-DK" sz="1400" dirty="0">
                <a:latin typeface="+mj-lt"/>
              </a:rPr>
              <a:t>	- </a:t>
            </a:r>
            <a:r>
              <a:rPr lang="da-DK" sz="1400" dirty="0" err="1">
                <a:latin typeface="+mj-lt"/>
              </a:rPr>
              <a:t>Gantt</a:t>
            </a:r>
            <a:r>
              <a:rPr lang="da-DK" sz="1400" dirty="0">
                <a:latin typeface="+mj-lt"/>
              </a:rPr>
              <a:t> Project (skal downloades og installeres på egen PC)</a:t>
            </a:r>
          </a:p>
          <a:p>
            <a:r>
              <a:rPr lang="da-DK" sz="1400" dirty="0">
                <a:latin typeface="+mj-lt"/>
              </a:rPr>
              <a:t>	Kan downloades via: </a:t>
            </a:r>
            <a:r>
              <a:rPr lang="da-DK" sz="1400" dirty="0">
                <a:hlinkClick r:id="rId3"/>
              </a:rPr>
              <a:t>https://www.ganttproject.biz/</a:t>
            </a:r>
            <a:endParaRPr lang="da-DK" sz="1400" dirty="0"/>
          </a:p>
          <a:p>
            <a:endParaRPr lang="da-DK" sz="1400" dirty="0">
              <a:latin typeface="+mj-lt"/>
            </a:endParaRPr>
          </a:p>
          <a:p>
            <a:r>
              <a:rPr lang="da-DK" sz="1400" b="1" dirty="0">
                <a:latin typeface="+mj-lt"/>
              </a:rPr>
              <a:t>Projektledelsesværktøjer:</a:t>
            </a:r>
          </a:p>
          <a:p>
            <a:endParaRPr lang="da-DK" sz="1400" b="1" dirty="0">
              <a:solidFill>
                <a:srgbClr val="FF0000"/>
              </a:solidFill>
              <a:latin typeface="+mj-lt"/>
            </a:endParaRPr>
          </a:p>
          <a:p>
            <a:pPr marL="285750" indent="-285750">
              <a:buFont typeface="Arial" panose="020B0604020202020204" pitchFamily="34" charset="0"/>
              <a:buChar char="•"/>
            </a:pPr>
            <a:r>
              <a:rPr lang="da-DK" sz="1400" dirty="0">
                <a:latin typeface="+mj-lt"/>
                <a:hlinkClick r:id="rId4" action="ppaction://hlinksldjump"/>
              </a:rPr>
              <a:t>Projekttrekanten</a:t>
            </a:r>
            <a:endParaRPr lang="da-DK" sz="1400" dirty="0">
              <a:latin typeface="+mj-lt"/>
            </a:endParaRPr>
          </a:p>
          <a:p>
            <a:pPr marL="285750" indent="-285750">
              <a:buFont typeface="Arial" panose="020B0604020202020204" pitchFamily="34" charset="0"/>
              <a:buChar char="•"/>
            </a:pPr>
            <a:r>
              <a:rPr lang="da-DK" sz="1400" dirty="0">
                <a:latin typeface="+mj-lt"/>
                <a:hlinkClick r:id="rId5" action="ppaction://hlinksldjump"/>
              </a:rPr>
              <a:t>Beslutningsoplæg</a:t>
            </a:r>
            <a:endParaRPr lang="da-DK" sz="1400" dirty="0">
              <a:latin typeface="+mj-lt"/>
            </a:endParaRPr>
          </a:p>
          <a:p>
            <a:pPr marL="285750" indent="-285750">
              <a:buFont typeface="Arial" panose="020B0604020202020204" pitchFamily="34" charset="0"/>
              <a:buChar char="•"/>
            </a:pPr>
            <a:r>
              <a:rPr lang="da-DK" sz="1400" dirty="0">
                <a:latin typeface="+mj-lt"/>
                <a:hlinkClick r:id="rId6" action="ppaction://hlinksldjump"/>
              </a:rPr>
              <a:t>Situationsbestemt Ledelse</a:t>
            </a:r>
            <a:endParaRPr lang="da-DK" sz="1400" dirty="0">
              <a:latin typeface="+mj-lt"/>
            </a:endParaRPr>
          </a:p>
          <a:p>
            <a:endParaRPr lang="da-DK" sz="1400" dirty="0">
              <a:latin typeface="+mj-lt"/>
            </a:endParaRPr>
          </a:p>
          <a:p>
            <a:r>
              <a:rPr lang="da-DK" sz="1400" b="1" dirty="0">
                <a:latin typeface="+mj-lt"/>
              </a:rPr>
              <a:t>Faciliterings- og teamudviklingsværktøjer</a:t>
            </a:r>
            <a:r>
              <a:rPr lang="da-DK" sz="1400" dirty="0">
                <a:latin typeface="+mj-lt"/>
              </a:rPr>
              <a:t>:</a:t>
            </a:r>
          </a:p>
          <a:p>
            <a:endParaRPr lang="da-DK" sz="1400" dirty="0">
              <a:latin typeface="+mj-lt"/>
            </a:endParaRPr>
          </a:p>
          <a:p>
            <a:pPr marL="285750" indent="-285750">
              <a:buFont typeface="Arial" panose="020B0604020202020204" pitchFamily="34" charset="0"/>
              <a:buChar char="•"/>
            </a:pPr>
            <a:r>
              <a:rPr lang="da-DK" sz="1400" dirty="0">
                <a:latin typeface="+mj-lt"/>
                <a:hlinkClick r:id="rId7" action="ppaction://hlinksldjump"/>
              </a:rPr>
              <a:t>Brainstorm metoden</a:t>
            </a:r>
          </a:p>
          <a:p>
            <a:pPr marL="285750" indent="-285750">
              <a:buFont typeface="Arial" panose="020B0604020202020204" pitchFamily="34" charset="0"/>
              <a:buChar char="•"/>
            </a:pPr>
            <a:r>
              <a:rPr lang="da-DK" sz="1400" dirty="0">
                <a:latin typeface="+mj-lt"/>
                <a:hlinkClick r:id="rId8" action="ppaction://hlinksldjump"/>
              </a:rPr>
              <a:t>Feedback</a:t>
            </a:r>
            <a:endParaRPr lang="da-DK" sz="1400" dirty="0">
              <a:latin typeface="+mj-lt"/>
            </a:endParaRPr>
          </a:p>
          <a:p>
            <a:pPr marL="285750" indent="-285750">
              <a:buFont typeface="Arial" panose="020B0604020202020204" pitchFamily="34" charset="0"/>
              <a:buChar char="•"/>
            </a:pPr>
            <a:r>
              <a:rPr lang="da-DK" sz="1400" dirty="0">
                <a:latin typeface="+mj-lt"/>
                <a:hlinkClick r:id="rId9" action="ppaction://hlinksldjump"/>
              </a:rPr>
              <a:t>Interventionsmetoder</a:t>
            </a:r>
            <a:endParaRPr lang="da-DK" sz="1400" dirty="0">
              <a:latin typeface="+mj-lt"/>
            </a:endParaRPr>
          </a:p>
          <a:p>
            <a:pPr marL="285750" indent="-285750">
              <a:buFont typeface="Arial" panose="020B0604020202020204" pitchFamily="34" charset="0"/>
              <a:buChar char="•"/>
            </a:pPr>
            <a:r>
              <a:rPr lang="da-DK" sz="1400" dirty="0">
                <a:latin typeface="+mj-lt"/>
                <a:hlinkClick r:id="rId10" action="ppaction://hlinksldjump"/>
              </a:rPr>
              <a:t>Projektopstart - 5 R-modellen</a:t>
            </a:r>
            <a:endParaRPr lang="da-DK" sz="1400" dirty="0">
              <a:latin typeface="+mj-lt"/>
            </a:endParaRPr>
          </a:p>
          <a:p>
            <a:pPr marL="285750" indent="-285750">
              <a:buFont typeface="Arial" panose="020B0604020202020204" pitchFamily="34" charset="0"/>
              <a:buChar char="•"/>
            </a:pPr>
            <a:r>
              <a:rPr lang="da-DK" sz="1400" dirty="0">
                <a:latin typeface="+mj-lt"/>
                <a:hlinkClick r:id="rId11" action="ppaction://hlinksldjump"/>
              </a:rPr>
              <a:t>Procesevaluering</a:t>
            </a:r>
            <a:endParaRPr lang="da-DK" sz="1400" dirty="0">
              <a:latin typeface="+mj-lt"/>
            </a:endParaRPr>
          </a:p>
        </p:txBody>
      </p:sp>
      <p:pic>
        <p:nvPicPr>
          <p:cNvPr id="12" name="Billede 11">
            <a:extLst>
              <a:ext uri="{FF2B5EF4-FFF2-40B4-BE49-F238E27FC236}">
                <a16:creationId xmlns:a16="http://schemas.microsoft.com/office/drawing/2014/main" id="{8F017996-69D2-4400-B829-837226FE42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865" y="67677"/>
            <a:ext cx="1574831" cy="518126"/>
          </a:xfrm>
          <a:prstGeom prst="rect">
            <a:avLst/>
          </a:prstGeom>
        </p:spPr>
      </p:pic>
      <p:sp>
        <p:nvSpPr>
          <p:cNvPr id="13" name="Isosceles Triangle 19">
            <a:extLst>
              <a:ext uri="{FF2B5EF4-FFF2-40B4-BE49-F238E27FC236}">
                <a16:creationId xmlns:a16="http://schemas.microsoft.com/office/drawing/2014/main" id="{B9E5A8EF-9F53-41C5-B6DC-5D6B1B85E48F}"/>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ctangle 2">
            <a:extLst>
              <a:ext uri="{FF2B5EF4-FFF2-40B4-BE49-F238E27FC236}">
                <a16:creationId xmlns:a16="http://schemas.microsoft.com/office/drawing/2014/main" id="{178D20E7-8885-4ED9-BF8B-9BE0A6006546}"/>
              </a:ext>
            </a:extLst>
          </p:cNvPr>
          <p:cNvSpPr/>
          <p:nvPr/>
        </p:nvSpPr>
        <p:spPr>
          <a:xfrm>
            <a:off x="165682" y="1169407"/>
            <a:ext cx="1428020" cy="3016210"/>
          </a:xfrm>
          <a:prstGeom prst="rect">
            <a:avLst/>
          </a:prstGeom>
        </p:spPr>
        <p:txBody>
          <a:bodyPr wrap="none">
            <a:spAutoFit/>
          </a:bodyPr>
          <a:lstStyle/>
          <a:p>
            <a:pPr>
              <a:lnSpc>
                <a:spcPct val="200000"/>
              </a:lnSpc>
            </a:pPr>
            <a:r>
              <a:rPr lang="da-DK" sz="1100" dirty="0">
                <a:solidFill>
                  <a:schemeClr val="bg1"/>
                </a:solidFill>
              </a:rPr>
              <a:t>Indledning</a:t>
            </a:r>
          </a:p>
          <a:p>
            <a:pPr>
              <a:lnSpc>
                <a:spcPct val="200000"/>
              </a:lnSpc>
            </a:pPr>
            <a:r>
              <a:rPr lang="da-DK" sz="1100" dirty="0">
                <a:solidFill>
                  <a:schemeClr val="bg1"/>
                </a:solidFill>
              </a:rPr>
              <a:t>Forklaringer</a:t>
            </a:r>
            <a:br>
              <a:rPr lang="da-DK" sz="1100" dirty="0">
                <a:solidFill>
                  <a:schemeClr val="bg1"/>
                </a:solidFill>
              </a:rPr>
            </a:br>
            <a:r>
              <a:rPr lang="da-DK" sz="1100" dirty="0">
                <a:solidFill>
                  <a:schemeClr val="bg1"/>
                </a:solidFill>
              </a:rPr>
              <a:t>Projektdefinition</a:t>
            </a:r>
          </a:p>
          <a:p>
            <a:pPr>
              <a:lnSpc>
                <a:spcPct val="200000"/>
              </a:lnSpc>
            </a:pPr>
            <a:r>
              <a:rPr lang="da-DK" sz="1200" dirty="0">
                <a:solidFill>
                  <a:schemeClr val="bg1"/>
                </a:solidFill>
              </a:rPr>
              <a:t>Metodebeskrivelser</a:t>
            </a:r>
          </a:p>
          <a:p>
            <a:pPr>
              <a:lnSpc>
                <a:spcPct val="200000"/>
              </a:lnSpc>
            </a:pPr>
            <a:r>
              <a:rPr lang="da-DK" sz="1200" dirty="0">
                <a:solidFill>
                  <a:schemeClr val="bg1"/>
                </a:solidFill>
              </a:rPr>
              <a:t>Modellen</a:t>
            </a:r>
          </a:p>
          <a:p>
            <a:pPr>
              <a:lnSpc>
                <a:spcPct val="200000"/>
              </a:lnSpc>
            </a:pPr>
            <a:r>
              <a:rPr lang="da-DK" sz="1100" dirty="0">
                <a:solidFill>
                  <a:schemeClr val="bg1"/>
                </a:solidFill>
              </a:rPr>
              <a:t>Overblik</a:t>
            </a:r>
          </a:p>
          <a:p>
            <a:pPr>
              <a:lnSpc>
                <a:spcPct val="200000"/>
              </a:lnSpc>
            </a:pPr>
            <a:r>
              <a:rPr lang="da-DK" sz="1100" dirty="0">
                <a:solidFill>
                  <a:schemeClr val="bg1"/>
                </a:solidFill>
              </a:rPr>
              <a:t>Skabeloner</a:t>
            </a:r>
          </a:p>
          <a:p>
            <a:pPr marL="285750" indent="-285750">
              <a:lnSpc>
                <a:spcPct val="200000"/>
              </a:lnSpc>
              <a:buFont typeface="Wingdings" panose="05000000000000000000" pitchFamily="2" charset="2"/>
              <a:buChar char="§"/>
            </a:pPr>
            <a:r>
              <a:rPr lang="da-DK" sz="1600" b="1" dirty="0">
                <a:solidFill>
                  <a:schemeClr val="bg1"/>
                </a:solidFill>
              </a:rPr>
              <a:t>Værktøjer</a:t>
            </a:r>
            <a:endParaRPr lang="da-DK" sz="1100" dirty="0">
              <a:solidFill>
                <a:schemeClr val="bg1"/>
              </a:solidFill>
            </a:endParaRPr>
          </a:p>
        </p:txBody>
      </p:sp>
      <p:sp>
        <p:nvSpPr>
          <p:cNvPr id="15" name="Rectangle 4">
            <a:extLst>
              <a:ext uri="{FF2B5EF4-FFF2-40B4-BE49-F238E27FC236}">
                <a16:creationId xmlns:a16="http://schemas.microsoft.com/office/drawing/2014/main" id="{FA73B4A0-8D3C-48B3-9C7F-739B667C8224}"/>
              </a:ext>
            </a:extLst>
          </p:cNvPr>
          <p:cNvSpPr/>
          <p:nvPr/>
        </p:nvSpPr>
        <p:spPr>
          <a:xfrm>
            <a:off x="161606" y="788978"/>
            <a:ext cx="918841" cy="369332"/>
          </a:xfrm>
          <a:prstGeom prst="rect">
            <a:avLst/>
          </a:prstGeom>
        </p:spPr>
        <p:txBody>
          <a:bodyPr wrap="none">
            <a:spAutoFit/>
          </a:bodyPr>
          <a:lstStyle/>
          <a:p>
            <a:r>
              <a:rPr lang="da-DK" b="1" dirty="0">
                <a:solidFill>
                  <a:schemeClr val="bg1"/>
                </a:solidFill>
              </a:rPr>
              <a:t>Indhold</a:t>
            </a:r>
          </a:p>
        </p:txBody>
      </p:sp>
      <p:sp>
        <p:nvSpPr>
          <p:cNvPr id="20" name="Isosceles Triangle 5">
            <a:extLst>
              <a:ext uri="{FF2B5EF4-FFF2-40B4-BE49-F238E27FC236}">
                <a16:creationId xmlns:a16="http://schemas.microsoft.com/office/drawing/2014/main" id="{A61C2FA8-6FD1-44E0-A111-A6BF2F8BFC5D}"/>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13" action="ppaction://hlinksldjump"/>
            <a:extLst>
              <a:ext uri="{FF2B5EF4-FFF2-40B4-BE49-F238E27FC236}">
                <a16:creationId xmlns:a16="http://schemas.microsoft.com/office/drawing/2014/main" id="{1D47CBD4-666C-4AC8-A42B-0AFAAE927DE5}"/>
              </a:ext>
            </a:extLst>
          </p:cNvPr>
          <p:cNvSpPr/>
          <p:nvPr/>
        </p:nvSpPr>
        <p:spPr>
          <a:xfrm>
            <a:off x="69327" y="1333850"/>
            <a:ext cx="107996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hlinkClick r:id="rId14" action="ppaction://hlinksldjump"/>
            <a:extLst>
              <a:ext uri="{FF2B5EF4-FFF2-40B4-BE49-F238E27FC236}">
                <a16:creationId xmlns:a16="http://schemas.microsoft.com/office/drawing/2014/main" id="{D8392E4D-5CB6-466F-B352-C66CE0783E46}"/>
              </a:ext>
            </a:extLst>
          </p:cNvPr>
          <p:cNvSpPr/>
          <p:nvPr/>
        </p:nvSpPr>
        <p:spPr>
          <a:xfrm>
            <a:off x="157293" y="1661020"/>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a:hlinkClick r:id="rId15" action="ppaction://hlinksldjump"/>
            <a:extLst>
              <a:ext uri="{FF2B5EF4-FFF2-40B4-BE49-F238E27FC236}">
                <a16:creationId xmlns:a16="http://schemas.microsoft.com/office/drawing/2014/main" id="{3E77665A-46AD-4A00-B440-5C645F44F5BE}"/>
              </a:ext>
            </a:extLst>
          </p:cNvPr>
          <p:cNvSpPr/>
          <p:nvPr/>
        </p:nvSpPr>
        <p:spPr>
          <a:xfrm>
            <a:off x="69326" y="2010650"/>
            <a:ext cx="1642027"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hlinkClick r:id="rId16" action="ppaction://hlinksldjump"/>
            <a:extLst>
              <a:ext uri="{FF2B5EF4-FFF2-40B4-BE49-F238E27FC236}">
                <a16:creationId xmlns:a16="http://schemas.microsoft.com/office/drawing/2014/main" id="{5B668E1B-6E0C-48ED-BB0A-4F6B71DA8383}"/>
              </a:ext>
            </a:extLst>
          </p:cNvPr>
          <p:cNvSpPr/>
          <p:nvPr/>
        </p:nvSpPr>
        <p:spPr>
          <a:xfrm>
            <a:off x="157293" y="2348917"/>
            <a:ext cx="155406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hlinkClick r:id="rId17" action="ppaction://hlinksldjump"/>
            <a:extLst>
              <a:ext uri="{FF2B5EF4-FFF2-40B4-BE49-F238E27FC236}">
                <a16:creationId xmlns:a16="http://schemas.microsoft.com/office/drawing/2014/main" id="{5A12F94D-3A10-4130-B08C-958031C5CC98}"/>
              </a:ext>
            </a:extLst>
          </p:cNvPr>
          <p:cNvSpPr/>
          <p:nvPr/>
        </p:nvSpPr>
        <p:spPr>
          <a:xfrm>
            <a:off x="157293" y="2718033"/>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hlinkClick r:id="rId18" action="ppaction://hlinksldjump"/>
            <a:extLst>
              <a:ext uri="{FF2B5EF4-FFF2-40B4-BE49-F238E27FC236}">
                <a16:creationId xmlns:a16="http://schemas.microsoft.com/office/drawing/2014/main" id="{65DD743C-F7D9-494A-893C-F0B20BF3E1E7}"/>
              </a:ext>
            </a:extLst>
          </p:cNvPr>
          <p:cNvSpPr/>
          <p:nvPr/>
        </p:nvSpPr>
        <p:spPr>
          <a:xfrm>
            <a:off x="157293" y="3072714"/>
            <a:ext cx="83087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hlinkClick r:id="rId19" action="ppaction://hlinksldjump"/>
            <a:extLst>
              <a:ext uri="{FF2B5EF4-FFF2-40B4-BE49-F238E27FC236}">
                <a16:creationId xmlns:a16="http://schemas.microsoft.com/office/drawing/2014/main" id="{761814E9-9699-4591-8B03-0A88434A4E39}"/>
              </a:ext>
            </a:extLst>
          </p:cNvPr>
          <p:cNvSpPr/>
          <p:nvPr/>
        </p:nvSpPr>
        <p:spPr>
          <a:xfrm>
            <a:off x="193871" y="3382617"/>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Ellipse 39">
            <a:hlinkClick r:id="rId20" action="ppaction://hlinksldjump"/>
            <a:extLst>
              <a:ext uri="{FF2B5EF4-FFF2-40B4-BE49-F238E27FC236}">
                <a16:creationId xmlns:a16="http://schemas.microsoft.com/office/drawing/2014/main" id="{F35B0240-ABC2-43AB-8239-846447205638}"/>
              </a:ext>
            </a:extLst>
          </p:cNvPr>
          <p:cNvSpPr/>
          <p:nvPr/>
        </p:nvSpPr>
        <p:spPr>
          <a:xfrm>
            <a:off x="249572" y="4578756"/>
            <a:ext cx="1493246" cy="275188"/>
          </a:xfrm>
          <a:prstGeom prst="homePlat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solidFill>
                <a:latin typeface="+mj-lt"/>
              </a:rPr>
              <a:t>START</a:t>
            </a:r>
          </a:p>
        </p:txBody>
      </p:sp>
      <p:sp>
        <p:nvSpPr>
          <p:cNvPr id="5" name="Tekstfelt 4">
            <a:extLst>
              <a:ext uri="{FF2B5EF4-FFF2-40B4-BE49-F238E27FC236}">
                <a16:creationId xmlns:a16="http://schemas.microsoft.com/office/drawing/2014/main" id="{E5D1B3DC-CA48-496D-B84E-641EC7EDAED3}"/>
              </a:ext>
            </a:extLst>
          </p:cNvPr>
          <p:cNvSpPr txBox="1"/>
          <p:nvPr/>
        </p:nvSpPr>
        <p:spPr>
          <a:xfrm>
            <a:off x="1819133" y="4531684"/>
            <a:ext cx="1277219" cy="369332"/>
          </a:xfrm>
          <a:prstGeom prst="rect">
            <a:avLst/>
          </a:prstGeom>
          <a:noFill/>
        </p:spPr>
        <p:txBody>
          <a:bodyPr wrap="square" rtlCol="0">
            <a:spAutoFit/>
          </a:bodyPr>
          <a:lstStyle/>
          <a:p>
            <a:r>
              <a:rPr lang="da-DK" dirty="0"/>
              <a:t>Kom i gang!</a:t>
            </a:r>
          </a:p>
        </p:txBody>
      </p:sp>
      <p:pic>
        <p:nvPicPr>
          <p:cNvPr id="7" name="Billede 6" descr="Et billede, der indeholder skilt, tekst, tegning, gade&#10;&#10;Automatisk genereret beskrivelse">
            <a:extLst>
              <a:ext uri="{FF2B5EF4-FFF2-40B4-BE49-F238E27FC236}">
                <a16:creationId xmlns:a16="http://schemas.microsoft.com/office/drawing/2014/main" id="{C7D1B35C-4FF8-471C-9771-D89A1906F997}"/>
              </a:ext>
            </a:extLst>
          </p:cNvPr>
          <p:cNvPicPr>
            <a:picLocks noChangeAspect="1"/>
          </p:cNvPicPr>
          <p:nvPr/>
        </p:nvPicPr>
        <p:blipFill>
          <a:blip r:embed="rId21" cstate="print">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4112877" y="1615181"/>
            <a:ext cx="376230" cy="369332"/>
          </a:xfrm>
          <a:prstGeom prst="rect">
            <a:avLst/>
          </a:prstGeom>
        </p:spPr>
      </p:pic>
      <p:pic>
        <p:nvPicPr>
          <p:cNvPr id="9" name="Billede 8" descr="Et billede, der indeholder skilt, tekst, tegning, gade&#10;&#10;Automatisk genereret beskrivelse">
            <a:extLst>
              <a:ext uri="{FF2B5EF4-FFF2-40B4-BE49-F238E27FC236}">
                <a16:creationId xmlns:a16="http://schemas.microsoft.com/office/drawing/2014/main" id="{D5D08CE0-A7A5-4DFB-B9FE-8895DC285552}"/>
              </a:ext>
            </a:extLst>
          </p:cNvPr>
          <p:cNvPicPr>
            <a:picLocks noChangeAspect="1"/>
          </p:cNvPicPr>
          <p:nvPr/>
        </p:nvPicPr>
        <p:blipFill>
          <a:blip r:embed="rId21" cstate="print">
            <a:extLst>
              <a:ext uri="{28A0092B-C50C-407E-A947-70E740481C1C}">
                <a14:useLocalDpi xmlns:a14="http://schemas.microsoft.com/office/drawing/2010/main" val="0"/>
              </a:ext>
              <a:ext uri="{837473B0-CC2E-450A-ABE3-18F120FF3D39}">
                <a1611:picAttrSrcUrl xmlns:a1611="http://schemas.microsoft.com/office/drawing/2016/11/main" r:id="rId22"/>
              </a:ext>
            </a:extLst>
          </a:blip>
          <a:stretch>
            <a:fillRect/>
          </a:stretch>
        </p:blipFill>
        <p:spPr>
          <a:xfrm>
            <a:off x="4112877" y="2264918"/>
            <a:ext cx="376230" cy="369332"/>
          </a:xfrm>
          <a:prstGeom prst="rect">
            <a:avLst/>
          </a:prstGeom>
        </p:spPr>
      </p:pic>
      <p:pic>
        <p:nvPicPr>
          <p:cNvPr id="26" name="Billede 25">
            <a:extLst>
              <a:ext uri="{FF2B5EF4-FFF2-40B4-BE49-F238E27FC236}">
                <a16:creationId xmlns:a16="http://schemas.microsoft.com/office/drawing/2014/main" id="{1C9D2C9B-2F7B-4A43-B89F-F2DBCA86356B}"/>
              </a:ext>
            </a:extLst>
          </p:cNvPr>
          <p:cNvPicPr>
            <a:picLocks noChangeAspect="1"/>
          </p:cNvPicPr>
          <p:nvPr/>
        </p:nvPicPr>
        <p:blipFill>
          <a:blip r:embed="rId23"/>
          <a:stretch>
            <a:fillRect/>
          </a:stretch>
        </p:blipFill>
        <p:spPr>
          <a:xfrm>
            <a:off x="4112877" y="3006387"/>
            <a:ext cx="376230" cy="376230"/>
          </a:xfrm>
          <a:prstGeom prst="rect">
            <a:avLst/>
          </a:prstGeom>
        </p:spPr>
      </p:pic>
      <p:sp>
        <p:nvSpPr>
          <p:cNvPr id="6" name="Rektangel 5">
            <a:hlinkClick r:id="rId24" action="ppaction://hlinksldjump"/>
            <a:extLst>
              <a:ext uri="{FF2B5EF4-FFF2-40B4-BE49-F238E27FC236}">
                <a16:creationId xmlns:a16="http://schemas.microsoft.com/office/drawing/2014/main" id="{32B8D122-49FE-4B0F-AB42-7634992AC50F}"/>
              </a:ext>
            </a:extLst>
          </p:cNvPr>
          <p:cNvSpPr/>
          <p:nvPr/>
        </p:nvSpPr>
        <p:spPr>
          <a:xfrm>
            <a:off x="184514" y="900936"/>
            <a:ext cx="142802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9110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Isosceles Triangle 5">
            <a:extLst>
              <a:ext uri="{FF2B5EF4-FFF2-40B4-BE49-F238E27FC236}">
                <a16:creationId xmlns:a16="http://schemas.microsoft.com/office/drawing/2014/main" id="{22A988FE-07E3-42A9-8EA4-6A646830F78E}"/>
              </a:ext>
            </a:extLst>
          </p:cNvPr>
          <p:cNvSpPr/>
          <p:nvPr/>
        </p:nvSpPr>
        <p:spPr>
          <a:xfrm rot="13223909">
            <a:off x="-426919" y="5239005"/>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Isosceles Triangle 19">
            <a:extLst>
              <a:ext uri="{FF2B5EF4-FFF2-40B4-BE49-F238E27FC236}">
                <a16:creationId xmlns:a16="http://schemas.microsoft.com/office/drawing/2014/main" id="{7346D8D6-E90F-4BA7-9B95-EB3BD345D04B}"/>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9354" y="994441"/>
            <a:ext cx="7910573" cy="5047536"/>
          </a:xfrm>
          <a:prstGeom prst="rect">
            <a:avLst/>
          </a:prstGeom>
        </p:spPr>
        <p:txBody>
          <a:bodyPr wrap="square">
            <a:spAutoFit/>
          </a:bodyPr>
          <a:lstStyle/>
          <a:p>
            <a:r>
              <a:rPr lang="da-DK" sz="1400" dirty="0">
                <a:latin typeface="Calibri" panose="020F0502020204030204" pitchFamily="34" charset="0"/>
                <a:cs typeface="Calibri" panose="020F0502020204030204" pitchFamily="34" charset="0"/>
              </a:rPr>
              <a:t>Det er i denne fase ideen, behovet eller opgaven opstår. </a:t>
            </a:r>
          </a:p>
          <a:p>
            <a:endParaRPr lang="da-DK" sz="1400" dirty="0">
              <a:latin typeface="Calibri" panose="020F0502020204030204" pitchFamily="34" charset="0"/>
              <a:cs typeface="Calibri" panose="020F0502020204030204" pitchFamily="34" charset="0"/>
            </a:endParaRPr>
          </a:p>
          <a:p>
            <a:r>
              <a:rPr lang="da-DK" sz="1400" dirty="0">
                <a:latin typeface="Calibri" panose="020F0502020204030204" pitchFamily="34" charset="0"/>
                <a:cs typeface="Calibri" panose="020F0502020204030204" pitchFamily="34" charset="0"/>
              </a:rPr>
              <a:t>Formålet med Ide/analysefasen er at finde ud af ”Hvorfor gør vi det?”, ”Hvad vil vi gerne opnå?”, ”Hvad skal vi levere?” og ”Hvem skal gøre det?”. Hvis ikke opgaven allerede er defineret, kan man gennemføre en workshop for at få konkretiseret en eventuel ide. Se </a:t>
            </a:r>
            <a:r>
              <a:rPr lang="da-DK" sz="1400" dirty="0">
                <a:solidFill>
                  <a:schemeClr val="accent1">
                    <a:lumMod val="75000"/>
                  </a:schemeClr>
                </a:solidFill>
                <a:latin typeface="Calibri" panose="020F0502020204030204" pitchFamily="34" charset="0"/>
                <a:cs typeface="Calibri" panose="020F0502020204030204" pitchFamily="34" charset="0"/>
                <a:hlinkClick r:id="rId2" action="ppaction://hlinksldjump"/>
              </a:rPr>
              <a:t>Ideblanket</a:t>
            </a:r>
            <a:r>
              <a:rPr lang="da-DK" sz="1400" dirty="0">
                <a:solidFill>
                  <a:schemeClr val="accent1">
                    <a:lumMod val="75000"/>
                  </a:schemeClr>
                </a:solidFill>
                <a:latin typeface="Calibri" panose="020F0502020204030204" pitchFamily="34" charset="0"/>
                <a:cs typeface="Calibri" panose="020F0502020204030204" pitchFamily="34" charset="0"/>
              </a:rPr>
              <a:t>.</a:t>
            </a:r>
          </a:p>
          <a:p>
            <a:endParaRPr lang="da-DK" sz="1400" dirty="0">
              <a:latin typeface="Calibri" panose="020F0502020204030204" pitchFamily="34" charset="0"/>
              <a:cs typeface="Calibri" panose="020F0502020204030204" pitchFamily="34" charset="0"/>
            </a:endParaRPr>
          </a:p>
          <a:p>
            <a:r>
              <a:rPr lang="da-DK" sz="1400" dirty="0">
                <a:latin typeface="Calibri" panose="020F0502020204030204" pitchFamily="34" charset="0"/>
                <a:cs typeface="Calibri" panose="020F0502020204030204" pitchFamily="34" charset="0"/>
              </a:rPr>
              <a:t>For at få foretaget en forventningsafstemning omkring opgaven skal der herefter skabes et overblik over formålet med opgaven (hvorfor gør vi det?), samt hvilke succeskriterier der ønskes realiseret (hvad vil vi gerne opnå?). På denne baggrund kan vi finde frem til hvilke projektmål der skal produceres (hvad skal vi levere?) og i hvilken kvalitet, for at formålet og succeskriterierne kan opfyldes. Se </a:t>
            </a:r>
            <a:r>
              <a:rPr lang="da-DK" sz="1400" dirty="0">
                <a:solidFill>
                  <a:schemeClr val="accent1">
                    <a:lumMod val="75000"/>
                  </a:schemeClr>
                </a:solidFill>
                <a:latin typeface="Calibri" panose="020F0502020204030204" pitchFamily="34" charset="0"/>
                <a:cs typeface="Calibri" panose="020F0502020204030204" pitchFamily="34" charset="0"/>
                <a:hlinkClick r:id="rId3" action="ppaction://hlinksldjump"/>
              </a:rPr>
              <a:t>Målanalyse</a:t>
            </a:r>
            <a:r>
              <a:rPr lang="da-DK" sz="1400" dirty="0">
                <a:latin typeface="Calibri" panose="020F0502020204030204" pitchFamily="34" charset="0"/>
                <a:cs typeface="Calibri" panose="020F0502020204030204" pitchFamily="34" charset="0"/>
              </a:rPr>
              <a:t>. </a:t>
            </a:r>
          </a:p>
          <a:p>
            <a:endParaRPr lang="da-DK" sz="1400" dirty="0">
              <a:latin typeface="Calibri" panose="020F0502020204030204" pitchFamily="34" charset="0"/>
              <a:cs typeface="Calibri" panose="020F0502020204030204" pitchFamily="34" charset="0"/>
            </a:endParaRPr>
          </a:p>
          <a:p>
            <a:r>
              <a:rPr lang="da-DK" sz="1400" dirty="0">
                <a:latin typeface="Calibri" panose="020F0502020204030204" pitchFamily="34" charset="0"/>
                <a:cs typeface="Calibri" panose="020F0502020204030204" pitchFamily="34" charset="0"/>
              </a:rPr>
              <a:t>For at få afdækket hvem der på en eller anden måde, på et eller andet tidspunkt, bliver påvirket af, eller kommer til at indgå i, projektet eller projektets resultater, skal der foretages en interessentanalyse. Denne analyse kan også give vigtige oplysninger til hvordan projektet bør organiseres, samt hvem der skal inddrages og involveres hvornår. Se </a:t>
            </a:r>
            <a:r>
              <a:rPr lang="da-DK" sz="1400" dirty="0">
                <a:latin typeface="Calibri" panose="020F0502020204030204" pitchFamily="34" charset="0"/>
                <a:cs typeface="Calibri" panose="020F0502020204030204" pitchFamily="34" charset="0"/>
                <a:hlinkClick r:id="rId4" action="ppaction://hlinksldjump"/>
              </a:rPr>
              <a:t>Interessentanalyse</a:t>
            </a:r>
            <a:r>
              <a:rPr lang="da-DK" sz="1400" dirty="0">
                <a:latin typeface="Calibri" panose="020F0502020204030204" pitchFamily="34" charset="0"/>
                <a:cs typeface="Calibri" panose="020F0502020204030204" pitchFamily="34" charset="0"/>
              </a:rPr>
              <a:t> og </a:t>
            </a:r>
            <a:r>
              <a:rPr lang="da-DK" sz="1400" dirty="0">
                <a:latin typeface="Calibri" panose="020F0502020204030204" pitchFamily="34" charset="0"/>
                <a:cs typeface="Calibri" panose="020F0502020204030204" pitchFamily="34" charset="0"/>
                <a:hlinkClick r:id="rId5" action="ppaction://hlinksldjump"/>
              </a:rPr>
              <a:t>Kommunikationsplan</a:t>
            </a:r>
            <a:r>
              <a:rPr lang="da-DK" sz="1400" dirty="0">
                <a:latin typeface="Calibri" panose="020F0502020204030204" pitchFamily="34" charset="0"/>
                <a:cs typeface="Calibri" panose="020F0502020204030204" pitchFamily="34" charset="0"/>
              </a:rPr>
              <a:t>.</a:t>
            </a:r>
          </a:p>
          <a:p>
            <a:endParaRPr lang="da-DK" sz="1400" dirty="0">
              <a:latin typeface="Calibri" panose="020F0502020204030204" pitchFamily="34" charset="0"/>
              <a:cs typeface="Calibri" panose="020F0502020204030204" pitchFamily="34" charset="0"/>
            </a:endParaRPr>
          </a:p>
          <a:p>
            <a:r>
              <a:rPr lang="da-DK" sz="1400" dirty="0">
                <a:latin typeface="Calibri" panose="020F0502020204030204" pitchFamily="34" charset="0"/>
                <a:cs typeface="Calibri" panose="020F0502020204030204" pitchFamily="34" charset="0"/>
              </a:rPr>
              <a:t>Endvidere skal der fastlægges en rolle- og ansvarsfordeling for opgavens gennemførelse, herunder hvem har ansvaret for leverancerne, hvem kan beslutte rammerne og hvem skal eventuelt godkende det?. </a:t>
            </a:r>
            <a:br>
              <a:rPr lang="da-DK" sz="1400" dirty="0">
                <a:latin typeface="Calibri" panose="020F0502020204030204" pitchFamily="34" charset="0"/>
                <a:cs typeface="Calibri" panose="020F0502020204030204" pitchFamily="34" charset="0"/>
              </a:rPr>
            </a:br>
            <a:r>
              <a:rPr lang="da-DK" sz="1400" dirty="0">
                <a:latin typeface="Calibri" panose="020F0502020204030204" pitchFamily="34" charset="0"/>
                <a:cs typeface="Calibri" panose="020F0502020204030204" pitchFamily="34" charset="0"/>
              </a:rPr>
              <a:t>Se </a:t>
            </a:r>
            <a:r>
              <a:rPr lang="da-DK" sz="1400" dirty="0">
                <a:solidFill>
                  <a:schemeClr val="accent1">
                    <a:lumMod val="75000"/>
                  </a:schemeClr>
                </a:solidFill>
                <a:latin typeface="Calibri" panose="020F0502020204030204" pitchFamily="34" charset="0"/>
                <a:cs typeface="Calibri" panose="020F0502020204030204" pitchFamily="34" charset="0"/>
                <a:hlinkClick r:id="rId6" action="ppaction://hlinksldjump"/>
              </a:rPr>
              <a:t>Organisering</a:t>
            </a:r>
            <a:r>
              <a:rPr lang="da-DK" sz="1400" dirty="0">
                <a:solidFill>
                  <a:schemeClr val="accent1">
                    <a:lumMod val="75000"/>
                  </a:schemeClr>
                </a:solidFill>
                <a:latin typeface="Calibri" panose="020F0502020204030204" pitchFamily="34" charset="0"/>
                <a:cs typeface="Calibri" panose="020F0502020204030204" pitchFamily="34" charset="0"/>
              </a:rPr>
              <a:t> </a:t>
            </a:r>
            <a:r>
              <a:rPr lang="da-DK" sz="1400" dirty="0">
                <a:latin typeface="Calibri" panose="020F0502020204030204" pitchFamily="34" charset="0"/>
                <a:cs typeface="Calibri" panose="020F0502020204030204" pitchFamily="34" charset="0"/>
              </a:rPr>
              <a:t>og</a:t>
            </a:r>
            <a:r>
              <a:rPr lang="da-DK" sz="1400" dirty="0">
                <a:solidFill>
                  <a:schemeClr val="accent1">
                    <a:lumMod val="75000"/>
                  </a:schemeClr>
                </a:solidFill>
                <a:latin typeface="Calibri" panose="020F0502020204030204" pitchFamily="34" charset="0"/>
                <a:cs typeface="Calibri" panose="020F0502020204030204" pitchFamily="34" charset="0"/>
              </a:rPr>
              <a:t> </a:t>
            </a:r>
            <a:r>
              <a:rPr lang="da-DK" sz="1400" dirty="0">
                <a:solidFill>
                  <a:schemeClr val="accent1">
                    <a:lumMod val="75000"/>
                  </a:schemeClr>
                </a:solidFill>
                <a:latin typeface="Calibri" panose="020F0502020204030204" pitchFamily="34" charset="0"/>
                <a:cs typeface="Calibri" panose="020F0502020204030204" pitchFamily="34" charset="0"/>
                <a:hlinkClick r:id="rId7" action="ppaction://hlinksldjump"/>
              </a:rPr>
              <a:t>Forslag til projektorganisation</a:t>
            </a:r>
            <a:r>
              <a:rPr lang="da-DK" sz="1400" dirty="0">
                <a:latin typeface="Calibri" panose="020F0502020204030204" pitchFamily="34" charset="0"/>
                <a:cs typeface="Calibri" panose="020F0502020204030204" pitchFamily="34" charset="0"/>
              </a:rPr>
              <a:t>.</a:t>
            </a:r>
          </a:p>
          <a:p>
            <a:endParaRPr lang="da-DK" sz="1400" dirty="0">
              <a:latin typeface="Calibri" panose="020F0502020204030204" pitchFamily="34" charset="0"/>
              <a:cs typeface="Calibri" panose="020F0502020204030204" pitchFamily="34" charset="0"/>
            </a:endParaRPr>
          </a:p>
          <a:p>
            <a:endParaRPr lang="da-DK" sz="1400" dirty="0">
              <a:solidFill>
                <a:schemeClr val="accent1">
                  <a:lumMod val="75000"/>
                </a:schemeClr>
              </a:solidFill>
              <a:latin typeface="Calibri" panose="020F0502020204030204" pitchFamily="34" charset="0"/>
              <a:cs typeface="Calibri" panose="020F0502020204030204" pitchFamily="34" charset="0"/>
            </a:endParaRPr>
          </a:p>
          <a:p>
            <a:r>
              <a:rPr lang="da-DK" sz="1400" dirty="0"/>
              <a:t>Fasen afsluttes med et </a:t>
            </a:r>
            <a:r>
              <a:rPr lang="da-DK" sz="1400" dirty="0">
                <a:solidFill>
                  <a:schemeClr val="accent1">
                    <a:lumMod val="75000"/>
                  </a:schemeClr>
                </a:solidFill>
                <a:hlinkClick r:id="rId8" action="ppaction://hlinksldjump"/>
              </a:rPr>
              <a:t>Forslag til projektgrundlag </a:t>
            </a:r>
            <a:r>
              <a:rPr lang="da-DK" sz="1400" dirty="0"/>
              <a:t>som er projektlederens forslag til den formelle kontrakt med ledelsen, samt en</a:t>
            </a:r>
            <a:r>
              <a:rPr lang="da-DK" sz="1400" dirty="0">
                <a:solidFill>
                  <a:schemeClr val="accent1">
                    <a:lumMod val="75000"/>
                  </a:schemeClr>
                </a:solidFill>
              </a:rPr>
              <a:t> </a:t>
            </a:r>
            <a:r>
              <a:rPr lang="da-DK" sz="1400" dirty="0">
                <a:solidFill>
                  <a:schemeClr val="accent1">
                    <a:lumMod val="75000"/>
                  </a:schemeClr>
                </a:solidFill>
                <a:hlinkClick r:id="rId9" action="ppaction://hlinksldjump"/>
              </a:rPr>
              <a:t>Godkendt plan for næste fase </a:t>
            </a:r>
            <a:r>
              <a:rPr lang="da-DK" sz="1400" dirty="0"/>
              <a:t>(Planlægning). </a:t>
            </a:r>
          </a:p>
        </p:txBody>
      </p:sp>
      <p:sp>
        <p:nvSpPr>
          <p:cNvPr id="28" name="Rectangle 27">
            <a:extLst>
              <a:ext uri="{FF2B5EF4-FFF2-40B4-BE49-F238E27FC236}">
                <a16:creationId xmlns:a16="http://schemas.microsoft.com/office/drawing/2014/main" id="{AD5FB097-56F4-4D4A-AA41-0DFF761B04DE}"/>
              </a:ext>
            </a:extLst>
          </p:cNvPr>
          <p:cNvSpPr/>
          <p:nvPr/>
        </p:nvSpPr>
        <p:spPr>
          <a:xfrm>
            <a:off x="623451" y="5744985"/>
            <a:ext cx="2418674" cy="1077218"/>
          </a:xfrm>
          <a:prstGeom prst="rect">
            <a:avLst/>
          </a:prstGeom>
        </p:spPr>
        <p:txBody>
          <a:bodyPr wrap="square">
            <a:spAutoFit/>
          </a:bodyPr>
          <a:lstStyle/>
          <a:p>
            <a:r>
              <a:rPr lang="da-DK" sz="1600" b="1" i="1" dirty="0">
                <a:solidFill>
                  <a:schemeClr val="bg1"/>
                </a:solidFill>
                <a:latin typeface="+mj-lt"/>
              </a:rPr>
              <a:t>Hvorfor gør vi det, </a:t>
            </a:r>
            <a:br>
              <a:rPr lang="da-DK" sz="1600" b="1" i="1" dirty="0">
                <a:solidFill>
                  <a:schemeClr val="bg1"/>
                </a:solidFill>
                <a:latin typeface="+mj-lt"/>
              </a:rPr>
            </a:br>
            <a:r>
              <a:rPr lang="da-DK" sz="1600" b="1" i="1" dirty="0">
                <a:solidFill>
                  <a:schemeClr val="bg1"/>
                </a:solidFill>
                <a:latin typeface="+mj-lt"/>
              </a:rPr>
              <a:t>hvad vil vi gerne opnå, </a:t>
            </a:r>
            <a:br>
              <a:rPr lang="da-DK" sz="1600" b="1" i="1" dirty="0">
                <a:solidFill>
                  <a:schemeClr val="bg1"/>
                </a:solidFill>
                <a:latin typeface="+mj-lt"/>
              </a:rPr>
            </a:br>
            <a:r>
              <a:rPr lang="da-DK" sz="1600" b="1" i="1" dirty="0">
                <a:solidFill>
                  <a:schemeClr val="bg1"/>
                </a:solidFill>
                <a:latin typeface="+mj-lt"/>
              </a:rPr>
              <a:t>hvad skal vi levere og hvem skal gøre det?</a:t>
            </a: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41" name="Rectangle 2">
            <a:extLst>
              <a:ext uri="{FF2B5EF4-FFF2-40B4-BE49-F238E27FC236}">
                <a16:creationId xmlns:a16="http://schemas.microsoft.com/office/drawing/2014/main" id="{95493E6C-F71E-4E05-A899-EC5BA5428BA6}"/>
              </a:ext>
            </a:extLst>
          </p:cNvPr>
          <p:cNvSpPr/>
          <p:nvPr/>
        </p:nvSpPr>
        <p:spPr>
          <a:xfrm>
            <a:off x="164626" y="1230104"/>
            <a:ext cx="1902347" cy="1755545"/>
          </a:xfrm>
          <a:prstGeom prst="rect">
            <a:avLst/>
          </a:prstGeom>
        </p:spPr>
        <p:txBody>
          <a:bodyPr wrap="square">
            <a:spAutoFit/>
          </a:bodyPr>
          <a:lstStyle/>
          <a:p>
            <a:pPr>
              <a:lnSpc>
                <a:spcPct val="200000"/>
              </a:lnSpc>
            </a:pPr>
            <a:r>
              <a:rPr lang="da-DK" sz="1400" dirty="0">
                <a:solidFill>
                  <a:schemeClr val="bg1"/>
                </a:solidFill>
              </a:rPr>
              <a:t>Målanalyse</a:t>
            </a:r>
          </a:p>
          <a:p>
            <a:pPr>
              <a:lnSpc>
                <a:spcPct val="200000"/>
              </a:lnSpc>
            </a:pPr>
            <a:r>
              <a:rPr lang="da-DK" sz="1400" dirty="0">
                <a:solidFill>
                  <a:schemeClr val="bg1"/>
                </a:solidFill>
              </a:rPr>
              <a:t>Interessentanalyse</a:t>
            </a:r>
          </a:p>
          <a:p>
            <a:pPr>
              <a:lnSpc>
                <a:spcPct val="200000"/>
              </a:lnSpc>
            </a:pPr>
            <a:r>
              <a:rPr lang="da-DK" sz="1400" dirty="0">
                <a:solidFill>
                  <a:schemeClr val="bg1"/>
                </a:solidFill>
              </a:rPr>
              <a:t>Kommunikationsplan</a:t>
            </a:r>
            <a:br>
              <a:rPr lang="da-DK" sz="1400" dirty="0">
                <a:solidFill>
                  <a:schemeClr val="bg1"/>
                </a:solidFill>
              </a:rPr>
            </a:br>
            <a:r>
              <a:rPr lang="da-DK" sz="1400" dirty="0">
                <a:solidFill>
                  <a:schemeClr val="bg1"/>
                </a:solidFill>
              </a:rPr>
              <a:t>Organisering</a:t>
            </a:r>
          </a:p>
        </p:txBody>
      </p:sp>
      <p:sp>
        <p:nvSpPr>
          <p:cNvPr id="42" name="Rectangle 4">
            <a:extLst>
              <a:ext uri="{FF2B5EF4-FFF2-40B4-BE49-F238E27FC236}">
                <a16:creationId xmlns:a16="http://schemas.microsoft.com/office/drawing/2014/main" id="{438AAA22-5E01-4CF6-BB5C-CA32BCA03955}"/>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Ide- og analysefasen</a:t>
            </a:r>
          </a:p>
        </p:txBody>
      </p:sp>
      <p:sp>
        <p:nvSpPr>
          <p:cNvPr id="6" name="Tekstfelt 5">
            <a:extLst>
              <a:ext uri="{FF2B5EF4-FFF2-40B4-BE49-F238E27FC236}">
                <a16:creationId xmlns:a16="http://schemas.microsoft.com/office/drawing/2014/main" id="{1BCACA94-DD1E-4643-B65D-CA3BBA5CED0E}"/>
              </a:ext>
            </a:extLst>
          </p:cNvPr>
          <p:cNvSpPr txBox="1"/>
          <p:nvPr/>
        </p:nvSpPr>
        <p:spPr>
          <a:xfrm>
            <a:off x="338491" y="4969288"/>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7" name="Rektangel 6">
            <a:hlinkClick r:id="rId3" action="ppaction://hlinksldjump"/>
            <a:extLst>
              <a:ext uri="{FF2B5EF4-FFF2-40B4-BE49-F238E27FC236}">
                <a16:creationId xmlns:a16="http://schemas.microsoft.com/office/drawing/2014/main" id="{FBBE723D-54A7-4E2C-8B1F-971F34B5450A}"/>
              </a:ext>
            </a:extLst>
          </p:cNvPr>
          <p:cNvSpPr/>
          <p:nvPr/>
        </p:nvSpPr>
        <p:spPr>
          <a:xfrm>
            <a:off x="237823" y="1375794"/>
            <a:ext cx="970192" cy="310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ectangle 9">
            <a:hlinkClick r:id="rId11" action="ppaction://hlinksldjump"/>
            <a:extLst>
              <a:ext uri="{FF2B5EF4-FFF2-40B4-BE49-F238E27FC236}">
                <a16:creationId xmlns:a16="http://schemas.microsoft.com/office/drawing/2014/main" id="{249C1132-63BA-4163-B3B5-4737616DDF7D}"/>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35" name="Rectangle 10">
            <a:hlinkClick r:id="rId12" action="ppaction://hlinksldjump"/>
            <a:extLst>
              <a:ext uri="{FF2B5EF4-FFF2-40B4-BE49-F238E27FC236}">
                <a16:creationId xmlns:a16="http://schemas.microsoft.com/office/drawing/2014/main" id="{E9D7C981-B628-4C9D-909E-51BB0C68238B}"/>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43" name="Rectangle 11">
            <a:hlinkClick r:id="rId13" action="ppaction://hlinksldjump"/>
            <a:extLst>
              <a:ext uri="{FF2B5EF4-FFF2-40B4-BE49-F238E27FC236}">
                <a16:creationId xmlns:a16="http://schemas.microsoft.com/office/drawing/2014/main" id="{E8025E47-9551-4CF8-AD5F-DC28C077590E}"/>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44" name="Rectangle 12">
            <a:hlinkClick r:id="rId14" action="ppaction://hlinksldjump"/>
            <a:extLst>
              <a:ext uri="{FF2B5EF4-FFF2-40B4-BE49-F238E27FC236}">
                <a16:creationId xmlns:a16="http://schemas.microsoft.com/office/drawing/2014/main" id="{D5FC577F-0B03-4A67-99AD-F47B8F79ADBC}"/>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5" name="Rektangel 55">
            <a:hlinkClick r:id="rId15" action="ppaction://hlinksldjump"/>
            <a:extLst>
              <a:ext uri="{FF2B5EF4-FFF2-40B4-BE49-F238E27FC236}">
                <a16:creationId xmlns:a16="http://schemas.microsoft.com/office/drawing/2014/main" id="{D7FC68D2-7DBB-46C9-A7A9-D3D943D0401D}"/>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6" name="Rektangel 55">
            <a:hlinkClick r:id="rId16" action="ppaction://hlinksldjump"/>
            <a:extLst>
              <a:ext uri="{FF2B5EF4-FFF2-40B4-BE49-F238E27FC236}">
                <a16:creationId xmlns:a16="http://schemas.microsoft.com/office/drawing/2014/main" id="{5900A1E2-BD84-48D1-A7E2-2350EDF337EE}"/>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7" name="Rektangel 55">
            <a:hlinkClick r:id="rId17" action="ppaction://hlinksldjump"/>
            <a:extLst>
              <a:ext uri="{FF2B5EF4-FFF2-40B4-BE49-F238E27FC236}">
                <a16:creationId xmlns:a16="http://schemas.microsoft.com/office/drawing/2014/main" id="{E92E1C08-8CE4-40E0-9967-B284B7DBB8B5}"/>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2" name="Tekstfelt 61">
            <a:hlinkClick r:id="rId15" action="ppaction://hlinksldjump"/>
            <a:extLst>
              <a:ext uri="{FF2B5EF4-FFF2-40B4-BE49-F238E27FC236}">
                <a16:creationId xmlns:a16="http://schemas.microsoft.com/office/drawing/2014/main" id="{CCA4355B-AB61-4D6D-AA04-F660E3C2903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53" name="Tekstfelt 61">
            <a:hlinkClick r:id="rId16" action="ppaction://hlinksldjump"/>
            <a:extLst>
              <a:ext uri="{FF2B5EF4-FFF2-40B4-BE49-F238E27FC236}">
                <a16:creationId xmlns:a16="http://schemas.microsoft.com/office/drawing/2014/main" id="{9EF485B4-FA5D-45A7-82BE-39A18E0352F2}"/>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4" name="Tekstfelt 61">
            <a:hlinkClick r:id="rId17" action="ppaction://hlinksldjump"/>
            <a:extLst>
              <a:ext uri="{FF2B5EF4-FFF2-40B4-BE49-F238E27FC236}">
                <a16:creationId xmlns:a16="http://schemas.microsoft.com/office/drawing/2014/main" id="{C950908D-21EB-403D-B41D-057957B904C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62" name="Rektangel 55">
            <a:hlinkClick r:id="rId18" action="ppaction://hlinksldjump"/>
            <a:extLst>
              <a:ext uri="{FF2B5EF4-FFF2-40B4-BE49-F238E27FC236}">
                <a16:creationId xmlns:a16="http://schemas.microsoft.com/office/drawing/2014/main" id="{7AE088B0-3802-48D3-BC51-5815CA676438}"/>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63" name="Tekstfelt 61">
            <a:hlinkClick r:id="rId18" action="ppaction://hlinksldjump"/>
            <a:extLst>
              <a:ext uri="{FF2B5EF4-FFF2-40B4-BE49-F238E27FC236}">
                <a16:creationId xmlns:a16="http://schemas.microsoft.com/office/drawing/2014/main" id="{7D5C5D9D-CE51-457C-BAB3-6E631DE170D3}"/>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30" name="Rektangel 29">
            <a:hlinkClick r:id="rId3" action="ppaction://hlinksldjump"/>
            <a:extLst>
              <a:ext uri="{FF2B5EF4-FFF2-40B4-BE49-F238E27FC236}">
                <a16:creationId xmlns:a16="http://schemas.microsoft.com/office/drawing/2014/main" id="{42DEE98C-9DE2-4A81-91D4-34459D6459E3}"/>
              </a:ext>
            </a:extLst>
          </p:cNvPr>
          <p:cNvSpPr/>
          <p:nvPr/>
        </p:nvSpPr>
        <p:spPr>
          <a:xfrm>
            <a:off x="226919" y="1430322"/>
            <a:ext cx="1157264" cy="25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hlinkClick r:id="rId4" action="ppaction://hlinksldjump"/>
            <a:extLst>
              <a:ext uri="{FF2B5EF4-FFF2-40B4-BE49-F238E27FC236}">
                <a16:creationId xmlns:a16="http://schemas.microsoft.com/office/drawing/2014/main" id="{A2E6E422-CAE2-4BDD-9287-2D4D161B14E6}"/>
              </a:ext>
            </a:extLst>
          </p:cNvPr>
          <p:cNvSpPr/>
          <p:nvPr/>
        </p:nvSpPr>
        <p:spPr>
          <a:xfrm>
            <a:off x="226918" y="1831180"/>
            <a:ext cx="165221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hlinkClick r:id="rId5" action="ppaction://hlinksldjump"/>
            <a:extLst>
              <a:ext uri="{FF2B5EF4-FFF2-40B4-BE49-F238E27FC236}">
                <a16:creationId xmlns:a16="http://schemas.microsoft.com/office/drawing/2014/main" id="{469A478C-D13D-4BEF-BEF2-BE756872F11A}"/>
              </a:ext>
            </a:extLst>
          </p:cNvPr>
          <p:cNvSpPr/>
          <p:nvPr/>
        </p:nvSpPr>
        <p:spPr>
          <a:xfrm>
            <a:off x="226917" y="2251594"/>
            <a:ext cx="175288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a:hlinkClick r:id="rId6" action="ppaction://hlinksldjump"/>
            <a:extLst>
              <a:ext uri="{FF2B5EF4-FFF2-40B4-BE49-F238E27FC236}">
                <a16:creationId xmlns:a16="http://schemas.microsoft.com/office/drawing/2014/main" id="{64A2EED9-D7D8-43C9-AFF0-778C139BA1BF}"/>
              </a:ext>
            </a:extLst>
          </p:cNvPr>
          <p:cNvSpPr/>
          <p:nvPr/>
        </p:nvSpPr>
        <p:spPr>
          <a:xfrm>
            <a:off x="176582" y="2689975"/>
            <a:ext cx="175288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0" name="Grafik 64" descr="Hjem">
            <a:hlinkClick r:id="rId19" action="ppaction://hlinksldjump"/>
            <a:extLst>
              <a:ext uri="{FF2B5EF4-FFF2-40B4-BE49-F238E27FC236}">
                <a16:creationId xmlns:a16="http://schemas.microsoft.com/office/drawing/2014/main" id="{2633DB17-3608-43EA-AB86-4EE63108F292}"/>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153" y="127113"/>
            <a:ext cx="407840" cy="407840"/>
          </a:xfrm>
          <a:prstGeom prst="rect">
            <a:avLst/>
          </a:prstGeom>
        </p:spPr>
      </p:pic>
      <p:pic>
        <p:nvPicPr>
          <p:cNvPr id="48" name="Grafik 10" descr="Pil vandret u-vending">
            <a:hlinkClick r:id="" action="ppaction://hlinkshowjump?jump=lastslideviewed"/>
            <a:extLst>
              <a:ext uri="{FF2B5EF4-FFF2-40B4-BE49-F238E27FC236}">
                <a16:creationId xmlns:a16="http://schemas.microsoft.com/office/drawing/2014/main" id="{4C70E5C4-A0BC-4A2B-9108-92B21700EB46}"/>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35587" y="157640"/>
            <a:ext cx="347297" cy="373662"/>
          </a:xfrm>
          <a:prstGeom prst="rect">
            <a:avLst/>
          </a:prstGeom>
        </p:spPr>
      </p:pic>
      <p:sp>
        <p:nvSpPr>
          <p:cNvPr id="9" name="Tekstfelt 8">
            <a:extLst>
              <a:ext uri="{FF2B5EF4-FFF2-40B4-BE49-F238E27FC236}">
                <a16:creationId xmlns:a16="http://schemas.microsoft.com/office/drawing/2014/main" id="{7CA419DB-42D0-4727-A440-3B70470854C7}"/>
              </a:ext>
            </a:extLst>
          </p:cNvPr>
          <p:cNvSpPr txBox="1"/>
          <p:nvPr/>
        </p:nvSpPr>
        <p:spPr>
          <a:xfrm>
            <a:off x="1395436" y="45257"/>
            <a:ext cx="2520869" cy="738664"/>
          </a:xfrm>
          <a:prstGeom prst="rect">
            <a:avLst/>
          </a:prstGeom>
          <a:noFill/>
        </p:spPr>
        <p:txBody>
          <a:bodyPr wrap="square" rtlCol="0">
            <a:spAutoFit/>
          </a:bodyPr>
          <a:lstStyle/>
          <a:p>
            <a:pPr algn="ctr"/>
            <a:r>
              <a:rPr lang="da-DK" sz="1400" b="1" dirty="0">
                <a:solidFill>
                  <a:srgbClr val="FF0000"/>
                </a:solidFill>
              </a:rPr>
              <a:t>Brug bjælken til at navigere mellem faser og gates</a:t>
            </a:r>
          </a:p>
          <a:p>
            <a:pPr algn="ctr"/>
            <a:endParaRPr lang="da-DK" sz="1400" b="1" dirty="0">
              <a:solidFill>
                <a:srgbClr val="FF0000"/>
              </a:solidFill>
            </a:endParaRPr>
          </a:p>
        </p:txBody>
      </p:sp>
      <p:sp>
        <p:nvSpPr>
          <p:cNvPr id="10" name="Pil: højre 9">
            <a:extLst>
              <a:ext uri="{FF2B5EF4-FFF2-40B4-BE49-F238E27FC236}">
                <a16:creationId xmlns:a16="http://schemas.microsoft.com/office/drawing/2014/main" id="{80B7F643-B0B3-42B2-856D-C9432EB04897}"/>
              </a:ext>
            </a:extLst>
          </p:cNvPr>
          <p:cNvSpPr/>
          <p:nvPr/>
        </p:nvSpPr>
        <p:spPr>
          <a:xfrm>
            <a:off x="3722518" y="219518"/>
            <a:ext cx="250052" cy="28334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8162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Isosceles Triangle 5">
            <a:extLst>
              <a:ext uri="{FF2B5EF4-FFF2-40B4-BE49-F238E27FC236}">
                <a16:creationId xmlns:a16="http://schemas.microsoft.com/office/drawing/2014/main" id="{22A988FE-07E3-42A9-8EA4-6A646830F78E}"/>
              </a:ext>
            </a:extLst>
          </p:cNvPr>
          <p:cNvSpPr/>
          <p:nvPr/>
        </p:nvSpPr>
        <p:spPr>
          <a:xfrm rot="13223909">
            <a:off x="-426919" y="5239005"/>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Isosceles Triangle 19">
            <a:extLst>
              <a:ext uri="{FF2B5EF4-FFF2-40B4-BE49-F238E27FC236}">
                <a16:creationId xmlns:a16="http://schemas.microsoft.com/office/drawing/2014/main" id="{7346D8D6-E90F-4BA7-9B95-EB3BD345D04B}"/>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65798" y="960885"/>
            <a:ext cx="7910573" cy="7448193"/>
          </a:xfrm>
          <a:prstGeom prst="rect">
            <a:avLst/>
          </a:prstGeom>
        </p:spPr>
        <p:txBody>
          <a:bodyPr wrap="square">
            <a:spAutoFit/>
          </a:bodyPr>
          <a:lstStyle/>
          <a:p>
            <a:r>
              <a:rPr lang="da-DK" b="1" dirty="0">
                <a:latin typeface="Calibri" panose="020F0502020204030204" pitchFamily="34" charset="0"/>
                <a:cs typeface="Calibri" panose="020F0502020204030204" pitchFamily="34" charset="0"/>
              </a:rPr>
              <a:t>Målanalyse</a:t>
            </a:r>
            <a:endParaRPr lang="da-DK" sz="1400" b="1" dirty="0">
              <a:latin typeface="Calibri" panose="020F0502020204030204" pitchFamily="34" charset="0"/>
              <a:cs typeface="Calibri" panose="020F0502020204030204" pitchFamily="34" charset="0"/>
            </a:endParaRPr>
          </a:p>
          <a:p>
            <a:endParaRPr lang="da-DK" sz="1400" b="1" dirty="0">
              <a:latin typeface="Calibri" panose="020F0502020204030204" pitchFamily="34" charset="0"/>
              <a:cs typeface="Calibri" panose="020F0502020204030204" pitchFamily="34" charset="0"/>
            </a:endParaRPr>
          </a:p>
          <a:p>
            <a:r>
              <a:rPr lang="da-DK" sz="1400" dirty="0">
                <a:latin typeface="Calibri" panose="020F0502020204030204" pitchFamily="34" charset="0"/>
                <a:cs typeface="Calibri" panose="020F0502020204030204" pitchFamily="34" charset="0"/>
              </a:rPr>
              <a:t>Den væsentligste årsag til at projekter fejler, er at der ikke er blevet lavet en grundig og forståelig målanalyse. Målanalysen er et dialogværktøj og et beslutningsoplæg mellem styregruppe og projektleder, og er derfor det vigtigste element, da det skal være motivation og retningsgivende for alle andre indsatser.</a:t>
            </a:r>
          </a:p>
          <a:p>
            <a:endParaRPr lang="da-DK" sz="1400" dirty="0">
              <a:latin typeface="Calibri" panose="020F0502020204030204" pitchFamily="34" charset="0"/>
              <a:cs typeface="Calibri" panose="020F0502020204030204" pitchFamily="34" charset="0"/>
            </a:endParaRPr>
          </a:p>
          <a:p>
            <a:r>
              <a:rPr lang="da-DK" sz="1400" dirty="0">
                <a:latin typeface="Calibri" panose="020F0502020204030204" pitchFamily="34" charset="0"/>
                <a:cs typeface="Calibri" panose="020F0502020204030204" pitchFamily="34" charset="0"/>
              </a:rPr>
              <a:t>Målanalyse er den proces hvor formålet med projektet bliver endeligt besluttet, og derfor skal kunne besvare spørgsmålet: ”Hvorfor vil vi gennemføre dette projekt?”</a:t>
            </a:r>
          </a:p>
          <a:p>
            <a:endParaRPr lang="da-DK" sz="1400" dirty="0">
              <a:latin typeface="Calibri" panose="020F0502020204030204" pitchFamily="34" charset="0"/>
              <a:cs typeface="Calibri" panose="020F0502020204030204" pitchFamily="34" charset="0"/>
            </a:endParaRPr>
          </a:p>
          <a:p>
            <a:r>
              <a:rPr lang="da-DK" sz="1400" dirty="0">
                <a:latin typeface="Calibri" panose="020F0502020204030204" pitchFamily="34" charset="0"/>
                <a:cs typeface="Calibri" panose="020F0502020204030204" pitchFamily="34" charset="0"/>
              </a:rPr>
              <a:t>Når formålet besluttes, skal det samtidigt defineres, hvilken effekt (udbytte/gevinst) man ønsker opnået ved projektet. </a:t>
            </a:r>
            <a:br>
              <a:rPr lang="da-DK" sz="1400" dirty="0">
                <a:latin typeface="Calibri" panose="020F0502020204030204" pitchFamily="34" charset="0"/>
                <a:cs typeface="Calibri" panose="020F0502020204030204" pitchFamily="34" charset="0"/>
              </a:rPr>
            </a:br>
            <a:r>
              <a:rPr lang="da-DK" sz="1400" dirty="0">
                <a:latin typeface="Calibri" panose="020F0502020204030204" pitchFamily="34" charset="0"/>
                <a:cs typeface="Calibri" panose="020F0502020204030204" pitchFamily="34" charset="0"/>
              </a:rPr>
              <a:t>Dette kaldes projektets succeskriterier.</a:t>
            </a:r>
          </a:p>
          <a:p>
            <a:endParaRPr lang="da-DK" sz="1400" dirty="0">
              <a:latin typeface="Calibri" panose="020F0502020204030204" pitchFamily="34" charset="0"/>
              <a:cs typeface="Calibri" panose="020F0502020204030204" pitchFamily="34" charset="0"/>
            </a:endParaRPr>
          </a:p>
          <a:p>
            <a:r>
              <a:rPr lang="da-DK" sz="1400" dirty="0">
                <a:latin typeface="Calibri" panose="020F0502020204030204" pitchFamily="34" charset="0"/>
                <a:cs typeface="Calibri" panose="020F0502020204030204" pitchFamily="34" charset="0"/>
              </a:rPr>
              <a:t>Formål og succeskriterier besluttes og ejes af styregruppen eller projektejeren.</a:t>
            </a:r>
          </a:p>
          <a:p>
            <a:endParaRPr lang="da-DK" sz="1400" dirty="0">
              <a:latin typeface="Calibri" panose="020F0502020204030204" pitchFamily="34" charset="0"/>
              <a:cs typeface="Calibri" panose="020F0502020204030204" pitchFamily="34" charset="0"/>
            </a:endParaRPr>
          </a:p>
          <a:p>
            <a:r>
              <a:rPr lang="da-DK" sz="1400" dirty="0">
                <a:latin typeface="Calibri" panose="020F0502020204030204" pitchFamily="34" charset="0"/>
                <a:cs typeface="Calibri" panose="020F0502020204030204" pitchFamily="34" charset="0"/>
              </a:rPr>
              <a:t>Projektlederen kan herefter komme med forslag til hvilke projektmål, også kaldet projektleverancer, der skal anskaffes eller produceres for at formålet kan blive opfyldt og succeskriterierne kan realiseres.</a:t>
            </a:r>
          </a:p>
          <a:p>
            <a:r>
              <a:rPr lang="da-DK" sz="1400" dirty="0">
                <a:latin typeface="Calibri" panose="020F0502020204030204" pitchFamily="34" charset="0"/>
                <a:cs typeface="Calibri" panose="020F0502020204030204" pitchFamily="34" charset="0"/>
              </a:rPr>
              <a:t>Og endelig skal projektlederen fastlægge hvilken kvalitet projektmålene skal have, også kaldet acceptkriterier.</a:t>
            </a:r>
          </a:p>
          <a:p>
            <a:endParaRPr lang="da-DK" sz="1400" dirty="0">
              <a:latin typeface="Calibri" panose="020F0502020204030204" pitchFamily="34" charset="0"/>
              <a:cs typeface="Calibri" panose="020F0502020204030204" pitchFamily="34" charset="0"/>
            </a:endParaRPr>
          </a:p>
          <a:p>
            <a:r>
              <a:rPr lang="da-DK" sz="1400" dirty="0">
                <a:latin typeface="Calibri" panose="020F0502020204030204" pitchFamily="34" charset="0"/>
                <a:cs typeface="Calibri" panose="020F0502020204030204" pitchFamily="34" charset="0"/>
              </a:rPr>
              <a:t>Nedbrydningen af projektets formål til projektmål, og senere fra projektmål til milepæle og aktiviteter kaldes også en WBS (Work Breakdown </a:t>
            </a:r>
            <a:r>
              <a:rPr lang="da-DK" sz="1400" dirty="0" err="1">
                <a:latin typeface="Calibri" panose="020F0502020204030204" pitchFamily="34" charset="0"/>
                <a:cs typeface="Calibri" panose="020F0502020204030204" pitchFamily="34" charset="0"/>
              </a:rPr>
              <a:t>Structure</a:t>
            </a:r>
            <a:r>
              <a:rPr lang="da-DK" sz="1400" dirty="0">
                <a:latin typeface="Calibri" panose="020F0502020204030204" pitchFamily="34" charset="0"/>
                <a:cs typeface="Calibri" panose="020F0502020204030204" pitchFamily="34" charset="0"/>
              </a:rPr>
              <a:t>). Et eksempel kan ses </a:t>
            </a:r>
            <a:r>
              <a:rPr lang="da-DK" sz="1400" dirty="0">
                <a:latin typeface="Calibri" panose="020F0502020204030204" pitchFamily="34" charset="0"/>
                <a:cs typeface="Calibri" panose="020F0502020204030204" pitchFamily="34" charset="0"/>
                <a:hlinkClick r:id="rId2" action="ppaction://hlinksldjump"/>
              </a:rPr>
              <a:t>her</a:t>
            </a:r>
            <a:r>
              <a:rPr lang="da-DK" sz="1400" dirty="0">
                <a:latin typeface="Calibri" panose="020F0502020204030204" pitchFamily="34" charset="0"/>
                <a:cs typeface="Calibri" panose="020F0502020204030204" pitchFamily="34" charset="0"/>
              </a:rPr>
              <a:t>.</a:t>
            </a:r>
          </a:p>
          <a:p>
            <a:endParaRPr lang="da-DK" sz="1400" dirty="0">
              <a:latin typeface="Calibri" panose="020F0502020204030204" pitchFamily="34" charset="0"/>
              <a:cs typeface="Calibri" panose="020F0502020204030204" pitchFamily="34" charset="0"/>
            </a:endParaRPr>
          </a:p>
          <a:p>
            <a:r>
              <a:rPr lang="da-DK" sz="1400" i="1" dirty="0">
                <a:latin typeface="Calibri" panose="020F0502020204030204" pitchFamily="34" charset="0"/>
                <a:cs typeface="Calibri" panose="020F0502020204030204" pitchFamily="34" charset="0"/>
              </a:rPr>
              <a:t>Du kan se metodebeskrivelsen til målanalyse </a:t>
            </a:r>
            <a:r>
              <a:rPr lang="da-DK" sz="1400" dirty="0">
                <a:latin typeface="Calibri" panose="020F0502020204030204" pitchFamily="34" charset="0"/>
                <a:cs typeface="Calibri" panose="020F0502020204030204" pitchFamily="34" charset="0"/>
                <a:hlinkClick r:id="rId3" action="ppaction://hlinksldjump"/>
              </a:rPr>
              <a:t>her</a:t>
            </a:r>
            <a:r>
              <a:rPr lang="da-DK" sz="1400" dirty="0">
                <a:latin typeface="Calibri" panose="020F0502020204030204" pitchFamily="34" charset="0"/>
                <a:cs typeface="Calibri" panose="020F0502020204030204" pitchFamily="34" charset="0"/>
              </a:rPr>
              <a:t>.</a:t>
            </a:r>
            <a:br>
              <a:rPr lang="da-DK" sz="1400" dirty="0">
                <a:latin typeface="Calibri" panose="020F0502020204030204" pitchFamily="34" charset="0"/>
                <a:cs typeface="Calibri" panose="020F0502020204030204" pitchFamily="34" charset="0"/>
              </a:rPr>
            </a:br>
            <a:br>
              <a:rPr lang="da-DK" sz="1400" dirty="0">
                <a:latin typeface="Calibri" panose="020F0502020204030204" pitchFamily="34" charset="0"/>
                <a:cs typeface="Calibri" panose="020F0502020204030204" pitchFamily="34" charset="0"/>
              </a:rPr>
            </a:br>
            <a:r>
              <a:rPr lang="da-DK" sz="1400" i="1" dirty="0">
                <a:latin typeface="Calibri" panose="020F0502020204030204" pitchFamily="34" charset="0"/>
                <a:cs typeface="Calibri" panose="020F0502020204030204" pitchFamily="34" charset="0"/>
              </a:rPr>
              <a:t>Du kan se et eksempel på en målanalyse </a:t>
            </a:r>
            <a:r>
              <a:rPr lang="da-DK" sz="1400" dirty="0">
                <a:latin typeface="Calibri" panose="020F0502020204030204" pitchFamily="34" charset="0"/>
                <a:cs typeface="Calibri" panose="020F0502020204030204" pitchFamily="34" charset="0"/>
                <a:hlinkClick r:id="rId4" action="ppaction://hlinksldjump"/>
              </a:rPr>
              <a:t>her</a:t>
            </a:r>
            <a:r>
              <a:rPr lang="da-DK" sz="1400" dirty="0">
                <a:latin typeface="Calibri" panose="020F0502020204030204" pitchFamily="34" charset="0"/>
                <a:cs typeface="Calibri" panose="020F0502020204030204" pitchFamily="34" charset="0"/>
              </a:rPr>
              <a:t>.</a:t>
            </a:r>
          </a:p>
          <a:p>
            <a:endParaRPr lang="da-DK" sz="1400" dirty="0">
              <a:latin typeface="Calibri" panose="020F0502020204030204" pitchFamily="34" charset="0"/>
              <a:cs typeface="Calibri" panose="020F0502020204030204" pitchFamily="34" charset="0"/>
            </a:endParaRPr>
          </a:p>
          <a:p>
            <a:endParaRPr lang="da-DK" sz="1400" dirty="0">
              <a:latin typeface="Calibri" panose="020F0502020204030204" pitchFamily="34" charset="0"/>
              <a:cs typeface="Calibri" panose="020F0502020204030204" pitchFamily="34" charset="0"/>
            </a:endParaRPr>
          </a:p>
          <a:p>
            <a:endParaRPr lang="da-DK" sz="1400" dirty="0">
              <a:latin typeface="Calibri" panose="020F0502020204030204" pitchFamily="34" charset="0"/>
              <a:cs typeface="Calibri" panose="020F0502020204030204" pitchFamily="34" charset="0"/>
            </a:endParaRPr>
          </a:p>
          <a:p>
            <a:endParaRPr lang="da-DK" sz="1400" dirty="0">
              <a:latin typeface="Calibri" panose="020F0502020204030204" pitchFamily="34" charset="0"/>
              <a:cs typeface="Calibri" panose="020F0502020204030204" pitchFamily="34" charset="0"/>
            </a:endParaRPr>
          </a:p>
          <a:p>
            <a:endParaRPr lang="da-DK" sz="1400" dirty="0">
              <a:latin typeface="Calibri" panose="020F0502020204030204" pitchFamily="34" charset="0"/>
              <a:cs typeface="Calibri" panose="020F0502020204030204" pitchFamily="34" charset="0"/>
            </a:endParaRPr>
          </a:p>
          <a:p>
            <a:endParaRPr lang="da-DK" sz="1400" dirty="0">
              <a:latin typeface="Calibri" panose="020F0502020204030204" pitchFamily="34" charset="0"/>
              <a:cs typeface="Calibri" panose="020F0502020204030204" pitchFamily="34" charset="0"/>
            </a:endParaRPr>
          </a:p>
          <a:p>
            <a:endParaRPr lang="da-DK" sz="1400" b="1" dirty="0">
              <a:latin typeface="Calibri" panose="020F0502020204030204" pitchFamily="34" charset="0"/>
              <a:cs typeface="Calibri" panose="020F0502020204030204" pitchFamily="34" charset="0"/>
            </a:endParaRPr>
          </a:p>
          <a:p>
            <a:endParaRPr lang="da-DK" sz="1200" b="1" dirty="0">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AD5FB097-56F4-4D4A-AA41-0DFF761B04DE}"/>
              </a:ext>
            </a:extLst>
          </p:cNvPr>
          <p:cNvSpPr/>
          <p:nvPr/>
        </p:nvSpPr>
        <p:spPr>
          <a:xfrm>
            <a:off x="623451" y="5918916"/>
            <a:ext cx="2418674" cy="584775"/>
          </a:xfrm>
          <a:prstGeom prst="rect">
            <a:avLst/>
          </a:prstGeom>
        </p:spPr>
        <p:txBody>
          <a:bodyPr wrap="square">
            <a:spAutoFit/>
          </a:bodyPr>
          <a:lstStyle/>
          <a:p>
            <a:r>
              <a:rPr lang="da-DK" sz="1600" b="1" i="1" dirty="0">
                <a:solidFill>
                  <a:schemeClr val="bg1"/>
                </a:solidFill>
                <a:latin typeface="+mj-lt"/>
              </a:rPr>
              <a:t>Hvorfor gør vi det og </a:t>
            </a:r>
            <a:br>
              <a:rPr lang="da-DK" sz="1600" b="1" i="1" dirty="0">
                <a:solidFill>
                  <a:schemeClr val="bg1"/>
                </a:solidFill>
                <a:latin typeface="+mj-lt"/>
              </a:rPr>
            </a:br>
            <a:r>
              <a:rPr lang="da-DK" sz="1600" b="1" i="1" dirty="0">
                <a:solidFill>
                  <a:schemeClr val="bg1"/>
                </a:solidFill>
                <a:latin typeface="+mj-lt"/>
              </a:rPr>
              <a:t>hvad vil vi gerne opnå.</a:t>
            </a: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41" name="Rectangle 2">
            <a:extLst>
              <a:ext uri="{FF2B5EF4-FFF2-40B4-BE49-F238E27FC236}">
                <a16:creationId xmlns:a16="http://schemas.microsoft.com/office/drawing/2014/main" id="{95493E6C-F71E-4E05-A899-EC5BA5428BA6}"/>
              </a:ext>
            </a:extLst>
          </p:cNvPr>
          <p:cNvSpPr/>
          <p:nvPr/>
        </p:nvSpPr>
        <p:spPr>
          <a:xfrm>
            <a:off x="164626" y="1230104"/>
            <a:ext cx="1982955" cy="1817101"/>
          </a:xfrm>
          <a:prstGeom prst="rect">
            <a:avLst/>
          </a:prstGeom>
        </p:spPr>
        <p:txBody>
          <a:bodyPr wrap="square">
            <a:spAutoFit/>
          </a:bodyPr>
          <a:lstStyle/>
          <a:p>
            <a:pPr marL="285750" indent="-285750">
              <a:lnSpc>
                <a:spcPct val="200000"/>
              </a:lnSpc>
              <a:buFont typeface="Wingdings" panose="05000000000000000000" pitchFamily="2" charset="2"/>
              <a:buChar char="§"/>
            </a:pPr>
            <a:r>
              <a:rPr lang="da-DK" sz="1600" b="1" dirty="0">
                <a:solidFill>
                  <a:schemeClr val="bg1"/>
                </a:solidFill>
              </a:rPr>
              <a:t>Målanalyse</a:t>
            </a:r>
          </a:p>
          <a:p>
            <a:pPr>
              <a:lnSpc>
                <a:spcPct val="200000"/>
              </a:lnSpc>
            </a:pPr>
            <a:r>
              <a:rPr lang="da-DK" sz="1400" dirty="0">
                <a:solidFill>
                  <a:schemeClr val="bg1"/>
                </a:solidFill>
              </a:rPr>
              <a:t>Interessentanalyse</a:t>
            </a:r>
          </a:p>
          <a:p>
            <a:pPr>
              <a:lnSpc>
                <a:spcPct val="200000"/>
              </a:lnSpc>
            </a:pPr>
            <a:r>
              <a:rPr lang="da-DK" sz="1400" dirty="0">
                <a:solidFill>
                  <a:schemeClr val="bg1"/>
                </a:solidFill>
              </a:rPr>
              <a:t>Kommunikationsplan</a:t>
            </a:r>
            <a:br>
              <a:rPr lang="da-DK" sz="1400" dirty="0">
                <a:solidFill>
                  <a:schemeClr val="bg1"/>
                </a:solidFill>
              </a:rPr>
            </a:br>
            <a:r>
              <a:rPr lang="da-DK" sz="1400" dirty="0">
                <a:solidFill>
                  <a:schemeClr val="bg1"/>
                </a:solidFill>
              </a:rPr>
              <a:t>Organisering</a:t>
            </a:r>
          </a:p>
        </p:txBody>
      </p:sp>
      <p:sp>
        <p:nvSpPr>
          <p:cNvPr id="42" name="Rectangle 4">
            <a:extLst>
              <a:ext uri="{FF2B5EF4-FFF2-40B4-BE49-F238E27FC236}">
                <a16:creationId xmlns:a16="http://schemas.microsoft.com/office/drawing/2014/main" id="{438AAA22-5E01-4CF6-BB5C-CA32BCA03955}"/>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Ide- og analysefasen</a:t>
            </a:r>
          </a:p>
        </p:txBody>
      </p:sp>
      <p:sp>
        <p:nvSpPr>
          <p:cNvPr id="6" name="Tekstfelt 5">
            <a:extLst>
              <a:ext uri="{FF2B5EF4-FFF2-40B4-BE49-F238E27FC236}">
                <a16:creationId xmlns:a16="http://schemas.microsoft.com/office/drawing/2014/main" id="{1BCACA94-DD1E-4643-B65D-CA3BBA5CED0E}"/>
              </a:ext>
            </a:extLst>
          </p:cNvPr>
          <p:cNvSpPr txBox="1"/>
          <p:nvPr/>
        </p:nvSpPr>
        <p:spPr>
          <a:xfrm>
            <a:off x="338491" y="4969288"/>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61" name="Rectangle 9">
            <a:hlinkClick r:id="rId6" action="ppaction://hlinksldjump"/>
            <a:extLst>
              <a:ext uri="{FF2B5EF4-FFF2-40B4-BE49-F238E27FC236}">
                <a16:creationId xmlns:a16="http://schemas.microsoft.com/office/drawing/2014/main" id="{CDFC29D7-182D-43A1-BF98-DC8F3170899C}"/>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66" name="Rectangle 10">
            <a:hlinkClick r:id="rId7" action="ppaction://hlinksldjump"/>
            <a:extLst>
              <a:ext uri="{FF2B5EF4-FFF2-40B4-BE49-F238E27FC236}">
                <a16:creationId xmlns:a16="http://schemas.microsoft.com/office/drawing/2014/main" id="{C1D8099B-05CC-476D-8947-CEC59BA0CABA}"/>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69" name="Rectangle 11">
            <a:hlinkClick r:id="rId8" action="ppaction://hlinksldjump"/>
            <a:extLst>
              <a:ext uri="{FF2B5EF4-FFF2-40B4-BE49-F238E27FC236}">
                <a16:creationId xmlns:a16="http://schemas.microsoft.com/office/drawing/2014/main" id="{07E73CE8-DA32-4AED-A521-E10BB80AA55B}"/>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70" name="Rectangle 12">
            <a:hlinkClick r:id="rId9" action="ppaction://hlinksldjump"/>
            <a:extLst>
              <a:ext uri="{FF2B5EF4-FFF2-40B4-BE49-F238E27FC236}">
                <a16:creationId xmlns:a16="http://schemas.microsoft.com/office/drawing/2014/main" id="{3D610D1B-AF68-4BD0-B353-5A0EE4C30C2E}"/>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71" name="Rektangel 55">
            <a:hlinkClick r:id="rId10" action="ppaction://hlinksldjump"/>
            <a:extLst>
              <a:ext uri="{FF2B5EF4-FFF2-40B4-BE49-F238E27FC236}">
                <a16:creationId xmlns:a16="http://schemas.microsoft.com/office/drawing/2014/main" id="{263D3478-5F7B-4940-A81B-98084A9D986B}"/>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2" name="Rektangel 55">
            <a:hlinkClick r:id="rId11" action="ppaction://hlinksldjump"/>
            <a:extLst>
              <a:ext uri="{FF2B5EF4-FFF2-40B4-BE49-F238E27FC236}">
                <a16:creationId xmlns:a16="http://schemas.microsoft.com/office/drawing/2014/main" id="{E259A978-EFC8-434A-A551-CC90203F3A19}"/>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3" name="Rektangel 55">
            <a:hlinkClick r:id="rId12" action="ppaction://hlinksldjump"/>
            <a:extLst>
              <a:ext uri="{FF2B5EF4-FFF2-40B4-BE49-F238E27FC236}">
                <a16:creationId xmlns:a16="http://schemas.microsoft.com/office/drawing/2014/main" id="{B34C81D4-2002-4310-9E4A-6FAD65AF6D5B}"/>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4" name="Tekstfelt 61">
            <a:hlinkClick r:id="rId10" action="ppaction://hlinksldjump"/>
            <a:extLst>
              <a:ext uri="{FF2B5EF4-FFF2-40B4-BE49-F238E27FC236}">
                <a16:creationId xmlns:a16="http://schemas.microsoft.com/office/drawing/2014/main" id="{B5A23DB3-BE98-43CD-B134-C914C8B173E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75" name="Tekstfelt 61">
            <a:hlinkClick r:id="rId11" action="ppaction://hlinksldjump"/>
            <a:extLst>
              <a:ext uri="{FF2B5EF4-FFF2-40B4-BE49-F238E27FC236}">
                <a16:creationId xmlns:a16="http://schemas.microsoft.com/office/drawing/2014/main" id="{404A094F-B546-474F-9206-84C56DCFE75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76" name="Tekstfelt 61">
            <a:hlinkClick r:id="rId12" action="ppaction://hlinksldjump"/>
            <a:extLst>
              <a:ext uri="{FF2B5EF4-FFF2-40B4-BE49-F238E27FC236}">
                <a16:creationId xmlns:a16="http://schemas.microsoft.com/office/drawing/2014/main" id="{F5C4DD73-2355-4CAB-99CB-C464993D589D}"/>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77" name="Rektangel 55">
            <a:hlinkClick r:id="rId13" action="ppaction://hlinksldjump"/>
            <a:extLst>
              <a:ext uri="{FF2B5EF4-FFF2-40B4-BE49-F238E27FC236}">
                <a16:creationId xmlns:a16="http://schemas.microsoft.com/office/drawing/2014/main" id="{DC42A59A-38EA-4356-92C7-B789F01FF48E}"/>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8" name="Tekstfelt 61">
            <a:hlinkClick r:id="rId13" action="ppaction://hlinksldjump"/>
            <a:extLst>
              <a:ext uri="{FF2B5EF4-FFF2-40B4-BE49-F238E27FC236}">
                <a16:creationId xmlns:a16="http://schemas.microsoft.com/office/drawing/2014/main" id="{4713C9BB-D2FA-4D37-8290-25BE319E8A3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79" name="Rektangel 78">
            <a:hlinkClick r:id="rId14" action="ppaction://hlinksldjump"/>
            <a:extLst>
              <a:ext uri="{FF2B5EF4-FFF2-40B4-BE49-F238E27FC236}">
                <a16:creationId xmlns:a16="http://schemas.microsoft.com/office/drawing/2014/main" id="{6812064A-6B91-4743-8188-A06F6E5F6DDB}"/>
              </a:ext>
            </a:extLst>
          </p:cNvPr>
          <p:cNvSpPr/>
          <p:nvPr/>
        </p:nvSpPr>
        <p:spPr>
          <a:xfrm>
            <a:off x="221045" y="1863233"/>
            <a:ext cx="165221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0" name="Rektangel 79">
            <a:hlinkClick r:id="rId15" action="ppaction://hlinksldjump"/>
            <a:extLst>
              <a:ext uri="{FF2B5EF4-FFF2-40B4-BE49-F238E27FC236}">
                <a16:creationId xmlns:a16="http://schemas.microsoft.com/office/drawing/2014/main" id="{7102D23C-AEC7-4798-9912-0FC8A98A391C}"/>
              </a:ext>
            </a:extLst>
          </p:cNvPr>
          <p:cNvSpPr/>
          <p:nvPr/>
        </p:nvSpPr>
        <p:spPr>
          <a:xfrm>
            <a:off x="212687" y="2287298"/>
            <a:ext cx="175288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1" name="Rektangel 80">
            <a:hlinkClick r:id="rId16" action="ppaction://hlinksldjump"/>
            <a:extLst>
              <a:ext uri="{FF2B5EF4-FFF2-40B4-BE49-F238E27FC236}">
                <a16:creationId xmlns:a16="http://schemas.microsoft.com/office/drawing/2014/main" id="{5B8D9AAE-C543-4D3F-8379-F15A38C1B461}"/>
              </a:ext>
            </a:extLst>
          </p:cNvPr>
          <p:cNvSpPr/>
          <p:nvPr/>
        </p:nvSpPr>
        <p:spPr>
          <a:xfrm>
            <a:off x="159804" y="2740309"/>
            <a:ext cx="175288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7" name="Grafik 86" descr="Lystryk">
            <a:hlinkClick r:id="rId4" action="ppaction://hlinksldjump"/>
            <a:extLst>
              <a:ext uri="{FF2B5EF4-FFF2-40B4-BE49-F238E27FC236}">
                <a16:creationId xmlns:a16="http://schemas.microsoft.com/office/drawing/2014/main" id="{62770DAD-05A3-4449-924A-BC55925758C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75178" y="113433"/>
            <a:ext cx="407840" cy="443592"/>
          </a:xfrm>
          <a:prstGeom prst="rect">
            <a:avLst/>
          </a:prstGeom>
        </p:spPr>
      </p:pic>
      <p:pic>
        <p:nvPicPr>
          <p:cNvPr id="88" name="Grafik 87" descr="Arbejdsgang ">
            <a:hlinkClick r:id="rId3" action="ppaction://hlinksldjump"/>
            <a:extLst>
              <a:ext uri="{FF2B5EF4-FFF2-40B4-BE49-F238E27FC236}">
                <a16:creationId xmlns:a16="http://schemas.microsoft.com/office/drawing/2014/main" id="{6646CA1B-ED45-4B2D-B703-E18230E52A1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17811" y="139311"/>
            <a:ext cx="407840" cy="407840"/>
          </a:xfrm>
          <a:prstGeom prst="rect">
            <a:avLst/>
          </a:prstGeom>
        </p:spPr>
      </p:pic>
      <p:sp>
        <p:nvSpPr>
          <p:cNvPr id="5" name="Rektangel 4">
            <a:hlinkClick r:id="rId6" action="ppaction://hlinksldjump"/>
            <a:extLst>
              <a:ext uri="{FF2B5EF4-FFF2-40B4-BE49-F238E27FC236}">
                <a16:creationId xmlns:a16="http://schemas.microsoft.com/office/drawing/2014/main" id="{AE1D2437-8134-4857-8E01-292F28C01EC8}"/>
              </a:ext>
            </a:extLst>
          </p:cNvPr>
          <p:cNvSpPr/>
          <p:nvPr/>
        </p:nvSpPr>
        <p:spPr>
          <a:xfrm>
            <a:off x="218526" y="843755"/>
            <a:ext cx="2457562" cy="339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Grafik 64" descr="Hjem">
            <a:hlinkClick r:id="rId21" action="ppaction://hlinksldjump"/>
            <a:extLst>
              <a:ext uri="{FF2B5EF4-FFF2-40B4-BE49-F238E27FC236}">
                <a16:creationId xmlns:a16="http://schemas.microsoft.com/office/drawing/2014/main" id="{FC321AEA-A650-4866-9735-04BF28A7ACC0}"/>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8153" y="127113"/>
            <a:ext cx="407840" cy="407840"/>
          </a:xfrm>
          <a:prstGeom prst="rect">
            <a:avLst/>
          </a:prstGeom>
        </p:spPr>
      </p:pic>
      <p:pic>
        <p:nvPicPr>
          <p:cNvPr id="8" name="Grafik 10" descr="Pil vandret u-vending">
            <a:hlinkClick r:id="" action="ppaction://hlinkshowjump?jump=lastslideviewed"/>
            <a:extLst>
              <a:ext uri="{FF2B5EF4-FFF2-40B4-BE49-F238E27FC236}">
                <a16:creationId xmlns:a16="http://schemas.microsoft.com/office/drawing/2014/main" id="{1FDEB534-E8AA-4EA5-92E5-3C2C65196F24}"/>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201814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Isosceles Triangle 5">
            <a:extLst>
              <a:ext uri="{FF2B5EF4-FFF2-40B4-BE49-F238E27FC236}">
                <a16:creationId xmlns:a16="http://schemas.microsoft.com/office/drawing/2014/main" id="{22A988FE-07E3-42A9-8EA4-6A646830F78E}"/>
              </a:ext>
            </a:extLst>
          </p:cNvPr>
          <p:cNvSpPr/>
          <p:nvPr/>
        </p:nvSpPr>
        <p:spPr>
          <a:xfrm rot="13223909">
            <a:off x="-426919" y="5239005"/>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Isosceles Triangle 19">
            <a:extLst>
              <a:ext uri="{FF2B5EF4-FFF2-40B4-BE49-F238E27FC236}">
                <a16:creationId xmlns:a16="http://schemas.microsoft.com/office/drawing/2014/main" id="{7346D8D6-E90F-4BA7-9B95-EB3BD345D04B}"/>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65798" y="960885"/>
            <a:ext cx="7910573" cy="7448193"/>
          </a:xfrm>
          <a:prstGeom prst="rect">
            <a:avLst/>
          </a:prstGeom>
        </p:spPr>
        <p:txBody>
          <a:bodyPr wrap="square">
            <a:spAutoFit/>
          </a:bodyPr>
          <a:lstStyle/>
          <a:p>
            <a:r>
              <a:rPr lang="da-DK" b="1" dirty="0"/>
              <a:t>Interessentanalyse</a:t>
            </a:r>
            <a:endParaRPr lang="da-DK" sz="1400" b="1" dirty="0"/>
          </a:p>
          <a:p>
            <a:endParaRPr lang="da-DK" sz="1400" b="1" dirty="0"/>
          </a:p>
          <a:p>
            <a:r>
              <a:rPr lang="da-DK" sz="1400" dirty="0"/>
              <a:t>Formålet med interessentanalysen er at identificere og håndtere dem som på en eller anden måde kommer i berøring med projektet eller projektets resultater.</a:t>
            </a:r>
          </a:p>
          <a:p>
            <a:endParaRPr lang="da-DK" sz="1400" dirty="0"/>
          </a:p>
          <a:p>
            <a:r>
              <a:rPr lang="da-DK" sz="1400" dirty="0">
                <a:effectLst/>
                <a:ea typeface="Calibri" panose="020F0502020204030204" pitchFamily="34" charset="0"/>
                <a:cs typeface="Times New Roman" panose="02020603050405020304" pitchFamily="18" charset="0"/>
              </a:rPr>
              <a:t>Interessenter kan eksempelvis være personer, grupper eller myndigheder</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som har krav eller ønsker</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som kan bidrage med viden, arbejde eller ressourcer</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som vil blive berørt eller involveret aktivt eller passivt i projektet eller projektets resultater, </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som kan påvirke projektet internt og eksternt positivt eller negativt </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som kan være nødvendige for projektets gennemførelse eller projektets succes</a:t>
            </a:r>
          </a:p>
          <a:p>
            <a:r>
              <a:rPr lang="da-DK" sz="1400" dirty="0">
                <a:ea typeface="Calibri" panose="020F0502020204030204" pitchFamily="34" charset="0"/>
                <a:cs typeface="Times New Roman" panose="02020603050405020304" pitchFamily="18" charset="0"/>
              </a:rPr>
              <a:t>- som er ansvarlige for at drifte projektets leverancer.</a:t>
            </a:r>
            <a:endParaRPr lang="da-DK" sz="1400" dirty="0">
              <a:effectLst/>
              <a:ea typeface="Calibri" panose="020F0502020204030204" pitchFamily="34" charset="0"/>
              <a:cs typeface="Times New Roman" panose="02020603050405020304" pitchFamily="18" charset="0"/>
            </a:endParaRPr>
          </a:p>
          <a:p>
            <a:endParaRPr lang="da-DK" sz="1400" dirty="0">
              <a:ea typeface="Calibri" panose="020F0502020204030204" pitchFamily="34" charset="0"/>
              <a:cs typeface="Times New Roman" panose="02020603050405020304" pitchFamily="18" charset="0"/>
            </a:endParaRPr>
          </a:p>
          <a:p>
            <a:r>
              <a:rPr lang="da-DK" sz="1400" dirty="0">
                <a:effectLst/>
                <a:ea typeface="Calibri" panose="020F0502020204030204" pitchFamily="34" charset="0"/>
                <a:cs typeface="Times New Roman" panose="02020603050405020304" pitchFamily="18" charset="0"/>
              </a:rPr>
              <a:t>Interessentanalysen er derfor en meget vigtig metode til at få indsigt i hvordan projektet bør organiseres undervejs i projektets faser, </a:t>
            </a:r>
            <a:r>
              <a:rPr lang="da-DK" sz="1400" dirty="0"/>
              <a:t>indsigt i den modstand der eventuelt kan være for projektets </a:t>
            </a:r>
            <a:r>
              <a:rPr lang="da-DK" sz="1400" dirty="0">
                <a:effectLst/>
                <a:ea typeface="Calibri" panose="020F0502020204030204" pitchFamily="34" charset="0"/>
                <a:cs typeface="Times New Roman" panose="02020603050405020304" pitchFamily="18" charset="0"/>
              </a:rPr>
              <a:t>gennemførelse</a:t>
            </a:r>
            <a:r>
              <a:rPr lang="da-DK" sz="1400" dirty="0">
                <a:ea typeface="Calibri" panose="020F0502020204030204" pitchFamily="34" charset="0"/>
                <a:cs typeface="Times New Roman" panose="02020603050405020304" pitchFamily="18" charset="0"/>
              </a:rPr>
              <a:t>, samt indsigt i den organisation der eventuelt skal drifte projektets leverancer når projektet afsluttes (se </a:t>
            </a:r>
            <a:r>
              <a:rPr lang="da-DK" sz="1400" dirty="0">
                <a:ea typeface="Calibri" panose="020F0502020204030204" pitchFamily="34" charset="0"/>
                <a:cs typeface="Times New Roman" panose="02020603050405020304" pitchFamily="18" charset="0"/>
                <a:hlinkClick r:id="rId2" action="ppaction://hlinksldjump"/>
              </a:rPr>
              <a:t>Driftsorganisering</a:t>
            </a:r>
            <a:r>
              <a:rPr lang="da-DK" sz="1400" dirty="0">
                <a:ea typeface="Calibri" panose="020F0502020204030204" pitchFamily="34" charset="0"/>
                <a:cs typeface="Times New Roman" panose="02020603050405020304" pitchFamily="18" charset="0"/>
              </a:rPr>
              <a:t>.</a:t>
            </a:r>
            <a:endParaRPr lang="da-DK" sz="1400" dirty="0">
              <a:effectLst/>
              <a:ea typeface="Calibri" panose="020F0502020204030204" pitchFamily="34" charset="0"/>
              <a:cs typeface="Times New Roman" panose="02020603050405020304" pitchFamily="18" charset="0"/>
            </a:endParaRPr>
          </a:p>
          <a:p>
            <a:endParaRPr lang="da-DK" sz="1400" dirty="0"/>
          </a:p>
          <a:p>
            <a:r>
              <a:rPr lang="da-DK" sz="1400" dirty="0"/>
              <a:t>Det er projektlederen der er ansvarlig for at lave interessentanalysen. Man bør være opmærksom på, at analysen kan tage meget lang tid, såfremt der er mange interessenter involveret.</a:t>
            </a:r>
          </a:p>
          <a:p>
            <a:endParaRPr lang="da-DK" sz="1400" dirty="0"/>
          </a:p>
          <a:p>
            <a:r>
              <a:rPr lang="da-DK" sz="1400" dirty="0"/>
              <a:t>Interessentanalysen danner samtidig grundlag for udarbejdelsen af projektets kommunikationsplan.</a:t>
            </a:r>
          </a:p>
          <a:p>
            <a:endParaRPr lang="da-DK" sz="1400" dirty="0"/>
          </a:p>
          <a:p>
            <a:r>
              <a:rPr lang="da-DK" sz="1400" i="1" dirty="0"/>
              <a:t>Du kan se metodebeskrivelsen til interessentanalyse </a:t>
            </a:r>
            <a:r>
              <a:rPr lang="da-DK" sz="1400" dirty="0">
                <a:hlinkClick r:id="rId3" action="ppaction://hlinksldjump"/>
              </a:rPr>
              <a:t>her</a:t>
            </a:r>
            <a:r>
              <a:rPr lang="da-DK" sz="1400" dirty="0"/>
              <a:t>.</a:t>
            </a:r>
            <a:br>
              <a:rPr lang="da-DK" sz="1400" dirty="0"/>
            </a:br>
            <a:br>
              <a:rPr lang="da-DK" sz="1400" i="1" dirty="0"/>
            </a:br>
            <a:r>
              <a:rPr lang="da-DK" sz="1400" i="1" dirty="0"/>
              <a:t>Du kan se et eksempel på en interessentanalyse </a:t>
            </a:r>
            <a:r>
              <a:rPr lang="da-DK" sz="1400" dirty="0">
                <a:hlinkClick r:id="rId4" action="ppaction://hlinksldjump"/>
              </a:rPr>
              <a:t>her</a:t>
            </a:r>
            <a:r>
              <a:rPr lang="da-DK" sz="1400" dirty="0"/>
              <a:t>.</a:t>
            </a: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p>
          <a:p>
            <a:endParaRPr lang="da-DK" sz="1200" b="1" dirty="0"/>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41" name="Rectangle 2">
            <a:extLst>
              <a:ext uri="{FF2B5EF4-FFF2-40B4-BE49-F238E27FC236}">
                <a16:creationId xmlns:a16="http://schemas.microsoft.com/office/drawing/2014/main" id="{95493E6C-F71E-4E05-A899-EC5BA5428BA6}"/>
              </a:ext>
            </a:extLst>
          </p:cNvPr>
          <p:cNvSpPr/>
          <p:nvPr/>
        </p:nvSpPr>
        <p:spPr>
          <a:xfrm>
            <a:off x="164626" y="1230104"/>
            <a:ext cx="2201069" cy="1817101"/>
          </a:xfrm>
          <a:prstGeom prst="rect">
            <a:avLst/>
          </a:prstGeom>
        </p:spPr>
        <p:txBody>
          <a:bodyPr wrap="square">
            <a:spAutoFit/>
          </a:bodyPr>
          <a:lstStyle/>
          <a:p>
            <a:pPr>
              <a:lnSpc>
                <a:spcPct val="200000"/>
              </a:lnSpc>
            </a:pPr>
            <a:r>
              <a:rPr lang="da-DK" sz="1400" dirty="0">
                <a:solidFill>
                  <a:schemeClr val="bg1"/>
                </a:solidFill>
              </a:rPr>
              <a:t>Målanalyse</a:t>
            </a:r>
          </a:p>
          <a:p>
            <a:pPr marL="285750" indent="-285750">
              <a:lnSpc>
                <a:spcPct val="200000"/>
              </a:lnSpc>
              <a:buFont typeface="Wingdings" panose="05000000000000000000" pitchFamily="2" charset="2"/>
              <a:buChar char="§"/>
            </a:pPr>
            <a:r>
              <a:rPr lang="da-DK" sz="1600" b="1" dirty="0">
                <a:solidFill>
                  <a:schemeClr val="bg1"/>
                </a:solidFill>
              </a:rPr>
              <a:t>Interessentanalyse</a:t>
            </a:r>
          </a:p>
          <a:p>
            <a:pPr>
              <a:lnSpc>
                <a:spcPct val="200000"/>
              </a:lnSpc>
            </a:pPr>
            <a:r>
              <a:rPr lang="da-DK" sz="1400" dirty="0">
                <a:solidFill>
                  <a:schemeClr val="bg1"/>
                </a:solidFill>
              </a:rPr>
              <a:t>Kommunikationsplan</a:t>
            </a:r>
          </a:p>
          <a:p>
            <a:pPr>
              <a:lnSpc>
                <a:spcPct val="200000"/>
              </a:lnSpc>
            </a:pPr>
            <a:r>
              <a:rPr lang="da-DK" sz="1400" dirty="0">
                <a:solidFill>
                  <a:schemeClr val="bg1"/>
                </a:solidFill>
              </a:rPr>
              <a:t>Organisering</a:t>
            </a:r>
          </a:p>
        </p:txBody>
      </p:sp>
      <p:sp>
        <p:nvSpPr>
          <p:cNvPr id="42" name="Rectangle 4">
            <a:extLst>
              <a:ext uri="{FF2B5EF4-FFF2-40B4-BE49-F238E27FC236}">
                <a16:creationId xmlns:a16="http://schemas.microsoft.com/office/drawing/2014/main" id="{438AAA22-5E01-4CF6-BB5C-CA32BCA03955}"/>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Ide- og analysefasen</a:t>
            </a:r>
          </a:p>
        </p:txBody>
      </p:sp>
      <p:sp>
        <p:nvSpPr>
          <p:cNvPr id="6" name="Tekstfelt 5">
            <a:extLst>
              <a:ext uri="{FF2B5EF4-FFF2-40B4-BE49-F238E27FC236}">
                <a16:creationId xmlns:a16="http://schemas.microsoft.com/office/drawing/2014/main" id="{1BCACA94-DD1E-4643-B65D-CA3BBA5CED0E}"/>
              </a:ext>
            </a:extLst>
          </p:cNvPr>
          <p:cNvSpPr txBox="1"/>
          <p:nvPr/>
        </p:nvSpPr>
        <p:spPr>
          <a:xfrm>
            <a:off x="338491" y="4969288"/>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69" name="Rectangle 9">
            <a:hlinkClick r:id="rId6" action="ppaction://hlinksldjump"/>
            <a:extLst>
              <a:ext uri="{FF2B5EF4-FFF2-40B4-BE49-F238E27FC236}">
                <a16:creationId xmlns:a16="http://schemas.microsoft.com/office/drawing/2014/main" id="{B5BEB3E1-B669-43A6-A1F3-6663C9A57663}"/>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70" name="Rectangle 10">
            <a:hlinkClick r:id="rId7" action="ppaction://hlinksldjump"/>
            <a:extLst>
              <a:ext uri="{FF2B5EF4-FFF2-40B4-BE49-F238E27FC236}">
                <a16:creationId xmlns:a16="http://schemas.microsoft.com/office/drawing/2014/main" id="{8085CD16-489C-4E06-9963-AD2FA63B5A46}"/>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71" name="Rectangle 11">
            <a:hlinkClick r:id="rId8" action="ppaction://hlinksldjump"/>
            <a:extLst>
              <a:ext uri="{FF2B5EF4-FFF2-40B4-BE49-F238E27FC236}">
                <a16:creationId xmlns:a16="http://schemas.microsoft.com/office/drawing/2014/main" id="{F7CE371E-B480-4AC5-9F98-2D081FC28922}"/>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72" name="Rectangle 12">
            <a:hlinkClick r:id="rId9" action="ppaction://hlinksldjump"/>
            <a:extLst>
              <a:ext uri="{FF2B5EF4-FFF2-40B4-BE49-F238E27FC236}">
                <a16:creationId xmlns:a16="http://schemas.microsoft.com/office/drawing/2014/main" id="{7D5326BB-89E2-4C07-827C-EF5A3BBA7350}"/>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73" name="Rektangel 55">
            <a:hlinkClick r:id="rId10" action="ppaction://hlinksldjump"/>
            <a:extLst>
              <a:ext uri="{FF2B5EF4-FFF2-40B4-BE49-F238E27FC236}">
                <a16:creationId xmlns:a16="http://schemas.microsoft.com/office/drawing/2014/main" id="{BE4D7F06-106A-45B5-B463-29A25BD43625}"/>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4" name="Rektangel 55">
            <a:hlinkClick r:id="rId11" action="ppaction://hlinksldjump"/>
            <a:extLst>
              <a:ext uri="{FF2B5EF4-FFF2-40B4-BE49-F238E27FC236}">
                <a16:creationId xmlns:a16="http://schemas.microsoft.com/office/drawing/2014/main" id="{5601E51D-F7C1-4C90-BD20-545C2A1A54D5}"/>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5" name="Rektangel 55">
            <a:hlinkClick r:id="rId12" action="ppaction://hlinksldjump"/>
            <a:extLst>
              <a:ext uri="{FF2B5EF4-FFF2-40B4-BE49-F238E27FC236}">
                <a16:creationId xmlns:a16="http://schemas.microsoft.com/office/drawing/2014/main" id="{AADE3193-3259-4095-94A1-AB06A749630B}"/>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6" name="Tekstfelt 61">
            <a:hlinkClick r:id="rId10" action="ppaction://hlinksldjump"/>
            <a:extLst>
              <a:ext uri="{FF2B5EF4-FFF2-40B4-BE49-F238E27FC236}">
                <a16:creationId xmlns:a16="http://schemas.microsoft.com/office/drawing/2014/main" id="{5A1E7DFE-4673-4124-B934-0D896D9BFEFA}"/>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77" name="Tekstfelt 61">
            <a:hlinkClick r:id="rId11" action="ppaction://hlinksldjump"/>
            <a:extLst>
              <a:ext uri="{FF2B5EF4-FFF2-40B4-BE49-F238E27FC236}">
                <a16:creationId xmlns:a16="http://schemas.microsoft.com/office/drawing/2014/main" id="{02AA73F4-24E9-4709-B6C7-2DBD6FD46ED2}"/>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78" name="Tekstfelt 61">
            <a:hlinkClick r:id="rId12" action="ppaction://hlinksldjump"/>
            <a:extLst>
              <a:ext uri="{FF2B5EF4-FFF2-40B4-BE49-F238E27FC236}">
                <a16:creationId xmlns:a16="http://schemas.microsoft.com/office/drawing/2014/main" id="{601943F7-96C3-4948-8F8A-2934E1A57B46}"/>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79" name="Rektangel 55">
            <a:hlinkClick r:id="rId13" action="ppaction://hlinksldjump"/>
            <a:extLst>
              <a:ext uri="{FF2B5EF4-FFF2-40B4-BE49-F238E27FC236}">
                <a16:creationId xmlns:a16="http://schemas.microsoft.com/office/drawing/2014/main" id="{4561517B-54CF-4361-A09D-0CB0A161F93F}"/>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80" name="Tekstfelt 61">
            <a:hlinkClick r:id="rId13" action="ppaction://hlinksldjump"/>
            <a:extLst>
              <a:ext uri="{FF2B5EF4-FFF2-40B4-BE49-F238E27FC236}">
                <a16:creationId xmlns:a16="http://schemas.microsoft.com/office/drawing/2014/main" id="{2C51F383-F3CC-4344-B073-D94D7FB02EFE}"/>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1" name="Rektangel 80">
            <a:hlinkClick r:id="rId14" action="ppaction://hlinksldjump"/>
            <a:extLst>
              <a:ext uri="{FF2B5EF4-FFF2-40B4-BE49-F238E27FC236}">
                <a16:creationId xmlns:a16="http://schemas.microsoft.com/office/drawing/2014/main" id="{3BAAB215-D767-4CDB-82D9-8A96F5139179}"/>
              </a:ext>
            </a:extLst>
          </p:cNvPr>
          <p:cNvSpPr/>
          <p:nvPr/>
        </p:nvSpPr>
        <p:spPr>
          <a:xfrm>
            <a:off x="210141" y="1430322"/>
            <a:ext cx="1157264" cy="25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2" name="Rektangel 81">
            <a:hlinkClick r:id="rId15" action="ppaction://hlinksldjump"/>
            <a:extLst>
              <a:ext uri="{FF2B5EF4-FFF2-40B4-BE49-F238E27FC236}">
                <a16:creationId xmlns:a16="http://schemas.microsoft.com/office/drawing/2014/main" id="{CA5C3F9B-429F-4E09-911F-3403811FD3E0}"/>
              </a:ext>
            </a:extLst>
          </p:cNvPr>
          <p:cNvSpPr/>
          <p:nvPr/>
        </p:nvSpPr>
        <p:spPr>
          <a:xfrm>
            <a:off x="210141" y="2300498"/>
            <a:ext cx="175288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3" name="Rektangel 82">
            <a:hlinkClick r:id="rId16" action="ppaction://hlinksldjump"/>
            <a:extLst>
              <a:ext uri="{FF2B5EF4-FFF2-40B4-BE49-F238E27FC236}">
                <a16:creationId xmlns:a16="http://schemas.microsoft.com/office/drawing/2014/main" id="{C7792531-36FF-4F4D-92D4-0C7A5FE1BBED}"/>
              </a:ext>
            </a:extLst>
          </p:cNvPr>
          <p:cNvSpPr/>
          <p:nvPr/>
        </p:nvSpPr>
        <p:spPr>
          <a:xfrm>
            <a:off x="159804" y="2740309"/>
            <a:ext cx="175288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8" name="Grafik 87" descr="Avis">
            <a:hlinkClick r:id="rId17" action="ppaction://hlinksldjump"/>
            <a:extLst>
              <a:ext uri="{FF2B5EF4-FFF2-40B4-BE49-F238E27FC236}">
                <a16:creationId xmlns:a16="http://schemas.microsoft.com/office/drawing/2014/main" id="{757F064D-749D-4257-83C8-582FA27F30C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207968" y="137378"/>
            <a:ext cx="452277" cy="419647"/>
          </a:xfrm>
          <a:prstGeom prst="rect">
            <a:avLst/>
          </a:prstGeom>
        </p:spPr>
      </p:pic>
      <p:pic>
        <p:nvPicPr>
          <p:cNvPr id="89" name="Grafik 88" descr="Lystryk">
            <a:hlinkClick r:id="rId4" action="ppaction://hlinksldjump"/>
            <a:extLst>
              <a:ext uri="{FF2B5EF4-FFF2-40B4-BE49-F238E27FC236}">
                <a16:creationId xmlns:a16="http://schemas.microsoft.com/office/drawing/2014/main" id="{5D4CB4C6-445D-40EA-8795-F4272AFE6DA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75178" y="113433"/>
            <a:ext cx="407840" cy="443592"/>
          </a:xfrm>
          <a:prstGeom prst="rect">
            <a:avLst/>
          </a:prstGeom>
        </p:spPr>
      </p:pic>
      <p:pic>
        <p:nvPicPr>
          <p:cNvPr id="90" name="Grafik 89" descr="Arbejdsgang ">
            <a:hlinkClick r:id="rId3" action="ppaction://hlinksldjump"/>
            <a:extLst>
              <a:ext uri="{FF2B5EF4-FFF2-40B4-BE49-F238E27FC236}">
                <a16:creationId xmlns:a16="http://schemas.microsoft.com/office/drawing/2014/main" id="{A061F741-6D4A-4DCC-AA15-73839702983F}"/>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17811" y="139311"/>
            <a:ext cx="407840" cy="407840"/>
          </a:xfrm>
          <a:prstGeom prst="rect">
            <a:avLst/>
          </a:prstGeom>
        </p:spPr>
      </p:pic>
      <p:sp>
        <p:nvSpPr>
          <p:cNvPr id="7" name="Rectangle 27">
            <a:extLst>
              <a:ext uri="{FF2B5EF4-FFF2-40B4-BE49-F238E27FC236}">
                <a16:creationId xmlns:a16="http://schemas.microsoft.com/office/drawing/2014/main" id="{593E8CB3-34D3-4E52-A4A2-6B3AA82E02EC}"/>
              </a:ext>
            </a:extLst>
          </p:cNvPr>
          <p:cNvSpPr/>
          <p:nvPr/>
        </p:nvSpPr>
        <p:spPr>
          <a:xfrm>
            <a:off x="596832" y="5869363"/>
            <a:ext cx="2418674" cy="830997"/>
          </a:xfrm>
          <a:prstGeom prst="rect">
            <a:avLst/>
          </a:prstGeom>
        </p:spPr>
        <p:txBody>
          <a:bodyPr wrap="square">
            <a:spAutoFit/>
          </a:bodyPr>
          <a:lstStyle/>
          <a:p>
            <a:r>
              <a:rPr lang="da-DK" sz="1600" b="1" i="1" dirty="0">
                <a:solidFill>
                  <a:schemeClr val="bg1"/>
                </a:solidFill>
                <a:latin typeface="+mj-lt"/>
              </a:rPr>
              <a:t>En interessent er en </a:t>
            </a:r>
            <a:br>
              <a:rPr lang="da-DK" sz="1600" b="1" i="1" dirty="0">
                <a:solidFill>
                  <a:schemeClr val="bg1"/>
                </a:solidFill>
                <a:latin typeface="+mj-lt"/>
              </a:rPr>
            </a:br>
            <a:r>
              <a:rPr lang="da-DK" sz="1600" b="1" i="1" dirty="0">
                <a:solidFill>
                  <a:schemeClr val="bg1"/>
                </a:solidFill>
                <a:latin typeface="+mj-lt"/>
              </a:rPr>
              <a:t>der pludselig kan dukke op</a:t>
            </a:r>
            <a:br>
              <a:rPr lang="da-DK" sz="1600" b="1" i="1" dirty="0">
                <a:solidFill>
                  <a:schemeClr val="bg1"/>
                </a:solidFill>
                <a:latin typeface="+mj-lt"/>
              </a:rPr>
            </a:br>
            <a:r>
              <a:rPr lang="da-DK" sz="1600" b="1" i="1" dirty="0">
                <a:solidFill>
                  <a:schemeClr val="bg1"/>
                </a:solidFill>
                <a:latin typeface="+mj-lt"/>
              </a:rPr>
              <a:t>… find dem før de finder dig</a:t>
            </a:r>
          </a:p>
        </p:txBody>
      </p:sp>
      <p:sp>
        <p:nvSpPr>
          <p:cNvPr id="8" name="Rektangel 7">
            <a:hlinkClick r:id="rId6" action="ppaction://hlinksldjump"/>
            <a:extLst>
              <a:ext uri="{FF2B5EF4-FFF2-40B4-BE49-F238E27FC236}">
                <a16:creationId xmlns:a16="http://schemas.microsoft.com/office/drawing/2014/main" id="{DA6685BB-8CDB-4E1D-BF73-AE85EDF6CEF6}"/>
              </a:ext>
            </a:extLst>
          </p:cNvPr>
          <p:cNvSpPr/>
          <p:nvPr/>
        </p:nvSpPr>
        <p:spPr>
          <a:xfrm>
            <a:off x="218526" y="843755"/>
            <a:ext cx="2457562" cy="339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Grafik 64" descr="Hjem">
            <a:hlinkClick r:id="rId24" action="ppaction://hlinksldjump"/>
            <a:extLst>
              <a:ext uri="{FF2B5EF4-FFF2-40B4-BE49-F238E27FC236}">
                <a16:creationId xmlns:a16="http://schemas.microsoft.com/office/drawing/2014/main" id="{E14EC87D-B446-45D6-AE4E-8FA409D52B72}"/>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8153" y="127113"/>
            <a:ext cx="407840" cy="407840"/>
          </a:xfrm>
          <a:prstGeom prst="rect">
            <a:avLst/>
          </a:prstGeom>
        </p:spPr>
      </p:pic>
      <p:pic>
        <p:nvPicPr>
          <p:cNvPr id="10" name="Grafik 10" descr="Pil vandret u-vending">
            <a:hlinkClick r:id="" action="ppaction://hlinkshowjump?jump=lastslideviewed"/>
            <a:extLst>
              <a:ext uri="{FF2B5EF4-FFF2-40B4-BE49-F238E27FC236}">
                <a16:creationId xmlns:a16="http://schemas.microsoft.com/office/drawing/2014/main" id="{35BB713B-F10D-4826-B11C-6D35999BCB91}"/>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354669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Isosceles Triangle 5">
            <a:extLst>
              <a:ext uri="{FF2B5EF4-FFF2-40B4-BE49-F238E27FC236}">
                <a16:creationId xmlns:a16="http://schemas.microsoft.com/office/drawing/2014/main" id="{22A988FE-07E3-42A9-8EA4-6A646830F78E}"/>
              </a:ext>
            </a:extLst>
          </p:cNvPr>
          <p:cNvSpPr/>
          <p:nvPr/>
        </p:nvSpPr>
        <p:spPr>
          <a:xfrm rot="13223909">
            <a:off x="-426919" y="5239005"/>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Isosceles Triangle 19">
            <a:extLst>
              <a:ext uri="{FF2B5EF4-FFF2-40B4-BE49-F238E27FC236}">
                <a16:creationId xmlns:a16="http://schemas.microsoft.com/office/drawing/2014/main" id="{7346D8D6-E90F-4BA7-9B95-EB3BD345D04B}"/>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65798" y="960885"/>
            <a:ext cx="7910573" cy="7663636"/>
          </a:xfrm>
          <a:prstGeom prst="rect">
            <a:avLst/>
          </a:prstGeom>
        </p:spPr>
        <p:txBody>
          <a:bodyPr wrap="square">
            <a:spAutoFit/>
          </a:bodyPr>
          <a:lstStyle/>
          <a:p>
            <a:r>
              <a:rPr lang="da-DK" b="1" dirty="0"/>
              <a:t>Kommunikationsplan</a:t>
            </a:r>
            <a:endParaRPr lang="da-DK" sz="1400" b="1" dirty="0"/>
          </a:p>
          <a:p>
            <a:endParaRPr lang="da-DK" sz="1400" b="1" dirty="0"/>
          </a:p>
          <a:p>
            <a:r>
              <a:rPr lang="da-DK" sz="1400" dirty="0"/>
              <a:t>Formålet med kommunikationsplanen er at hindre eller mindske modstand i projektet, samt at skabe eller fastholde kendskab til projektet blandt relevante interessenter. </a:t>
            </a:r>
          </a:p>
          <a:p>
            <a:endParaRPr lang="da-DK" sz="1400" dirty="0"/>
          </a:p>
          <a:p>
            <a:r>
              <a:rPr lang="da-DK" sz="1400" dirty="0"/>
              <a:t>Formålet med kommunikationsplanen er endvidere, at få forventningsafstemt og afklaret med de enkelte interessenter, i hvilket omfang de:</a:t>
            </a:r>
          </a:p>
          <a:p>
            <a:endParaRPr lang="da-DK" sz="1400" dirty="0">
              <a:effectLst/>
              <a:ea typeface="Calibri" panose="020F0502020204030204" pitchFamily="34" charset="0"/>
              <a:cs typeface="Times New Roman" panose="02020603050405020304" pitchFamily="18" charset="0"/>
            </a:endParaRPr>
          </a:p>
          <a:p>
            <a:r>
              <a:rPr lang="da-DK" sz="1400" dirty="0">
                <a:effectLst/>
                <a:ea typeface="Calibri" panose="020F0502020204030204" pitchFamily="34" charset="0"/>
                <a:cs typeface="Times New Roman" panose="02020603050405020304" pitchFamily="18" charset="0"/>
              </a:rPr>
              <a:t>- har krav eller ønsker</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a:t>
            </a:r>
            <a:r>
              <a:rPr lang="da-DK" sz="1400" dirty="0">
                <a:ea typeface="Calibri" panose="020F0502020204030204" pitchFamily="34" charset="0"/>
                <a:cs typeface="Times New Roman" panose="02020603050405020304" pitchFamily="18" charset="0"/>
              </a:rPr>
              <a:t>k</a:t>
            </a:r>
            <a:r>
              <a:rPr lang="da-DK" sz="1400" dirty="0">
                <a:effectLst/>
                <a:ea typeface="Calibri" panose="020F0502020204030204" pitchFamily="34" charset="0"/>
                <a:cs typeface="Times New Roman" panose="02020603050405020304" pitchFamily="18" charset="0"/>
              </a:rPr>
              <a:t>an bidrage med viden, arbejde eller ressourcer</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vil blive berørt eller involveret i projektet eller projektets resultater, </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kan påvirke projektet internt og/eller eksternt</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kan være nødvendige for projektets gennemførelse eller projektets succes.</a:t>
            </a:r>
          </a:p>
          <a:p>
            <a:endParaRPr lang="da-DK" sz="1400" dirty="0">
              <a:ea typeface="Calibri" panose="020F0502020204030204" pitchFamily="34" charset="0"/>
              <a:cs typeface="Times New Roman" panose="02020603050405020304" pitchFamily="18" charset="0"/>
            </a:endParaRPr>
          </a:p>
          <a:p>
            <a:r>
              <a:rPr lang="da-DK" sz="1400" dirty="0">
                <a:effectLst/>
                <a:ea typeface="Calibri" panose="020F0502020204030204" pitchFamily="34" charset="0"/>
                <a:cs typeface="Times New Roman" panose="02020603050405020304" pitchFamily="18" charset="0"/>
              </a:rPr>
              <a:t>Kommunikationsplanen viser </a:t>
            </a:r>
            <a:r>
              <a:rPr lang="da-DK" sz="1400" dirty="0">
                <a:ea typeface="Calibri" panose="020F0502020204030204" pitchFamily="34" charset="0"/>
                <a:cs typeface="Times New Roman" panose="02020603050405020304" pitchFamily="18" charset="0"/>
              </a:rPr>
              <a:t>e</a:t>
            </a:r>
            <a:r>
              <a:rPr lang="da-DK" sz="1400" dirty="0">
                <a:effectLst/>
                <a:ea typeface="Calibri" panose="020F0502020204030204" pitchFamily="34" charset="0"/>
                <a:cs typeface="Times New Roman" panose="02020603050405020304" pitchFamily="18" charset="0"/>
              </a:rPr>
              <a:t>ndvidere:</a:t>
            </a:r>
          </a:p>
          <a:p>
            <a:r>
              <a:rPr lang="da-DK" sz="1400" dirty="0">
                <a:ea typeface="Calibri" panose="020F0502020204030204" pitchFamily="34" charset="0"/>
                <a:cs typeface="Times New Roman" panose="02020603050405020304" pitchFamily="18" charset="0"/>
              </a:rPr>
              <a:t>-</a:t>
            </a:r>
            <a:r>
              <a:rPr lang="da-DK" sz="1400" dirty="0">
                <a:effectLst/>
                <a:ea typeface="Calibri" panose="020F0502020204030204" pitchFamily="34" charset="0"/>
                <a:cs typeface="Times New Roman" panose="02020603050405020304" pitchFamily="18" charset="0"/>
              </a:rPr>
              <a:t> på hvilket medie der skal kommunikeres</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hvilke typer information der ønskes</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hvor ofte der skal kommunikeres, samt</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 hvem der har ansvaret for at holde kommunikationen vedlige og opdateret.</a:t>
            </a:r>
          </a:p>
          <a:p>
            <a:endParaRPr lang="da-DK" sz="1400" dirty="0"/>
          </a:p>
          <a:p>
            <a:r>
              <a:rPr lang="da-DK" sz="1400" dirty="0"/>
              <a:t>Det er projektlederen der er ansvarlig for at udarbejde kommunikationsplanen. Man bør være opmærksom på, at planen kan tage meget lang tid, såfremt der er mange interessenter involveret.</a:t>
            </a:r>
          </a:p>
          <a:p>
            <a:endParaRPr lang="da-DK" sz="1400" dirty="0"/>
          </a:p>
          <a:p>
            <a:r>
              <a:rPr lang="da-DK" sz="1400" i="1" dirty="0"/>
              <a:t>Du kan se metodebeskrivelsen til kommunikationsplanen </a:t>
            </a:r>
            <a:r>
              <a:rPr lang="da-DK" sz="1400" dirty="0">
                <a:hlinkClick r:id="rId2" action="ppaction://hlinksldjump"/>
              </a:rPr>
              <a:t>her</a:t>
            </a:r>
            <a:r>
              <a:rPr lang="da-DK" sz="1400" dirty="0"/>
              <a:t>.</a:t>
            </a:r>
            <a:br>
              <a:rPr lang="da-DK" sz="1400" dirty="0"/>
            </a:br>
            <a:br>
              <a:rPr lang="da-DK" sz="1400" dirty="0"/>
            </a:br>
            <a:r>
              <a:rPr lang="da-DK" sz="1400" i="1" dirty="0"/>
              <a:t>Du kan se et eksempel på en kommunikationsplan </a:t>
            </a:r>
            <a:r>
              <a:rPr lang="da-DK" sz="1400" dirty="0">
                <a:hlinkClick r:id="rId3" action="ppaction://hlinksldjump"/>
              </a:rPr>
              <a:t>her</a:t>
            </a:r>
            <a:r>
              <a:rPr lang="da-DK" sz="1400" dirty="0"/>
              <a:t>.</a:t>
            </a: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p>
          <a:p>
            <a:endParaRPr lang="da-DK" sz="1200" b="1" dirty="0"/>
          </a:p>
        </p:txBody>
      </p:sp>
      <p:sp>
        <p:nvSpPr>
          <p:cNvPr id="28" name="Rectangle 27">
            <a:extLst>
              <a:ext uri="{FF2B5EF4-FFF2-40B4-BE49-F238E27FC236}">
                <a16:creationId xmlns:a16="http://schemas.microsoft.com/office/drawing/2014/main" id="{AD5FB097-56F4-4D4A-AA41-0DFF761B04DE}"/>
              </a:ext>
            </a:extLst>
          </p:cNvPr>
          <p:cNvSpPr/>
          <p:nvPr/>
        </p:nvSpPr>
        <p:spPr>
          <a:xfrm>
            <a:off x="485993" y="5900312"/>
            <a:ext cx="2534557" cy="830997"/>
          </a:xfrm>
          <a:prstGeom prst="rect">
            <a:avLst/>
          </a:prstGeom>
        </p:spPr>
        <p:txBody>
          <a:bodyPr wrap="square">
            <a:spAutoFit/>
          </a:bodyPr>
          <a:lstStyle/>
          <a:p>
            <a:r>
              <a:rPr lang="da-DK" sz="1600" b="1" i="1" dirty="0">
                <a:solidFill>
                  <a:schemeClr val="bg1"/>
                </a:solidFill>
                <a:latin typeface="+mj-lt"/>
              </a:rPr>
              <a:t>Hvad kan interessenterne bidrage med – og hvad vil gøre dem glade og tilfredse?</a:t>
            </a: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41" name="Rectangle 2">
            <a:extLst>
              <a:ext uri="{FF2B5EF4-FFF2-40B4-BE49-F238E27FC236}">
                <a16:creationId xmlns:a16="http://schemas.microsoft.com/office/drawing/2014/main" id="{95493E6C-F71E-4E05-A899-EC5BA5428BA6}"/>
              </a:ext>
            </a:extLst>
          </p:cNvPr>
          <p:cNvSpPr/>
          <p:nvPr/>
        </p:nvSpPr>
        <p:spPr>
          <a:xfrm>
            <a:off x="164626" y="1230104"/>
            <a:ext cx="2352071" cy="1817101"/>
          </a:xfrm>
          <a:prstGeom prst="rect">
            <a:avLst/>
          </a:prstGeom>
        </p:spPr>
        <p:txBody>
          <a:bodyPr wrap="square">
            <a:spAutoFit/>
          </a:bodyPr>
          <a:lstStyle/>
          <a:p>
            <a:pPr>
              <a:lnSpc>
                <a:spcPct val="200000"/>
              </a:lnSpc>
            </a:pPr>
            <a:r>
              <a:rPr lang="da-DK" sz="1400" dirty="0">
                <a:solidFill>
                  <a:schemeClr val="bg1"/>
                </a:solidFill>
              </a:rPr>
              <a:t>Målanalyse</a:t>
            </a:r>
          </a:p>
          <a:p>
            <a:pPr>
              <a:lnSpc>
                <a:spcPct val="200000"/>
              </a:lnSpc>
            </a:pPr>
            <a:r>
              <a:rPr lang="da-DK" sz="1400" dirty="0">
                <a:solidFill>
                  <a:schemeClr val="bg1"/>
                </a:solidFill>
              </a:rPr>
              <a:t>Interessentanalyse</a:t>
            </a:r>
          </a:p>
          <a:p>
            <a:pPr marL="285750" indent="-285750">
              <a:lnSpc>
                <a:spcPct val="200000"/>
              </a:lnSpc>
              <a:buFont typeface="Wingdings" panose="05000000000000000000" pitchFamily="2" charset="2"/>
              <a:buChar char="§"/>
            </a:pPr>
            <a:r>
              <a:rPr lang="da-DK" sz="1600" b="1" dirty="0">
                <a:solidFill>
                  <a:schemeClr val="bg1"/>
                </a:solidFill>
              </a:rPr>
              <a:t>Kommunikationsplan</a:t>
            </a:r>
          </a:p>
          <a:p>
            <a:pPr>
              <a:lnSpc>
                <a:spcPct val="200000"/>
              </a:lnSpc>
            </a:pPr>
            <a:r>
              <a:rPr lang="da-DK" sz="1400" dirty="0">
                <a:solidFill>
                  <a:schemeClr val="bg1"/>
                </a:solidFill>
              </a:rPr>
              <a:t>Organisering</a:t>
            </a:r>
          </a:p>
        </p:txBody>
      </p:sp>
      <p:sp>
        <p:nvSpPr>
          <p:cNvPr id="42" name="Rectangle 4">
            <a:extLst>
              <a:ext uri="{FF2B5EF4-FFF2-40B4-BE49-F238E27FC236}">
                <a16:creationId xmlns:a16="http://schemas.microsoft.com/office/drawing/2014/main" id="{438AAA22-5E01-4CF6-BB5C-CA32BCA03955}"/>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Ide- og analysefasen</a:t>
            </a:r>
          </a:p>
        </p:txBody>
      </p:sp>
      <p:sp>
        <p:nvSpPr>
          <p:cNvPr id="6" name="Tekstfelt 5">
            <a:extLst>
              <a:ext uri="{FF2B5EF4-FFF2-40B4-BE49-F238E27FC236}">
                <a16:creationId xmlns:a16="http://schemas.microsoft.com/office/drawing/2014/main" id="{1BCACA94-DD1E-4643-B65D-CA3BBA5CED0E}"/>
              </a:ext>
            </a:extLst>
          </p:cNvPr>
          <p:cNvSpPr txBox="1"/>
          <p:nvPr/>
        </p:nvSpPr>
        <p:spPr>
          <a:xfrm>
            <a:off x="338491" y="4969288"/>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69" name="Rectangle 9">
            <a:hlinkClick r:id="rId5" action="ppaction://hlinksldjump"/>
            <a:extLst>
              <a:ext uri="{FF2B5EF4-FFF2-40B4-BE49-F238E27FC236}">
                <a16:creationId xmlns:a16="http://schemas.microsoft.com/office/drawing/2014/main" id="{3B828499-1CFC-4774-BDA2-F89A7E5D3D0B}"/>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70" name="Rectangle 10">
            <a:hlinkClick r:id="rId6" action="ppaction://hlinksldjump"/>
            <a:extLst>
              <a:ext uri="{FF2B5EF4-FFF2-40B4-BE49-F238E27FC236}">
                <a16:creationId xmlns:a16="http://schemas.microsoft.com/office/drawing/2014/main" id="{87FA6D58-FF38-47A9-BE39-3E4DCAC41A94}"/>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71" name="Rectangle 11">
            <a:hlinkClick r:id="rId7" action="ppaction://hlinksldjump"/>
            <a:extLst>
              <a:ext uri="{FF2B5EF4-FFF2-40B4-BE49-F238E27FC236}">
                <a16:creationId xmlns:a16="http://schemas.microsoft.com/office/drawing/2014/main" id="{8309CD65-098B-454E-8A28-907723865C2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72" name="Rectangle 12">
            <a:hlinkClick r:id="rId8" action="ppaction://hlinksldjump"/>
            <a:extLst>
              <a:ext uri="{FF2B5EF4-FFF2-40B4-BE49-F238E27FC236}">
                <a16:creationId xmlns:a16="http://schemas.microsoft.com/office/drawing/2014/main" id="{08D13882-C387-442D-9721-782D6E120364}"/>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73" name="Rektangel 55">
            <a:hlinkClick r:id="rId9" action="ppaction://hlinksldjump"/>
            <a:extLst>
              <a:ext uri="{FF2B5EF4-FFF2-40B4-BE49-F238E27FC236}">
                <a16:creationId xmlns:a16="http://schemas.microsoft.com/office/drawing/2014/main" id="{55CB6EED-EB76-4B67-AAAB-3E7F41640BF0}"/>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4" name="Rektangel 55">
            <a:hlinkClick r:id="rId10" action="ppaction://hlinksldjump"/>
            <a:extLst>
              <a:ext uri="{FF2B5EF4-FFF2-40B4-BE49-F238E27FC236}">
                <a16:creationId xmlns:a16="http://schemas.microsoft.com/office/drawing/2014/main" id="{1AC4C1E3-E79A-49DC-BA93-8CD81EDC29CC}"/>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5" name="Rektangel 55">
            <a:hlinkClick r:id="rId11" action="ppaction://hlinksldjump"/>
            <a:extLst>
              <a:ext uri="{FF2B5EF4-FFF2-40B4-BE49-F238E27FC236}">
                <a16:creationId xmlns:a16="http://schemas.microsoft.com/office/drawing/2014/main" id="{6C7B9E6B-1F64-46D7-ACE1-B2FC49E8B4F5}"/>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6" name="Tekstfelt 61">
            <a:hlinkClick r:id="rId9" action="ppaction://hlinksldjump"/>
            <a:extLst>
              <a:ext uri="{FF2B5EF4-FFF2-40B4-BE49-F238E27FC236}">
                <a16:creationId xmlns:a16="http://schemas.microsoft.com/office/drawing/2014/main" id="{DB5B4B45-DE07-4C6B-B51F-6E0158D5D0DA}"/>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77" name="Tekstfelt 61">
            <a:hlinkClick r:id="rId10" action="ppaction://hlinksldjump"/>
            <a:extLst>
              <a:ext uri="{FF2B5EF4-FFF2-40B4-BE49-F238E27FC236}">
                <a16:creationId xmlns:a16="http://schemas.microsoft.com/office/drawing/2014/main" id="{A24885BB-B386-4755-AB6C-9796258B8F5C}"/>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78" name="Tekstfelt 61">
            <a:hlinkClick r:id="rId11" action="ppaction://hlinksldjump"/>
            <a:extLst>
              <a:ext uri="{FF2B5EF4-FFF2-40B4-BE49-F238E27FC236}">
                <a16:creationId xmlns:a16="http://schemas.microsoft.com/office/drawing/2014/main" id="{DEB15852-7D25-47B8-99DE-458079BBA3F1}"/>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79" name="Rektangel 55">
            <a:hlinkClick r:id="rId12" action="ppaction://hlinksldjump"/>
            <a:extLst>
              <a:ext uri="{FF2B5EF4-FFF2-40B4-BE49-F238E27FC236}">
                <a16:creationId xmlns:a16="http://schemas.microsoft.com/office/drawing/2014/main" id="{DFDAAFDF-35EB-4A2D-BF1A-C4012C6681DF}"/>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80" name="Tekstfelt 61">
            <a:hlinkClick r:id="rId12" action="ppaction://hlinksldjump"/>
            <a:extLst>
              <a:ext uri="{FF2B5EF4-FFF2-40B4-BE49-F238E27FC236}">
                <a16:creationId xmlns:a16="http://schemas.microsoft.com/office/drawing/2014/main" id="{78B9BD81-AA22-4C9B-8E86-43B252DE5F83}"/>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1" name="Rektangel 80">
            <a:hlinkClick r:id="rId13" action="ppaction://hlinksldjump"/>
            <a:extLst>
              <a:ext uri="{FF2B5EF4-FFF2-40B4-BE49-F238E27FC236}">
                <a16:creationId xmlns:a16="http://schemas.microsoft.com/office/drawing/2014/main" id="{B3AED6B3-710F-442A-B381-52259C8CE827}"/>
              </a:ext>
            </a:extLst>
          </p:cNvPr>
          <p:cNvSpPr/>
          <p:nvPr/>
        </p:nvSpPr>
        <p:spPr>
          <a:xfrm>
            <a:off x="210141" y="1430322"/>
            <a:ext cx="1157264" cy="25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2" name="Rektangel 81">
            <a:hlinkClick r:id="rId14" action="ppaction://hlinksldjump"/>
            <a:extLst>
              <a:ext uri="{FF2B5EF4-FFF2-40B4-BE49-F238E27FC236}">
                <a16:creationId xmlns:a16="http://schemas.microsoft.com/office/drawing/2014/main" id="{1008CF46-9328-4E6B-85D1-73449B05707E}"/>
              </a:ext>
            </a:extLst>
          </p:cNvPr>
          <p:cNvSpPr/>
          <p:nvPr/>
        </p:nvSpPr>
        <p:spPr>
          <a:xfrm>
            <a:off x="210140" y="1831180"/>
            <a:ext cx="165221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3" name="Rektangel 82">
            <a:hlinkClick r:id="rId15" action="ppaction://hlinksldjump"/>
            <a:extLst>
              <a:ext uri="{FF2B5EF4-FFF2-40B4-BE49-F238E27FC236}">
                <a16:creationId xmlns:a16="http://schemas.microsoft.com/office/drawing/2014/main" id="{93D6B085-6E6E-4FCA-B832-C15CB199972F}"/>
              </a:ext>
            </a:extLst>
          </p:cNvPr>
          <p:cNvSpPr/>
          <p:nvPr/>
        </p:nvSpPr>
        <p:spPr>
          <a:xfrm>
            <a:off x="159804" y="2740309"/>
            <a:ext cx="175288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8" name="Grafik 87" descr="Avis">
            <a:hlinkClick r:id="rId16" action="ppaction://hlinksldjump"/>
            <a:extLst>
              <a:ext uri="{FF2B5EF4-FFF2-40B4-BE49-F238E27FC236}">
                <a16:creationId xmlns:a16="http://schemas.microsoft.com/office/drawing/2014/main" id="{62D10B9F-03E7-428D-B92C-9F5CE49E381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07968" y="137378"/>
            <a:ext cx="452277" cy="419647"/>
          </a:xfrm>
          <a:prstGeom prst="rect">
            <a:avLst/>
          </a:prstGeom>
        </p:spPr>
      </p:pic>
      <p:pic>
        <p:nvPicPr>
          <p:cNvPr id="89" name="Grafik 88" descr="Lystryk">
            <a:hlinkClick r:id="rId3" action="ppaction://hlinksldjump"/>
            <a:extLst>
              <a:ext uri="{FF2B5EF4-FFF2-40B4-BE49-F238E27FC236}">
                <a16:creationId xmlns:a16="http://schemas.microsoft.com/office/drawing/2014/main" id="{2ABE292B-C03B-4144-8934-C90D0958266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75178" y="113433"/>
            <a:ext cx="407840" cy="443592"/>
          </a:xfrm>
          <a:prstGeom prst="rect">
            <a:avLst/>
          </a:prstGeom>
        </p:spPr>
      </p:pic>
      <p:pic>
        <p:nvPicPr>
          <p:cNvPr id="90" name="Grafik 89" descr="Arbejdsgang ">
            <a:hlinkClick r:id="rId2" action="ppaction://hlinksldjump"/>
            <a:extLst>
              <a:ext uri="{FF2B5EF4-FFF2-40B4-BE49-F238E27FC236}">
                <a16:creationId xmlns:a16="http://schemas.microsoft.com/office/drawing/2014/main" id="{1A8088D6-A099-40C0-B69E-A6E427E6AFA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17811" y="139311"/>
            <a:ext cx="407840" cy="407840"/>
          </a:xfrm>
          <a:prstGeom prst="rect">
            <a:avLst/>
          </a:prstGeom>
        </p:spPr>
      </p:pic>
      <p:sp>
        <p:nvSpPr>
          <p:cNvPr id="5" name="Rektangel 4">
            <a:hlinkClick r:id="rId5" action="ppaction://hlinksldjump"/>
            <a:extLst>
              <a:ext uri="{FF2B5EF4-FFF2-40B4-BE49-F238E27FC236}">
                <a16:creationId xmlns:a16="http://schemas.microsoft.com/office/drawing/2014/main" id="{B93773E6-8A0F-469A-BBEF-2FF6435B8722}"/>
              </a:ext>
            </a:extLst>
          </p:cNvPr>
          <p:cNvSpPr/>
          <p:nvPr/>
        </p:nvSpPr>
        <p:spPr>
          <a:xfrm>
            <a:off x="218526" y="843755"/>
            <a:ext cx="2457562" cy="339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Grafik 64" descr="Hjem">
            <a:hlinkClick r:id="rId23" action="ppaction://hlinksldjump"/>
            <a:extLst>
              <a:ext uri="{FF2B5EF4-FFF2-40B4-BE49-F238E27FC236}">
                <a16:creationId xmlns:a16="http://schemas.microsoft.com/office/drawing/2014/main" id="{2E112BEC-C8E6-4A3F-82D2-CEB4DD80C223}"/>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153" y="127113"/>
            <a:ext cx="407840" cy="407840"/>
          </a:xfrm>
          <a:prstGeom prst="rect">
            <a:avLst/>
          </a:prstGeom>
        </p:spPr>
      </p:pic>
      <p:pic>
        <p:nvPicPr>
          <p:cNvPr id="8" name="Grafik 10" descr="Pil vandret u-vending">
            <a:hlinkClick r:id="" action="ppaction://hlinkshowjump?jump=lastslideviewed"/>
            <a:extLst>
              <a:ext uri="{FF2B5EF4-FFF2-40B4-BE49-F238E27FC236}">
                <a16:creationId xmlns:a16="http://schemas.microsoft.com/office/drawing/2014/main" id="{B4767F7F-91EB-4A93-898A-FB0AA73D5B6D}"/>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462882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Isosceles Triangle 5">
            <a:extLst>
              <a:ext uri="{FF2B5EF4-FFF2-40B4-BE49-F238E27FC236}">
                <a16:creationId xmlns:a16="http://schemas.microsoft.com/office/drawing/2014/main" id="{22A988FE-07E3-42A9-8EA4-6A646830F78E}"/>
              </a:ext>
            </a:extLst>
          </p:cNvPr>
          <p:cNvSpPr/>
          <p:nvPr/>
        </p:nvSpPr>
        <p:spPr>
          <a:xfrm rot="13223909">
            <a:off x="-426919" y="5239005"/>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Isosceles Triangle 19">
            <a:extLst>
              <a:ext uri="{FF2B5EF4-FFF2-40B4-BE49-F238E27FC236}">
                <a16:creationId xmlns:a16="http://schemas.microsoft.com/office/drawing/2014/main" id="{7346D8D6-E90F-4BA7-9B95-EB3BD345D04B}"/>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65798" y="960885"/>
            <a:ext cx="7910573" cy="7879080"/>
          </a:xfrm>
          <a:prstGeom prst="rect">
            <a:avLst/>
          </a:prstGeom>
        </p:spPr>
        <p:txBody>
          <a:bodyPr wrap="square">
            <a:spAutoFit/>
          </a:bodyPr>
          <a:lstStyle/>
          <a:p>
            <a:r>
              <a:rPr lang="da-DK" b="1" dirty="0"/>
              <a:t>Organisering</a:t>
            </a:r>
            <a:endParaRPr lang="da-DK" sz="1400" b="1" dirty="0"/>
          </a:p>
          <a:p>
            <a:endParaRPr lang="da-DK" sz="1400" b="1" dirty="0"/>
          </a:p>
          <a:p>
            <a:r>
              <a:rPr lang="da-DK" sz="1400" dirty="0"/>
              <a:t>Formålet med organisering er at få fastlagt en entydig rolle- og ansvarsfordeling gennem hele projektet, samt udpeget den eller de personer som eventuelt skal overtage eller drifte projektets leverancer.</a:t>
            </a:r>
          </a:p>
          <a:p>
            <a:endParaRPr lang="da-DK" sz="1400" dirty="0"/>
          </a:p>
          <a:p>
            <a:r>
              <a:rPr lang="da-DK" sz="1400" dirty="0"/>
              <a:t>Som udgangspunkt bør følgende 3 grupper være udpeget:</a:t>
            </a:r>
          </a:p>
          <a:p>
            <a:endParaRPr lang="da-DK" sz="1400" dirty="0"/>
          </a:p>
          <a:p>
            <a:pPr marL="285750" indent="-285750">
              <a:buFont typeface="Arial" panose="020B0604020202020204" pitchFamily="34" charset="0"/>
              <a:buChar char="•"/>
            </a:pPr>
            <a:r>
              <a:rPr lang="da-DK" sz="1400" dirty="0"/>
              <a:t>Styregruppen</a:t>
            </a:r>
            <a:br>
              <a:rPr lang="da-DK" sz="1400" dirty="0"/>
            </a:br>
            <a:r>
              <a:rPr lang="da-DK" sz="1400" dirty="0"/>
              <a:t>- ejer projektet</a:t>
            </a:r>
            <a:br>
              <a:rPr lang="da-DK" sz="1400" dirty="0"/>
            </a:br>
            <a:r>
              <a:rPr lang="da-DK" sz="1400" dirty="0"/>
              <a:t>- har ansvaret for at fastlægge projektets rammer (tid, indhold og ressourcer)</a:t>
            </a:r>
            <a:br>
              <a:rPr lang="da-DK" sz="1400" dirty="0"/>
            </a:br>
            <a:r>
              <a:rPr lang="da-DK" sz="1400" dirty="0"/>
              <a:t>- bør have mandat til at tage de overordnede beslutninger for projektets gennemførelse og afslutning.</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Projektgruppen</a:t>
            </a:r>
            <a:br>
              <a:rPr lang="da-DK" sz="1400" dirty="0"/>
            </a:br>
            <a:r>
              <a:rPr lang="da-DK" sz="1400" dirty="0"/>
              <a:t>- ledes af projektlederen</a:t>
            </a:r>
            <a:br>
              <a:rPr lang="da-DK" sz="1400" dirty="0"/>
            </a:br>
            <a:r>
              <a:rPr lang="da-DK" sz="1400" dirty="0"/>
              <a:t>- har ansvaret for at levere de med styregruppen aftalte projektmål (leverancer)</a:t>
            </a:r>
            <a:br>
              <a:rPr lang="da-DK" sz="1400" dirty="0"/>
            </a:br>
            <a:r>
              <a:rPr lang="da-DK" sz="1400" dirty="0"/>
              <a:t>- har ansvaret for at kende status på leverancer og håndtere aftalte ændringer</a:t>
            </a:r>
            <a:br>
              <a:rPr lang="da-DK" sz="1400" dirty="0"/>
            </a:br>
            <a:r>
              <a:rPr lang="da-DK" sz="1400" dirty="0"/>
              <a:t>- har ansvaret for at fremlægge nødvendige beslutningsoplæg til styregruppen ved afvigelser.</a:t>
            </a:r>
          </a:p>
          <a:p>
            <a:pPr marL="285750" indent="-285750">
              <a:buFont typeface="Arial" panose="020B0604020202020204" pitchFamily="34" charset="0"/>
              <a:buChar char="•"/>
            </a:pPr>
            <a:endParaRPr lang="da-DK" sz="1400" dirty="0"/>
          </a:p>
          <a:p>
            <a:pPr marL="285750" indent="-285750">
              <a:buFont typeface="Arial" panose="020B0604020202020204" pitchFamily="34" charset="0"/>
              <a:buChar char="•"/>
            </a:pPr>
            <a:r>
              <a:rPr lang="da-DK" sz="1400" dirty="0"/>
              <a:t>Referencegruppen</a:t>
            </a:r>
            <a:br>
              <a:rPr lang="da-DK" sz="1400" dirty="0"/>
            </a:br>
            <a:r>
              <a:rPr lang="da-DK" sz="1400" dirty="0"/>
              <a:t>- kan eksempelvis være kunden, brugerne eller myndigheder</a:t>
            </a:r>
            <a:br>
              <a:rPr lang="da-DK" sz="1400" dirty="0"/>
            </a:br>
            <a:r>
              <a:rPr lang="da-DK" sz="1400" dirty="0"/>
              <a:t>- har ansvaret for at komme med indstillinger, anbefalinger og/eller godkendelser-</a:t>
            </a:r>
          </a:p>
          <a:p>
            <a:pPr marL="285750" indent="-285750">
              <a:buFont typeface="Arial" panose="020B0604020202020204" pitchFamily="34" charset="0"/>
              <a:buChar char="•"/>
            </a:pPr>
            <a:endParaRPr lang="da-DK" sz="1400" dirty="0"/>
          </a:p>
          <a:p>
            <a:r>
              <a:rPr lang="da-DK" sz="1400" dirty="0"/>
              <a:t>Projektorganisering kan sidestilles med ”Magtens tredeling”. Hvem er den lovgivende-, hvem er den udøvende- og hvem er den dømmende magt.</a:t>
            </a:r>
          </a:p>
          <a:p>
            <a:pPr marL="285750" indent="-285750">
              <a:buFont typeface="Arial" panose="020B0604020202020204" pitchFamily="34" charset="0"/>
              <a:buChar char="•"/>
            </a:pPr>
            <a:endParaRPr lang="da-DK" sz="1400" dirty="0"/>
          </a:p>
          <a:p>
            <a:r>
              <a:rPr lang="da-DK" sz="1400" i="1" dirty="0"/>
              <a:t>Du kan se metodebeskrivelsen til fastlæggelse af projektorganisationen </a:t>
            </a:r>
            <a:r>
              <a:rPr lang="da-DK" sz="1400" dirty="0">
                <a:hlinkClick r:id="rId2" action="ppaction://hlinksldjump"/>
              </a:rPr>
              <a:t>her</a:t>
            </a:r>
            <a:r>
              <a:rPr lang="da-DK" sz="1400" dirty="0"/>
              <a:t>.</a:t>
            </a:r>
            <a:br>
              <a:rPr lang="da-DK" sz="1400" dirty="0"/>
            </a:br>
            <a:br>
              <a:rPr lang="da-DK" sz="1400" dirty="0"/>
            </a:br>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p>
          <a:p>
            <a:endParaRPr lang="da-DK" sz="1200" b="1" dirty="0"/>
          </a:p>
        </p:txBody>
      </p:sp>
      <p:sp>
        <p:nvSpPr>
          <p:cNvPr id="28" name="Rectangle 27">
            <a:extLst>
              <a:ext uri="{FF2B5EF4-FFF2-40B4-BE49-F238E27FC236}">
                <a16:creationId xmlns:a16="http://schemas.microsoft.com/office/drawing/2014/main" id="{AD5FB097-56F4-4D4A-AA41-0DFF761B04DE}"/>
              </a:ext>
            </a:extLst>
          </p:cNvPr>
          <p:cNvSpPr/>
          <p:nvPr/>
        </p:nvSpPr>
        <p:spPr>
          <a:xfrm>
            <a:off x="563276" y="5741095"/>
            <a:ext cx="2418674" cy="1077218"/>
          </a:xfrm>
          <a:prstGeom prst="rect">
            <a:avLst/>
          </a:prstGeom>
        </p:spPr>
        <p:txBody>
          <a:bodyPr wrap="square">
            <a:spAutoFit/>
          </a:bodyPr>
          <a:lstStyle/>
          <a:p>
            <a:r>
              <a:rPr lang="da-DK" sz="1600" b="1" i="1" dirty="0">
                <a:solidFill>
                  <a:schemeClr val="bg1"/>
                </a:solidFill>
                <a:latin typeface="+mj-lt"/>
              </a:rPr>
              <a:t>Hvem kan beslutte, </a:t>
            </a:r>
            <a:br>
              <a:rPr lang="da-DK" sz="1600" b="1" i="1" dirty="0">
                <a:solidFill>
                  <a:schemeClr val="bg1"/>
                </a:solidFill>
                <a:latin typeface="+mj-lt"/>
              </a:rPr>
            </a:br>
            <a:r>
              <a:rPr lang="da-DK" sz="1600" b="1" i="1" dirty="0">
                <a:solidFill>
                  <a:schemeClr val="bg1"/>
                </a:solidFill>
                <a:latin typeface="+mj-lt"/>
              </a:rPr>
              <a:t>hvem skal levere, hvem skal bruge det og hvem kan komme med godkendelser?</a:t>
            </a: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41" name="Rectangle 2">
            <a:extLst>
              <a:ext uri="{FF2B5EF4-FFF2-40B4-BE49-F238E27FC236}">
                <a16:creationId xmlns:a16="http://schemas.microsoft.com/office/drawing/2014/main" id="{95493E6C-F71E-4E05-A899-EC5BA5428BA6}"/>
              </a:ext>
            </a:extLst>
          </p:cNvPr>
          <p:cNvSpPr/>
          <p:nvPr/>
        </p:nvSpPr>
        <p:spPr>
          <a:xfrm>
            <a:off x="164626" y="1230104"/>
            <a:ext cx="2352071" cy="1817101"/>
          </a:xfrm>
          <a:prstGeom prst="rect">
            <a:avLst/>
          </a:prstGeom>
        </p:spPr>
        <p:txBody>
          <a:bodyPr wrap="square">
            <a:spAutoFit/>
          </a:bodyPr>
          <a:lstStyle/>
          <a:p>
            <a:pPr>
              <a:lnSpc>
                <a:spcPct val="200000"/>
              </a:lnSpc>
            </a:pPr>
            <a:r>
              <a:rPr lang="da-DK" sz="1400" dirty="0">
                <a:solidFill>
                  <a:schemeClr val="bg1"/>
                </a:solidFill>
              </a:rPr>
              <a:t>Målanalyse</a:t>
            </a:r>
          </a:p>
          <a:p>
            <a:pPr>
              <a:lnSpc>
                <a:spcPct val="200000"/>
              </a:lnSpc>
            </a:pPr>
            <a:r>
              <a:rPr lang="da-DK" sz="1400" dirty="0">
                <a:solidFill>
                  <a:schemeClr val="bg1"/>
                </a:solidFill>
              </a:rPr>
              <a:t>Interessentanalyse</a:t>
            </a:r>
          </a:p>
          <a:p>
            <a:pPr>
              <a:lnSpc>
                <a:spcPct val="200000"/>
              </a:lnSpc>
            </a:pPr>
            <a:r>
              <a:rPr lang="da-DK" sz="1400" dirty="0">
                <a:solidFill>
                  <a:schemeClr val="bg1"/>
                </a:solidFill>
              </a:rPr>
              <a:t>Kommunikationsplan</a:t>
            </a:r>
          </a:p>
          <a:p>
            <a:pPr marL="285750" indent="-285750">
              <a:lnSpc>
                <a:spcPct val="200000"/>
              </a:lnSpc>
              <a:buFont typeface="Wingdings" panose="05000000000000000000" pitchFamily="2" charset="2"/>
              <a:buChar char="§"/>
            </a:pPr>
            <a:r>
              <a:rPr lang="da-DK" sz="1600" b="1" dirty="0">
                <a:solidFill>
                  <a:schemeClr val="bg1"/>
                </a:solidFill>
              </a:rPr>
              <a:t>Organisering</a:t>
            </a:r>
          </a:p>
        </p:txBody>
      </p:sp>
      <p:sp>
        <p:nvSpPr>
          <p:cNvPr id="42" name="Rectangle 4">
            <a:extLst>
              <a:ext uri="{FF2B5EF4-FFF2-40B4-BE49-F238E27FC236}">
                <a16:creationId xmlns:a16="http://schemas.microsoft.com/office/drawing/2014/main" id="{438AAA22-5E01-4CF6-BB5C-CA32BCA03955}"/>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Ide- og analysefasen</a:t>
            </a:r>
          </a:p>
        </p:txBody>
      </p:sp>
      <p:sp>
        <p:nvSpPr>
          <p:cNvPr id="6" name="Tekstfelt 5">
            <a:extLst>
              <a:ext uri="{FF2B5EF4-FFF2-40B4-BE49-F238E27FC236}">
                <a16:creationId xmlns:a16="http://schemas.microsoft.com/office/drawing/2014/main" id="{1BCACA94-DD1E-4643-B65D-CA3BBA5CED0E}"/>
              </a:ext>
            </a:extLst>
          </p:cNvPr>
          <p:cNvSpPr txBox="1"/>
          <p:nvPr/>
        </p:nvSpPr>
        <p:spPr>
          <a:xfrm>
            <a:off x="338491" y="4969288"/>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67" name="Rectangle 9">
            <a:hlinkClick r:id="rId4" action="ppaction://hlinksldjump"/>
            <a:extLst>
              <a:ext uri="{FF2B5EF4-FFF2-40B4-BE49-F238E27FC236}">
                <a16:creationId xmlns:a16="http://schemas.microsoft.com/office/drawing/2014/main" id="{BD7B9972-4553-461F-8885-3C4A7873484A}"/>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68" name="Rectangle 10">
            <a:hlinkClick r:id="rId5" action="ppaction://hlinksldjump"/>
            <a:extLst>
              <a:ext uri="{FF2B5EF4-FFF2-40B4-BE49-F238E27FC236}">
                <a16:creationId xmlns:a16="http://schemas.microsoft.com/office/drawing/2014/main" id="{AFE32141-C6BE-4941-8ECC-302A49EE1F1E}"/>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69" name="Rectangle 11">
            <a:hlinkClick r:id="rId6" action="ppaction://hlinksldjump"/>
            <a:extLst>
              <a:ext uri="{FF2B5EF4-FFF2-40B4-BE49-F238E27FC236}">
                <a16:creationId xmlns:a16="http://schemas.microsoft.com/office/drawing/2014/main" id="{FE7FE7EF-777F-4AF7-AEFD-63EC5E54B5FA}"/>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70" name="Rectangle 12">
            <a:hlinkClick r:id="rId7" action="ppaction://hlinksldjump"/>
            <a:extLst>
              <a:ext uri="{FF2B5EF4-FFF2-40B4-BE49-F238E27FC236}">
                <a16:creationId xmlns:a16="http://schemas.microsoft.com/office/drawing/2014/main" id="{B2231515-6F50-4F48-AEA0-D342E2C7C08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71" name="Rektangel 55">
            <a:hlinkClick r:id="rId8" action="ppaction://hlinksldjump"/>
            <a:extLst>
              <a:ext uri="{FF2B5EF4-FFF2-40B4-BE49-F238E27FC236}">
                <a16:creationId xmlns:a16="http://schemas.microsoft.com/office/drawing/2014/main" id="{B0FDBB3B-7D50-4912-B6FD-18942B119372}"/>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2" name="Rektangel 55">
            <a:hlinkClick r:id="rId9" action="ppaction://hlinksldjump"/>
            <a:extLst>
              <a:ext uri="{FF2B5EF4-FFF2-40B4-BE49-F238E27FC236}">
                <a16:creationId xmlns:a16="http://schemas.microsoft.com/office/drawing/2014/main" id="{EA13335C-2460-4AB1-BCFE-CC11C7E45F32}"/>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3" name="Rektangel 55">
            <a:hlinkClick r:id="rId10" action="ppaction://hlinksldjump"/>
            <a:extLst>
              <a:ext uri="{FF2B5EF4-FFF2-40B4-BE49-F238E27FC236}">
                <a16:creationId xmlns:a16="http://schemas.microsoft.com/office/drawing/2014/main" id="{948CA892-77CB-4301-B4B5-96B947276CC1}"/>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4" name="Tekstfelt 61">
            <a:hlinkClick r:id="rId8" action="ppaction://hlinksldjump"/>
            <a:extLst>
              <a:ext uri="{FF2B5EF4-FFF2-40B4-BE49-F238E27FC236}">
                <a16:creationId xmlns:a16="http://schemas.microsoft.com/office/drawing/2014/main" id="{EF5BFCA9-2979-41FE-B2C6-0BDAC9ED70B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75" name="Tekstfelt 61">
            <a:hlinkClick r:id="rId9" action="ppaction://hlinksldjump"/>
            <a:extLst>
              <a:ext uri="{FF2B5EF4-FFF2-40B4-BE49-F238E27FC236}">
                <a16:creationId xmlns:a16="http://schemas.microsoft.com/office/drawing/2014/main" id="{65C101B1-6296-4B67-AFDC-588F3A0DB9C5}"/>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76" name="Tekstfelt 61">
            <a:hlinkClick r:id="rId10" action="ppaction://hlinksldjump"/>
            <a:extLst>
              <a:ext uri="{FF2B5EF4-FFF2-40B4-BE49-F238E27FC236}">
                <a16:creationId xmlns:a16="http://schemas.microsoft.com/office/drawing/2014/main" id="{472B4AF4-41CA-4327-B78B-3978356FD6BC}"/>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77" name="Rektangel 55">
            <a:hlinkClick r:id="rId11" action="ppaction://hlinksldjump"/>
            <a:extLst>
              <a:ext uri="{FF2B5EF4-FFF2-40B4-BE49-F238E27FC236}">
                <a16:creationId xmlns:a16="http://schemas.microsoft.com/office/drawing/2014/main" id="{CCD9163B-87EC-48C7-AFD1-C3AE03683BC5}"/>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8" name="Tekstfelt 61">
            <a:hlinkClick r:id="rId11" action="ppaction://hlinksldjump"/>
            <a:extLst>
              <a:ext uri="{FF2B5EF4-FFF2-40B4-BE49-F238E27FC236}">
                <a16:creationId xmlns:a16="http://schemas.microsoft.com/office/drawing/2014/main" id="{95C8446B-7E5B-4236-B0DB-9E5A3239A030}"/>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79" name="Rektangel 78">
            <a:hlinkClick r:id="rId12" action="ppaction://hlinksldjump"/>
            <a:extLst>
              <a:ext uri="{FF2B5EF4-FFF2-40B4-BE49-F238E27FC236}">
                <a16:creationId xmlns:a16="http://schemas.microsoft.com/office/drawing/2014/main" id="{655F575B-FAC5-4F1D-9950-F421A58B78F8}"/>
              </a:ext>
            </a:extLst>
          </p:cNvPr>
          <p:cNvSpPr/>
          <p:nvPr/>
        </p:nvSpPr>
        <p:spPr>
          <a:xfrm>
            <a:off x="210141" y="1430322"/>
            <a:ext cx="1157264" cy="255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0" name="Rektangel 79">
            <a:hlinkClick r:id="rId13" action="ppaction://hlinksldjump"/>
            <a:extLst>
              <a:ext uri="{FF2B5EF4-FFF2-40B4-BE49-F238E27FC236}">
                <a16:creationId xmlns:a16="http://schemas.microsoft.com/office/drawing/2014/main" id="{0EA1F740-CA27-4111-8B77-BC95A62DE010}"/>
              </a:ext>
            </a:extLst>
          </p:cNvPr>
          <p:cNvSpPr/>
          <p:nvPr/>
        </p:nvSpPr>
        <p:spPr>
          <a:xfrm>
            <a:off x="210140" y="1831180"/>
            <a:ext cx="165221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1" name="Rektangel 80">
            <a:hlinkClick r:id="rId14" action="ppaction://hlinksldjump"/>
            <a:extLst>
              <a:ext uri="{FF2B5EF4-FFF2-40B4-BE49-F238E27FC236}">
                <a16:creationId xmlns:a16="http://schemas.microsoft.com/office/drawing/2014/main" id="{E74A808D-00FE-48D0-9737-D22EED447714}"/>
              </a:ext>
            </a:extLst>
          </p:cNvPr>
          <p:cNvSpPr/>
          <p:nvPr/>
        </p:nvSpPr>
        <p:spPr>
          <a:xfrm>
            <a:off x="210139" y="2251594"/>
            <a:ext cx="1752885" cy="275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6" name="Grafik 85" descr="Avis">
            <a:hlinkClick r:id="rId15" action="ppaction://hlinksldjump"/>
            <a:extLst>
              <a:ext uri="{FF2B5EF4-FFF2-40B4-BE49-F238E27FC236}">
                <a16:creationId xmlns:a16="http://schemas.microsoft.com/office/drawing/2014/main" id="{5328556F-0599-44A5-A408-547858147B7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07968" y="137378"/>
            <a:ext cx="452277" cy="419647"/>
          </a:xfrm>
          <a:prstGeom prst="rect">
            <a:avLst/>
          </a:prstGeom>
        </p:spPr>
      </p:pic>
      <p:pic>
        <p:nvPicPr>
          <p:cNvPr id="88" name="Grafik 87" descr="Arbejdsgang ">
            <a:hlinkClick r:id="rId2" action="ppaction://hlinksldjump"/>
            <a:extLst>
              <a:ext uri="{FF2B5EF4-FFF2-40B4-BE49-F238E27FC236}">
                <a16:creationId xmlns:a16="http://schemas.microsoft.com/office/drawing/2014/main" id="{B69C90E1-1402-4597-817E-8E83AA0231E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17811" y="139311"/>
            <a:ext cx="407840" cy="407840"/>
          </a:xfrm>
          <a:prstGeom prst="rect">
            <a:avLst/>
          </a:prstGeom>
        </p:spPr>
      </p:pic>
      <p:sp>
        <p:nvSpPr>
          <p:cNvPr id="5" name="Rektangel 4">
            <a:hlinkClick r:id="rId4" action="ppaction://hlinksldjump"/>
            <a:extLst>
              <a:ext uri="{FF2B5EF4-FFF2-40B4-BE49-F238E27FC236}">
                <a16:creationId xmlns:a16="http://schemas.microsoft.com/office/drawing/2014/main" id="{4C550973-988A-4BA4-8379-48D2851BA3E4}"/>
              </a:ext>
            </a:extLst>
          </p:cNvPr>
          <p:cNvSpPr/>
          <p:nvPr/>
        </p:nvSpPr>
        <p:spPr>
          <a:xfrm>
            <a:off x="218526" y="843755"/>
            <a:ext cx="2457562" cy="339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Grafik 64" descr="Hjem">
            <a:hlinkClick r:id="rId20" action="ppaction://hlinksldjump"/>
            <a:extLst>
              <a:ext uri="{FF2B5EF4-FFF2-40B4-BE49-F238E27FC236}">
                <a16:creationId xmlns:a16="http://schemas.microsoft.com/office/drawing/2014/main" id="{0CC2C78B-D02C-4925-9D2E-0600F89E6DB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153" y="127113"/>
            <a:ext cx="407840" cy="407840"/>
          </a:xfrm>
          <a:prstGeom prst="rect">
            <a:avLst/>
          </a:prstGeom>
        </p:spPr>
      </p:pic>
      <p:pic>
        <p:nvPicPr>
          <p:cNvPr id="8" name="Grafik 10" descr="Pil vandret u-vending">
            <a:hlinkClick r:id="" action="ppaction://hlinkshowjump?jump=lastslideviewed"/>
            <a:extLst>
              <a:ext uri="{FF2B5EF4-FFF2-40B4-BE49-F238E27FC236}">
                <a16:creationId xmlns:a16="http://schemas.microsoft.com/office/drawing/2014/main" id="{BCC654A4-C05C-4A2A-851D-A3AB45D4FFF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284046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ktangel 55">
            <a:hlinkClick r:id="rId2" action="ppaction://hlinksldjump"/>
            <a:extLst>
              <a:ext uri="{FF2B5EF4-FFF2-40B4-BE49-F238E27FC236}">
                <a16:creationId xmlns:a16="http://schemas.microsoft.com/office/drawing/2014/main" id="{82431248-3AB6-4133-AD5F-BA86D22027CB}"/>
              </a:ext>
            </a:extLst>
          </p:cNvPr>
          <p:cNvSpPr/>
          <p:nvPr/>
        </p:nvSpPr>
        <p:spPr>
          <a:xfrm rot="18835034">
            <a:off x="5590754" y="187157"/>
            <a:ext cx="326016" cy="31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1" name="Tekstfelt 61">
            <a:hlinkClick r:id="rId2" action="ppaction://hlinksldjump"/>
            <a:extLst>
              <a:ext uri="{FF2B5EF4-FFF2-40B4-BE49-F238E27FC236}">
                <a16:creationId xmlns:a16="http://schemas.microsoft.com/office/drawing/2014/main" id="{3C9B61D9-4BD2-4FE2-907A-165BB5FC1994}"/>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80" name="Isosceles Triangle 5">
            <a:extLst>
              <a:ext uri="{FF2B5EF4-FFF2-40B4-BE49-F238E27FC236}">
                <a16:creationId xmlns:a16="http://schemas.microsoft.com/office/drawing/2014/main" id="{4323F0F0-ACDF-401B-9E31-ED0294B33846}"/>
              </a:ext>
            </a:extLst>
          </p:cNvPr>
          <p:cNvSpPr/>
          <p:nvPr/>
        </p:nvSpPr>
        <p:spPr>
          <a:xfrm rot="13223909">
            <a:off x="-426919" y="5239005"/>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Isosceles Triangle 19">
            <a:extLst>
              <a:ext uri="{FF2B5EF4-FFF2-40B4-BE49-F238E27FC236}">
                <a16:creationId xmlns:a16="http://schemas.microsoft.com/office/drawing/2014/main" id="{34BB9288-4F6A-4500-8EF4-0F54A9E7DBBF}"/>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Tekstfelt 27">
            <a:extLst>
              <a:ext uri="{FF2B5EF4-FFF2-40B4-BE49-F238E27FC236}">
                <a16:creationId xmlns:a16="http://schemas.microsoft.com/office/drawing/2014/main" id="{25BC1AEB-70D7-42A6-AD22-6F42B3CEEF60}"/>
              </a:ext>
            </a:extLst>
          </p:cNvPr>
          <p:cNvSpPr txBox="1"/>
          <p:nvPr/>
        </p:nvSpPr>
        <p:spPr>
          <a:xfrm>
            <a:off x="3979936" y="975915"/>
            <a:ext cx="7840152" cy="3416320"/>
          </a:xfrm>
          <a:prstGeom prst="rect">
            <a:avLst/>
          </a:prstGeom>
          <a:noFill/>
        </p:spPr>
        <p:txBody>
          <a:bodyPr wrap="square" rtlCol="0">
            <a:spAutoFit/>
          </a:bodyPr>
          <a:lstStyle/>
          <a:p>
            <a:r>
              <a:rPr lang="da-DK" b="1" dirty="0"/>
              <a:t>Gate 1</a:t>
            </a:r>
          </a:p>
          <a:p>
            <a:endParaRPr lang="da-DK" sz="1500" dirty="0"/>
          </a:p>
          <a:p>
            <a:r>
              <a:rPr lang="da-DK" sz="1500" dirty="0"/>
              <a:t>I denne gate bliver det besluttet om opgaven skal fortsætte og planlægning påbegyndes</a:t>
            </a:r>
            <a:br>
              <a:rPr lang="da-DK" sz="1500" dirty="0"/>
            </a:br>
            <a:r>
              <a:rPr lang="da-DK" sz="1500" dirty="0"/>
              <a:t>- alternativt sættes på ”hold” eller afsluttes.</a:t>
            </a:r>
          </a:p>
          <a:p>
            <a:endParaRPr lang="da-DK" sz="1500" dirty="0"/>
          </a:p>
          <a:p>
            <a:r>
              <a:rPr lang="da-DK" sz="1500" dirty="0"/>
              <a:t>Det er opgavestilleren (styregruppen) der træffer denne beslutning, hvilket bør gøres ud fra en analyse af opgavens formål, opgavens omfang, samt konsekvensen på organisationen ved gennemførelse. Se </a:t>
            </a:r>
            <a:r>
              <a:rPr lang="da-DK" sz="1500" dirty="0">
                <a:hlinkClick r:id="rId3" action="ppaction://hlinksldjump"/>
              </a:rPr>
              <a:t>Godkendelse af </a:t>
            </a:r>
            <a:r>
              <a:rPr lang="da-DK" sz="1500" dirty="0" err="1">
                <a:hlinkClick r:id="rId3" action="ppaction://hlinksldjump"/>
              </a:rPr>
              <a:t>projektberetigelse</a:t>
            </a:r>
            <a:r>
              <a:rPr lang="da-DK" sz="1500" dirty="0"/>
              <a:t>.</a:t>
            </a:r>
          </a:p>
          <a:p>
            <a:r>
              <a:rPr lang="da-DK" sz="1500" dirty="0"/>
              <a:t> </a:t>
            </a:r>
          </a:p>
          <a:p>
            <a:r>
              <a:rPr lang="da-DK" sz="1500" dirty="0"/>
              <a:t>Opgavestilleren (styregruppen) godkender samtidigt den endelige projektorganisation, og herunder hvilke ressourcer der må anvendes, hvad der skal gennemføres/afleveres og med hvilke tidsfrister for den næste fase frem til Gate 2. </a:t>
            </a:r>
          </a:p>
          <a:p>
            <a:endParaRPr lang="da-DK" sz="1500" dirty="0"/>
          </a:p>
          <a:p>
            <a:r>
              <a:rPr lang="da-DK" sz="1600" dirty="0"/>
              <a:t>Se </a:t>
            </a:r>
            <a:r>
              <a:rPr lang="da-DK" sz="1600" dirty="0">
                <a:effectLst/>
                <a:latin typeface="Calibri" panose="020F0502020204030204" pitchFamily="34" charset="0"/>
                <a:ea typeface="Calibri" panose="020F0502020204030204" pitchFamily="34" charset="0"/>
                <a:cs typeface="Times New Roman" panose="02020603050405020304" pitchFamily="18" charset="0"/>
                <a:hlinkClick r:id="rId4" action="ppaction://hlinksldjump"/>
              </a:rPr>
              <a:t>Forslag og godkendelse til projektfremgangsmåde</a:t>
            </a:r>
            <a:r>
              <a:rPr lang="da-DK" sz="1600" dirty="0">
                <a:effectLst/>
                <a:latin typeface="Calibri" panose="020F0502020204030204" pitchFamily="34" charset="0"/>
                <a:ea typeface="Calibri" panose="020F0502020204030204" pitchFamily="34" charset="0"/>
                <a:cs typeface="Times New Roman" panose="02020603050405020304" pitchFamily="18" charset="0"/>
              </a:rPr>
              <a:t> og </a:t>
            </a:r>
            <a:r>
              <a:rPr lang="da-DK" sz="1600" dirty="0">
                <a:hlinkClick r:id="rId5" action="ppaction://hlinksldjump"/>
              </a:rPr>
              <a:t>Godkendt plan for næste fase</a:t>
            </a:r>
            <a:r>
              <a:rPr lang="da-DK" sz="1600" dirty="0"/>
              <a:t>.</a:t>
            </a:r>
          </a:p>
        </p:txBody>
      </p:sp>
      <p:sp>
        <p:nvSpPr>
          <p:cNvPr id="46" name="Rectangle 45">
            <a:extLst>
              <a:ext uri="{FF2B5EF4-FFF2-40B4-BE49-F238E27FC236}">
                <a16:creationId xmlns:a16="http://schemas.microsoft.com/office/drawing/2014/main" id="{A84F7C50-0BBD-4074-A9EB-2411588FBD19}"/>
              </a:ext>
            </a:extLst>
          </p:cNvPr>
          <p:cNvSpPr/>
          <p:nvPr/>
        </p:nvSpPr>
        <p:spPr>
          <a:xfrm>
            <a:off x="718260" y="5497641"/>
            <a:ext cx="2494722" cy="1323439"/>
          </a:xfrm>
          <a:prstGeom prst="rect">
            <a:avLst/>
          </a:prstGeom>
        </p:spPr>
        <p:txBody>
          <a:bodyPr wrap="square">
            <a:spAutoFit/>
          </a:bodyPr>
          <a:lstStyle/>
          <a:p>
            <a:r>
              <a:rPr lang="da-DK" sz="1600" b="1" i="1" dirty="0">
                <a:solidFill>
                  <a:schemeClr val="bg1"/>
                </a:solidFill>
                <a:latin typeface="+mj-lt"/>
              </a:rPr>
              <a:t>Skal opgaven</a:t>
            </a:r>
            <a:br>
              <a:rPr lang="da-DK" sz="1600" b="1" i="1" dirty="0">
                <a:solidFill>
                  <a:schemeClr val="bg1"/>
                </a:solidFill>
                <a:latin typeface="+mj-lt"/>
              </a:rPr>
            </a:br>
            <a:r>
              <a:rPr lang="da-DK" sz="1600" b="1" i="1" dirty="0">
                <a:solidFill>
                  <a:schemeClr val="bg1"/>
                </a:solidFill>
                <a:latin typeface="+mj-lt"/>
              </a:rPr>
              <a:t>fortsættes? </a:t>
            </a:r>
            <a:br>
              <a:rPr lang="da-DK" sz="1600" b="1" i="1" dirty="0">
                <a:solidFill>
                  <a:schemeClr val="bg1"/>
                </a:solidFill>
                <a:latin typeface="+mj-lt"/>
              </a:rPr>
            </a:br>
            <a:r>
              <a:rPr lang="da-DK" sz="1600" b="1" i="1" dirty="0">
                <a:solidFill>
                  <a:schemeClr val="bg1"/>
                </a:solidFill>
                <a:latin typeface="+mj-lt"/>
              </a:rPr>
              <a:t>Har vi de nødvendige ressourcer og kompetencer – og den nødvendige tid?</a:t>
            </a:r>
          </a:p>
        </p:txBody>
      </p:sp>
      <p:sp>
        <p:nvSpPr>
          <p:cNvPr id="56" name="Tekstfelt 55">
            <a:extLst>
              <a:ext uri="{FF2B5EF4-FFF2-40B4-BE49-F238E27FC236}">
                <a16:creationId xmlns:a16="http://schemas.microsoft.com/office/drawing/2014/main" id="{E0A69377-57D9-486B-8E22-FB2A2FED436C}"/>
              </a:ext>
            </a:extLst>
          </p:cNvPr>
          <p:cNvSpPr txBox="1"/>
          <p:nvPr/>
        </p:nvSpPr>
        <p:spPr>
          <a:xfrm>
            <a:off x="638380" y="4566617"/>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7" name="Rectangle 4">
            <a:extLst>
              <a:ext uri="{FF2B5EF4-FFF2-40B4-BE49-F238E27FC236}">
                <a16:creationId xmlns:a16="http://schemas.microsoft.com/office/drawing/2014/main" id="{8D0A4B71-F882-4AA9-B6E8-90EB956FDB51}"/>
              </a:ext>
            </a:extLst>
          </p:cNvPr>
          <p:cNvSpPr/>
          <p:nvPr/>
        </p:nvSpPr>
        <p:spPr>
          <a:xfrm>
            <a:off x="161605" y="788978"/>
            <a:ext cx="3051377" cy="461665"/>
          </a:xfrm>
          <a:prstGeom prst="rect">
            <a:avLst/>
          </a:prstGeom>
        </p:spPr>
        <p:txBody>
          <a:bodyPr wrap="square">
            <a:spAutoFit/>
          </a:bodyPr>
          <a:lstStyle/>
          <a:p>
            <a:r>
              <a:rPr lang="da-DK" sz="2400" b="1" dirty="0">
                <a:solidFill>
                  <a:schemeClr val="bg1"/>
                </a:solidFill>
              </a:rPr>
              <a:t>Gate 1</a:t>
            </a:r>
          </a:p>
        </p:txBody>
      </p:sp>
      <p:pic>
        <p:nvPicPr>
          <p:cNvPr id="73" name="Billede 72">
            <a:extLst>
              <a:ext uri="{FF2B5EF4-FFF2-40B4-BE49-F238E27FC236}">
                <a16:creationId xmlns:a16="http://schemas.microsoft.com/office/drawing/2014/main" id="{D15BD6E2-97CB-4470-B18B-F004D5D908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 name="Ellipse 1">
            <a:extLst>
              <a:ext uri="{FF2B5EF4-FFF2-40B4-BE49-F238E27FC236}">
                <a16:creationId xmlns:a16="http://schemas.microsoft.com/office/drawing/2014/main" id="{93E70C5D-F4AC-46BC-A477-DFC319BAD5EB}"/>
              </a:ext>
            </a:extLst>
          </p:cNvPr>
          <p:cNvSpPr/>
          <p:nvPr/>
        </p:nvSpPr>
        <p:spPr>
          <a:xfrm>
            <a:off x="203806" y="5335867"/>
            <a:ext cx="372427" cy="336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8" name="Ellipse 77">
            <a:extLst>
              <a:ext uri="{FF2B5EF4-FFF2-40B4-BE49-F238E27FC236}">
                <a16:creationId xmlns:a16="http://schemas.microsoft.com/office/drawing/2014/main" id="{4D556A40-2399-4E2E-A22E-E824486B423D}"/>
              </a:ext>
            </a:extLst>
          </p:cNvPr>
          <p:cNvSpPr/>
          <p:nvPr/>
        </p:nvSpPr>
        <p:spPr>
          <a:xfrm>
            <a:off x="203806" y="5726812"/>
            <a:ext cx="372427" cy="33605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9" name="Ellipse 78">
            <a:extLst>
              <a:ext uri="{FF2B5EF4-FFF2-40B4-BE49-F238E27FC236}">
                <a16:creationId xmlns:a16="http://schemas.microsoft.com/office/drawing/2014/main" id="{07012496-D471-48EB-8378-933098265231}"/>
              </a:ext>
            </a:extLst>
          </p:cNvPr>
          <p:cNvSpPr/>
          <p:nvPr/>
        </p:nvSpPr>
        <p:spPr>
          <a:xfrm>
            <a:off x="203806" y="6117757"/>
            <a:ext cx="372427" cy="33605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ctangle 9">
            <a:hlinkClick r:id="rId7" action="ppaction://hlinksldjump"/>
            <a:extLst>
              <a:ext uri="{FF2B5EF4-FFF2-40B4-BE49-F238E27FC236}">
                <a16:creationId xmlns:a16="http://schemas.microsoft.com/office/drawing/2014/main" id="{BBDAADFF-1F77-4593-961F-5DF33BEB21B2}"/>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44" name="Rectangle 10">
            <a:hlinkClick r:id="rId8" action="ppaction://hlinksldjump"/>
            <a:extLst>
              <a:ext uri="{FF2B5EF4-FFF2-40B4-BE49-F238E27FC236}">
                <a16:creationId xmlns:a16="http://schemas.microsoft.com/office/drawing/2014/main" id="{26A781F5-8EE5-4CE4-A0F3-D82129180A2F}"/>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45" name="Rectangle 11">
            <a:hlinkClick r:id="rId9" action="ppaction://hlinksldjump"/>
            <a:extLst>
              <a:ext uri="{FF2B5EF4-FFF2-40B4-BE49-F238E27FC236}">
                <a16:creationId xmlns:a16="http://schemas.microsoft.com/office/drawing/2014/main" id="{C08AD42B-8492-443D-8115-F35AB082DCAB}"/>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47" name="Rectangle 12">
            <a:hlinkClick r:id="rId10" action="ppaction://hlinksldjump"/>
            <a:extLst>
              <a:ext uri="{FF2B5EF4-FFF2-40B4-BE49-F238E27FC236}">
                <a16:creationId xmlns:a16="http://schemas.microsoft.com/office/drawing/2014/main" id="{E291225E-C21D-4FB7-8F86-315DA8077221}"/>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9" name="Rektangel 55">
            <a:hlinkClick r:id="rId11" action="ppaction://hlinksldjump"/>
            <a:extLst>
              <a:ext uri="{FF2B5EF4-FFF2-40B4-BE49-F238E27FC236}">
                <a16:creationId xmlns:a16="http://schemas.microsoft.com/office/drawing/2014/main" id="{288D71F7-895A-493F-9880-DAB95B402C8F}"/>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0" name="Rektangel 55">
            <a:hlinkClick r:id="rId12" action="ppaction://hlinksldjump"/>
            <a:extLst>
              <a:ext uri="{FF2B5EF4-FFF2-40B4-BE49-F238E27FC236}">
                <a16:creationId xmlns:a16="http://schemas.microsoft.com/office/drawing/2014/main" id="{444F77D3-21E8-4317-9965-ACB6C14C59CB}"/>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2" name="Tekstfelt 61">
            <a:hlinkClick r:id="rId11" action="ppaction://hlinksldjump"/>
            <a:extLst>
              <a:ext uri="{FF2B5EF4-FFF2-40B4-BE49-F238E27FC236}">
                <a16:creationId xmlns:a16="http://schemas.microsoft.com/office/drawing/2014/main" id="{FADE58B4-4027-4946-9753-3738B52B18AF}"/>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3" name="Tekstfelt 61">
            <a:hlinkClick r:id="rId12" action="ppaction://hlinksldjump"/>
            <a:extLst>
              <a:ext uri="{FF2B5EF4-FFF2-40B4-BE49-F238E27FC236}">
                <a16:creationId xmlns:a16="http://schemas.microsoft.com/office/drawing/2014/main" id="{0E124C50-2D50-4EB9-BC6D-9230C06F607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4" name="Rektangel 55">
            <a:hlinkClick r:id="rId13" action="ppaction://hlinksldjump"/>
            <a:extLst>
              <a:ext uri="{FF2B5EF4-FFF2-40B4-BE49-F238E27FC236}">
                <a16:creationId xmlns:a16="http://schemas.microsoft.com/office/drawing/2014/main" id="{48BBEED2-64DA-4A35-8ECB-02590300FC88}"/>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5" name="Tekstfelt 61">
            <a:hlinkClick r:id="rId13" action="ppaction://hlinksldjump"/>
            <a:extLst>
              <a:ext uri="{FF2B5EF4-FFF2-40B4-BE49-F238E27FC236}">
                <a16:creationId xmlns:a16="http://schemas.microsoft.com/office/drawing/2014/main" id="{9CC3C64E-218C-48B2-A36F-637B4EFF85E6}"/>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4" name="Grafik 64" descr="Hjem">
            <a:hlinkClick r:id="rId14" action="ppaction://hlinksldjump"/>
            <a:extLst>
              <a:ext uri="{FF2B5EF4-FFF2-40B4-BE49-F238E27FC236}">
                <a16:creationId xmlns:a16="http://schemas.microsoft.com/office/drawing/2014/main" id="{57174E11-6C40-445B-BCDD-25F8F98C69A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07A38917-23C4-4013-9023-B947DD4F21C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410986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96403"/>
            <a:ext cx="7919116" cy="4832092"/>
          </a:xfrm>
          <a:prstGeom prst="rect">
            <a:avLst/>
          </a:prstGeom>
        </p:spPr>
        <p:txBody>
          <a:bodyPr wrap="square">
            <a:spAutoFit/>
          </a:bodyPr>
          <a:lstStyle/>
          <a:p>
            <a:r>
              <a:rPr lang="da-DK" sz="1400" dirty="0">
                <a:latin typeface="+mj-lt"/>
              </a:rPr>
              <a:t>Det er i denne fase der laves en tids- og aktivitetsplan for resten af projektet. Planen bør vise, hvilke ressourcer der er allokeret til hvilke opgaver, samt vise varigheder og afhængigheder til andre opgaver</a:t>
            </a:r>
          </a:p>
          <a:p>
            <a:endParaRPr lang="da-DK" sz="1400" dirty="0"/>
          </a:p>
          <a:p>
            <a:endParaRPr lang="da-DK" sz="1400" dirty="0"/>
          </a:p>
          <a:p>
            <a:r>
              <a:rPr lang="da-DK" sz="1400" dirty="0"/>
              <a:t>Formålet med Planlægningsfasen er at fastlægge den rækkefølge af milepæle, aktiviteter, processer og opgaver der skal gennemføres i projektet. Når det er besluttet, hvem der skal udføre det enkelte arbejde, kan en endelig tidsplan dokumenteres – fra start til slut.</a:t>
            </a:r>
          </a:p>
          <a:p>
            <a:endParaRPr lang="da-DK" sz="1400" b="1" dirty="0"/>
          </a:p>
          <a:p>
            <a:r>
              <a:rPr lang="da-DK" sz="1400" dirty="0"/>
              <a:t>Udgangspunktet for planlægningsfasen er de projektmål/leverancer der blev besluttet i </a:t>
            </a:r>
            <a:r>
              <a:rPr lang="da-DK" sz="1400" dirty="0">
                <a:hlinkClick r:id="rId2" action="ppaction://hlinksldjump"/>
              </a:rPr>
              <a:t>målanalysen</a:t>
            </a:r>
            <a:r>
              <a:rPr lang="da-DK" sz="1400" dirty="0"/>
              <a:t>. </a:t>
            </a:r>
            <a:br>
              <a:rPr lang="da-DK" sz="1400" dirty="0"/>
            </a:br>
            <a:r>
              <a:rPr lang="da-DK" sz="1400" dirty="0"/>
              <a:t>For at fastlægge projektets milepæle foretages en nedbrydning af projektets mål/leverancer - se </a:t>
            </a:r>
            <a:r>
              <a:rPr lang="da-DK" sz="1400" dirty="0">
                <a:hlinkClick r:id="rId3" action="ppaction://hlinksldjump"/>
              </a:rPr>
              <a:t>milepælsplan</a:t>
            </a:r>
            <a:r>
              <a:rPr lang="da-DK" sz="1400" dirty="0"/>
              <a:t>. Herefter nedbrydes de enkelte milepæle i aktiviteter - se </a:t>
            </a:r>
            <a:r>
              <a:rPr lang="da-DK" sz="1400" dirty="0">
                <a:hlinkClick r:id="rId4" action="ppaction://hlinksldjump"/>
              </a:rPr>
              <a:t>aktivitetsplan</a:t>
            </a:r>
            <a:r>
              <a:rPr lang="da-DK" sz="1400" dirty="0"/>
              <a:t>. </a:t>
            </a:r>
          </a:p>
          <a:p>
            <a:endParaRPr lang="da-DK" sz="1400" dirty="0"/>
          </a:p>
          <a:p>
            <a:r>
              <a:rPr lang="da-DK" sz="1400" dirty="0"/>
              <a:t>De udpegede medarbejdere bør herefter være med til at estimere egne aktiviteter – se </a:t>
            </a:r>
            <a:r>
              <a:rPr lang="da-DK" sz="1400" dirty="0">
                <a:hlinkClick r:id="rId5" action="ppaction://hlinksldjump"/>
              </a:rPr>
              <a:t>estimering</a:t>
            </a:r>
            <a:r>
              <a:rPr lang="da-DK" sz="1400" dirty="0"/>
              <a:t>, hvorefter en tidsplan for projektet kan præsenteres.</a:t>
            </a:r>
          </a:p>
          <a:p>
            <a:endParaRPr lang="da-DK" sz="1400" dirty="0"/>
          </a:p>
          <a:p>
            <a:r>
              <a:rPr lang="da-DK" sz="1400" dirty="0"/>
              <a:t>Når tidsplanen foreligger, bør den kritiske vej fastlægges og en risikoanalyse gennemføres for, at sikre robusthed i planen inden endelig godkendelse. </a:t>
            </a:r>
          </a:p>
          <a:p>
            <a:endParaRPr lang="da-DK" sz="1400" dirty="0"/>
          </a:p>
          <a:p>
            <a:r>
              <a:rPr lang="da-DK" sz="1400" dirty="0"/>
              <a:t>På baggrund af tidsplanen der viser hvad der skal leveres af hvem og hvornår, samt  beslutningstagen til hvilke risici i projektet der skal forebygges, kan et budget for projektet nu fastlægges og godkendes.</a:t>
            </a:r>
          </a:p>
          <a:p>
            <a:endParaRPr lang="da-DK" sz="1400" dirty="0"/>
          </a:p>
          <a:p>
            <a:r>
              <a:rPr lang="da-DK" sz="1400" dirty="0"/>
              <a:t>Fasen afsluttes med en</a:t>
            </a:r>
            <a:r>
              <a:rPr lang="da-DK" sz="1400" b="1" dirty="0">
                <a:solidFill>
                  <a:schemeClr val="accent1">
                    <a:lumMod val="75000"/>
                  </a:schemeClr>
                </a:solidFill>
              </a:rPr>
              <a:t> </a:t>
            </a:r>
            <a:r>
              <a:rPr lang="da-DK" sz="1400" dirty="0">
                <a:solidFill>
                  <a:schemeClr val="accent1">
                    <a:lumMod val="75000"/>
                  </a:schemeClr>
                </a:solidFill>
                <a:hlinkClick r:id="rId6" action="ppaction://hlinksldjump"/>
              </a:rPr>
              <a:t>Godkendt plan for næste fase</a:t>
            </a:r>
            <a:r>
              <a:rPr lang="da-DK" sz="1400" dirty="0">
                <a:solidFill>
                  <a:schemeClr val="accent1">
                    <a:lumMod val="75000"/>
                  </a:schemeClr>
                </a:solidFill>
              </a:rPr>
              <a:t> </a:t>
            </a:r>
            <a:r>
              <a:rPr lang="da-DK" sz="1400" dirty="0"/>
              <a:t>(Gennemførelse). </a:t>
            </a:r>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3048207"/>
          </a:xfrm>
          <a:prstGeom prst="rect">
            <a:avLst/>
          </a:prstGeom>
        </p:spPr>
        <p:txBody>
          <a:bodyPr wrap="square">
            <a:spAutoFit/>
          </a:bodyPr>
          <a:lstStyle/>
          <a:p>
            <a:pPr>
              <a:lnSpc>
                <a:spcPct val="200000"/>
              </a:lnSpc>
            </a:pPr>
            <a:r>
              <a:rPr lang="da-DK" sz="1400" dirty="0">
                <a:solidFill>
                  <a:schemeClr val="bg1"/>
                </a:solidFill>
              </a:rPr>
              <a:t>Milepælsplan</a:t>
            </a:r>
          </a:p>
          <a:p>
            <a:pPr>
              <a:lnSpc>
                <a:spcPct val="200000"/>
              </a:lnSpc>
            </a:pPr>
            <a:r>
              <a:rPr lang="da-DK" sz="1400" dirty="0">
                <a:solidFill>
                  <a:schemeClr val="bg1"/>
                </a:solidFill>
              </a:rPr>
              <a:t>Aktivitetsplan</a:t>
            </a:r>
          </a:p>
          <a:p>
            <a:pPr>
              <a:lnSpc>
                <a:spcPct val="200000"/>
              </a:lnSpc>
            </a:pPr>
            <a:r>
              <a:rPr lang="da-DK" sz="1400" dirty="0">
                <a:solidFill>
                  <a:schemeClr val="bg1"/>
                </a:solidFill>
              </a:rPr>
              <a:t>Estimering</a:t>
            </a:r>
          </a:p>
          <a:p>
            <a:pPr>
              <a:lnSpc>
                <a:spcPct val="200000"/>
              </a:lnSpc>
            </a:pPr>
            <a:r>
              <a:rPr lang="da-DK" sz="1400" dirty="0">
                <a:solidFill>
                  <a:schemeClr val="bg1"/>
                </a:solidFill>
              </a:rPr>
              <a:t>Ressourceallokering</a:t>
            </a:r>
          </a:p>
          <a:p>
            <a:pPr>
              <a:lnSpc>
                <a:spcPct val="200000"/>
              </a:lnSpc>
            </a:pPr>
            <a:r>
              <a:rPr lang="da-DK" sz="1400" dirty="0">
                <a:solidFill>
                  <a:schemeClr val="bg1"/>
                </a:solidFill>
              </a:rPr>
              <a:t>Kritisk vej</a:t>
            </a:r>
          </a:p>
          <a:p>
            <a:pPr>
              <a:lnSpc>
                <a:spcPct val="200000"/>
              </a:lnSpc>
            </a:pPr>
            <a:r>
              <a:rPr lang="da-DK" sz="1400" dirty="0">
                <a:solidFill>
                  <a:schemeClr val="bg1"/>
                </a:solidFill>
              </a:rPr>
              <a:t>Risikoanalyse</a:t>
            </a:r>
          </a:p>
          <a:p>
            <a:pPr>
              <a:lnSpc>
                <a:spcPct val="200000"/>
              </a:lnSpc>
            </a:pPr>
            <a:r>
              <a:rPr lang="da-DK" sz="1400" dirty="0">
                <a:solidFill>
                  <a:schemeClr val="bg1"/>
                </a:solidFill>
              </a:rPr>
              <a:t>C/B analyse</a:t>
            </a:r>
            <a:endParaRPr lang="da-DK" sz="1600"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Planlægningsfasen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702976" y="5516334"/>
            <a:ext cx="2418674" cy="1323439"/>
          </a:xfrm>
          <a:prstGeom prst="rect">
            <a:avLst/>
          </a:prstGeom>
        </p:spPr>
        <p:txBody>
          <a:bodyPr wrap="square">
            <a:spAutoFit/>
          </a:bodyPr>
          <a:lstStyle/>
          <a:p>
            <a:r>
              <a:rPr lang="da-DK" sz="1600" b="1" i="1" dirty="0">
                <a:solidFill>
                  <a:schemeClr val="bg1"/>
                </a:solidFill>
                <a:latin typeface="+mj-lt"/>
              </a:rPr>
              <a:t>Hvor lang tid vil </a:t>
            </a:r>
            <a:br>
              <a:rPr lang="da-DK" sz="1600" b="1" i="1" dirty="0">
                <a:solidFill>
                  <a:schemeClr val="bg1"/>
                </a:solidFill>
                <a:latin typeface="+mj-lt"/>
              </a:rPr>
            </a:br>
            <a:r>
              <a:rPr lang="da-DK" sz="1600" b="1" i="1" dirty="0">
                <a:solidFill>
                  <a:schemeClr val="bg1"/>
                </a:solidFill>
                <a:latin typeface="+mj-lt"/>
              </a:rPr>
              <a:t>projektet vare.</a:t>
            </a:r>
            <a:br>
              <a:rPr lang="da-DK" sz="1600" b="1" i="1" dirty="0">
                <a:solidFill>
                  <a:schemeClr val="bg1"/>
                </a:solidFill>
                <a:latin typeface="+mj-lt"/>
              </a:rPr>
            </a:br>
            <a:r>
              <a:rPr lang="da-DK" sz="1600" b="1" i="1" dirty="0">
                <a:solidFill>
                  <a:schemeClr val="bg1"/>
                </a:solidFill>
                <a:latin typeface="+mj-lt"/>
              </a:rPr>
              <a:t>Hvornår leveres hvad – og af hvem. Hvad kan gå galt og hvad vil det koste ?</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9">
            <a:hlinkClick r:id="rId8" action="ppaction://hlinksldjump"/>
            <a:extLst>
              <a:ext uri="{FF2B5EF4-FFF2-40B4-BE49-F238E27FC236}">
                <a16:creationId xmlns:a16="http://schemas.microsoft.com/office/drawing/2014/main" id="{C778064D-1C53-4909-A700-7352E601E37F}"/>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37" name="Rectangle 10">
            <a:hlinkClick r:id="rId9" action="ppaction://hlinksldjump"/>
            <a:extLst>
              <a:ext uri="{FF2B5EF4-FFF2-40B4-BE49-F238E27FC236}">
                <a16:creationId xmlns:a16="http://schemas.microsoft.com/office/drawing/2014/main" id="{DF43EFC6-DF64-4E16-9F42-0DE1583195FF}"/>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38" name="Rectangle 11">
            <a:hlinkClick r:id="rId10" action="ppaction://hlinksldjump"/>
            <a:extLst>
              <a:ext uri="{FF2B5EF4-FFF2-40B4-BE49-F238E27FC236}">
                <a16:creationId xmlns:a16="http://schemas.microsoft.com/office/drawing/2014/main" id="{A208833C-C289-4236-8EF1-5BF55F4A9F22}"/>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11" action="ppaction://hlinksldjump"/>
            <a:extLst>
              <a:ext uri="{FF2B5EF4-FFF2-40B4-BE49-F238E27FC236}">
                <a16:creationId xmlns:a16="http://schemas.microsoft.com/office/drawing/2014/main" id="{9642BEC9-CD92-4BF0-B784-00D69CD9A9E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0" name="Rektangel 55">
            <a:hlinkClick r:id="rId12" action="ppaction://hlinksldjump"/>
            <a:extLst>
              <a:ext uri="{FF2B5EF4-FFF2-40B4-BE49-F238E27FC236}">
                <a16:creationId xmlns:a16="http://schemas.microsoft.com/office/drawing/2014/main" id="{C9925428-2D48-4E2E-AA73-10917C9DC743}"/>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13" action="ppaction://hlinksldjump"/>
            <a:extLst>
              <a:ext uri="{FF2B5EF4-FFF2-40B4-BE49-F238E27FC236}">
                <a16:creationId xmlns:a16="http://schemas.microsoft.com/office/drawing/2014/main" id="{68157232-5B08-452A-968F-B66671BA31B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14" action="ppaction://hlinksldjump"/>
            <a:extLst>
              <a:ext uri="{FF2B5EF4-FFF2-40B4-BE49-F238E27FC236}">
                <a16:creationId xmlns:a16="http://schemas.microsoft.com/office/drawing/2014/main" id="{10F6EFFE-EFAA-4B64-830B-983AD9BA4C2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12" action="ppaction://hlinksldjump"/>
            <a:extLst>
              <a:ext uri="{FF2B5EF4-FFF2-40B4-BE49-F238E27FC236}">
                <a16:creationId xmlns:a16="http://schemas.microsoft.com/office/drawing/2014/main" id="{DFF97F51-0A4F-4369-904E-77978E3AF6A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13" action="ppaction://hlinksldjump"/>
            <a:extLst>
              <a:ext uri="{FF2B5EF4-FFF2-40B4-BE49-F238E27FC236}">
                <a16:creationId xmlns:a16="http://schemas.microsoft.com/office/drawing/2014/main" id="{6DBE1FC8-5B62-4E3F-AE96-16D326732EE1}"/>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14" action="ppaction://hlinksldjump"/>
            <a:extLst>
              <a:ext uri="{FF2B5EF4-FFF2-40B4-BE49-F238E27FC236}">
                <a16:creationId xmlns:a16="http://schemas.microsoft.com/office/drawing/2014/main" id="{96B8A517-4182-4D7C-AA72-B4890C16A9C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5" action="ppaction://hlinksldjump"/>
            <a:extLst>
              <a:ext uri="{FF2B5EF4-FFF2-40B4-BE49-F238E27FC236}">
                <a16:creationId xmlns:a16="http://schemas.microsoft.com/office/drawing/2014/main" id="{F347CADC-D6BB-4A31-BECB-5B4E1E8DB32A}"/>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5" action="ppaction://hlinksldjump"/>
            <a:extLst>
              <a:ext uri="{FF2B5EF4-FFF2-40B4-BE49-F238E27FC236}">
                <a16:creationId xmlns:a16="http://schemas.microsoft.com/office/drawing/2014/main" id="{B817428F-1688-4508-8F3E-49BB64E1AB28}"/>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 name="Rektangel 4">
            <a:hlinkClick r:id="rId3" action="ppaction://hlinksldjump"/>
            <a:extLst>
              <a:ext uri="{FF2B5EF4-FFF2-40B4-BE49-F238E27FC236}">
                <a16:creationId xmlns:a16="http://schemas.microsoft.com/office/drawing/2014/main" id="{19D213FA-F078-429F-8246-97A51A6A9945}"/>
              </a:ext>
            </a:extLst>
          </p:cNvPr>
          <p:cNvSpPr/>
          <p:nvPr/>
        </p:nvSpPr>
        <p:spPr>
          <a:xfrm>
            <a:off x="161605" y="140096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4" action="ppaction://hlinksldjump"/>
            <a:extLst>
              <a:ext uri="{FF2B5EF4-FFF2-40B4-BE49-F238E27FC236}">
                <a16:creationId xmlns:a16="http://schemas.microsoft.com/office/drawing/2014/main" id="{8E1C413B-0F78-4118-8539-14BA6BEC3EE1}"/>
              </a:ext>
            </a:extLst>
          </p:cNvPr>
          <p:cNvSpPr/>
          <p:nvPr/>
        </p:nvSpPr>
        <p:spPr>
          <a:xfrm>
            <a:off x="172779" y="1835897"/>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5" action="ppaction://hlinksldjump"/>
            <a:extLst>
              <a:ext uri="{FF2B5EF4-FFF2-40B4-BE49-F238E27FC236}">
                <a16:creationId xmlns:a16="http://schemas.microsoft.com/office/drawing/2014/main" id="{191C3874-F84A-478F-995F-1C4B7B2DC92F}"/>
              </a:ext>
            </a:extLst>
          </p:cNvPr>
          <p:cNvSpPr/>
          <p:nvPr/>
        </p:nvSpPr>
        <p:spPr>
          <a:xfrm>
            <a:off x="172779" y="224390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6" action="ppaction://hlinksldjump"/>
            <a:extLst>
              <a:ext uri="{FF2B5EF4-FFF2-40B4-BE49-F238E27FC236}">
                <a16:creationId xmlns:a16="http://schemas.microsoft.com/office/drawing/2014/main" id="{06CE9AAE-4F5F-4F6F-8C60-B42CD24EC451}"/>
              </a:ext>
            </a:extLst>
          </p:cNvPr>
          <p:cNvSpPr/>
          <p:nvPr/>
        </p:nvSpPr>
        <p:spPr>
          <a:xfrm>
            <a:off x="161605" y="2678837"/>
            <a:ext cx="177625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17" action="ppaction://hlinksldjump"/>
            <a:extLst>
              <a:ext uri="{FF2B5EF4-FFF2-40B4-BE49-F238E27FC236}">
                <a16:creationId xmlns:a16="http://schemas.microsoft.com/office/drawing/2014/main" id="{87251489-1150-4347-803B-0D2EC9A4FC6F}"/>
              </a:ext>
            </a:extLst>
          </p:cNvPr>
          <p:cNvSpPr/>
          <p:nvPr/>
        </p:nvSpPr>
        <p:spPr>
          <a:xfrm>
            <a:off x="161605" y="3106799"/>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hlinkClick r:id="rId18" action="ppaction://hlinksldjump"/>
            <a:extLst>
              <a:ext uri="{FF2B5EF4-FFF2-40B4-BE49-F238E27FC236}">
                <a16:creationId xmlns:a16="http://schemas.microsoft.com/office/drawing/2014/main" id="{549A858A-C9FA-490D-B928-531D95ECEE42}"/>
              </a:ext>
            </a:extLst>
          </p:cNvPr>
          <p:cNvSpPr/>
          <p:nvPr/>
        </p:nvSpPr>
        <p:spPr>
          <a:xfrm>
            <a:off x="161605" y="3534761"/>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19" action="ppaction://hlinksldjump"/>
            <a:extLst>
              <a:ext uri="{FF2B5EF4-FFF2-40B4-BE49-F238E27FC236}">
                <a16:creationId xmlns:a16="http://schemas.microsoft.com/office/drawing/2014/main" id="{8AE1F5EA-1FE9-40A5-AC40-BD8011E9E6D3}"/>
              </a:ext>
            </a:extLst>
          </p:cNvPr>
          <p:cNvSpPr/>
          <p:nvPr/>
        </p:nvSpPr>
        <p:spPr>
          <a:xfrm>
            <a:off x="172779" y="3956713"/>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hlinkClick r:id="rId9" action="ppaction://hlinksldjump"/>
            <a:extLst>
              <a:ext uri="{FF2B5EF4-FFF2-40B4-BE49-F238E27FC236}">
                <a16:creationId xmlns:a16="http://schemas.microsoft.com/office/drawing/2014/main" id="{6C4B63E3-1A80-4DAD-9F16-F660555CDE2E}"/>
              </a:ext>
            </a:extLst>
          </p:cNvPr>
          <p:cNvSpPr/>
          <p:nvPr/>
        </p:nvSpPr>
        <p:spPr>
          <a:xfrm>
            <a:off x="183953" y="848663"/>
            <a:ext cx="2332744"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Grafik 64" descr="Hjem">
            <a:hlinkClick r:id="rId20" action="ppaction://hlinksldjump"/>
            <a:extLst>
              <a:ext uri="{FF2B5EF4-FFF2-40B4-BE49-F238E27FC236}">
                <a16:creationId xmlns:a16="http://schemas.microsoft.com/office/drawing/2014/main" id="{0421DB43-02CD-433D-AB18-EA0A70E3A448}"/>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153" y="127113"/>
            <a:ext cx="407840" cy="407840"/>
          </a:xfrm>
          <a:prstGeom prst="rect">
            <a:avLst/>
          </a:prstGeom>
        </p:spPr>
      </p:pic>
      <p:pic>
        <p:nvPicPr>
          <p:cNvPr id="14" name="Grafik 10" descr="Pil vandret u-vending">
            <a:hlinkClick r:id="" action="ppaction://hlinkshowjump?jump=lastslideviewed"/>
            <a:extLst>
              <a:ext uri="{FF2B5EF4-FFF2-40B4-BE49-F238E27FC236}">
                <a16:creationId xmlns:a16="http://schemas.microsoft.com/office/drawing/2014/main" id="{31A17609-AFCF-4BC4-A221-FA08D8EA7B4F}"/>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22323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29291"/>
            <a:ext cx="7919116" cy="5755422"/>
          </a:xfrm>
          <a:prstGeom prst="rect">
            <a:avLst/>
          </a:prstGeom>
        </p:spPr>
        <p:txBody>
          <a:bodyPr wrap="square">
            <a:spAutoFit/>
          </a:bodyPr>
          <a:lstStyle/>
          <a:p>
            <a:r>
              <a:rPr lang="da-DK" b="1" dirty="0"/>
              <a:t>Milepælsplanlægning</a:t>
            </a:r>
          </a:p>
          <a:p>
            <a:endParaRPr lang="da-DK" sz="1400" dirty="0"/>
          </a:p>
          <a:p>
            <a:r>
              <a:rPr lang="da-DK" sz="1400" dirty="0"/>
              <a:t>Formålet med milepælsplanen er at få skabt et overblik, og en plan, for den rækkefølge af milepæle, aktiviteter, processer og opgaver der skal gennemføres i projektet. Når det er besluttet, hvem der skal udføre det enkelte arbejde og varigheden er estimeret, så kan en endelig tidsplan dokumenteres </a:t>
            </a:r>
            <a:br>
              <a:rPr lang="da-DK" sz="1400" dirty="0"/>
            </a:br>
            <a:r>
              <a:rPr lang="da-DK" sz="1400" dirty="0"/>
              <a:t>– fra start til slut.</a:t>
            </a:r>
          </a:p>
          <a:p>
            <a:endParaRPr lang="da-DK" sz="1400" b="1" dirty="0"/>
          </a:p>
          <a:p>
            <a:r>
              <a:rPr lang="da-DK" sz="1400" dirty="0"/>
              <a:t>Udgangspunktet for milepælsplanlægningen er projektmålene fra vores målanalyse.</a:t>
            </a:r>
          </a:p>
          <a:p>
            <a:endParaRPr lang="da-DK" sz="1400" b="1" dirty="0"/>
          </a:p>
          <a:p>
            <a:r>
              <a:rPr lang="da-DK" sz="1400" dirty="0"/>
              <a:t>En milepæl karakteriserer en afsluttet leverance. En milepæl markerer således til en given dato, at de betingelser og den tilstand der er aftalt for leverancen, er opfyldt  og godkendt.  </a:t>
            </a:r>
          </a:p>
          <a:p>
            <a:endParaRPr lang="da-DK" sz="1400" dirty="0"/>
          </a:p>
          <a:p>
            <a:r>
              <a:rPr lang="da-DK" sz="1400" b="1" dirty="0"/>
              <a:t>Eksempel på en milepæl</a:t>
            </a:r>
            <a:r>
              <a:rPr lang="da-DK" sz="1400" dirty="0"/>
              <a:t>: D. 12/10-2020 er rapporten godkendt af ledelsen og afsendt til ministeriet.</a:t>
            </a:r>
          </a:p>
          <a:p>
            <a:endParaRPr lang="da-DK" sz="1400" dirty="0"/>
          </a:p>
          <a:p>
            <a:r>
              <a:rPr lang="da-DK" sz="1400" dirty="0"/>
              <a:t>En milepæl indeholder de aktiviteter/processer/opgaver der er nødvendige for at opnå milepælen. </a:t>
            </a:r>
          </a:p>
          <a:p>
            <a:endParaRPr lang="da-DK" sz="1400" dirty="0"/>
          </a:p>
          <a:p>
            <a:r>
              <a:rPr lang="da-DK" sz="1400" dirty="0"/>
              <a:t>Man bør minimum  have én hovedmilepæl pr. måned. En hovedmilepæl er ofte en gate.</a:t>
            </a:r>
          </a:p>
          <a:p>
            <a:endParaRPr lang="da-DK" sz="1400" dirty="0"/>
          </a:p>
          <a:p>
            <a:r>
              <a:rPr lang="da-DK" sz="1400" dirty="0"/>
              <a:t>Milepæle bør som udgangspunkt ikke flyttes når de er fastlagt, da milepæle ofte bruges som styrings- og koordinationspunkter. Milepæle der ligger på kritisk vej skal derfor have en særskilt opmærksomhed for ikke at blive forsinket.</a:t>
            </a:r>
          </a:p>
          <a:p>
            <a:endParaRPr lang="da-DK" sz="1400" dirty="0"/>
          </a:p>
          <a:p>
            <a:r>
              <a:rPr lang="da-DK" sz="1400" i="1" dirty="0">
                <a:cs typeface="Calibri" panose="020F0502020204030204" pitchFamily="34" charset="0"/>
              </a:rPr>
              <a:t>Du kan se metodebeskrivelsen til milepælsplanen</a:t>
            </a:r>
            <a:r>
              <a:rPr lang="da-DK" sz="1400" dirty="0">
                <a:cs typeface="Calibri" panose="020F0502020204030204" pitchFamily="34" charset="0"/>
              </a:rPr>
              <a:t> </a:t>
            </a:r>
            <a:r>
              <a:rPr lang="da-DK" sz="1400" dirty="0">
                <a:cs typeface="Calibri" panose="020F0502020204030204" pitchFamily="34" charset="0"/>
                <a:hlinkClick r:id="rId2" action="ppaction://hlinksldjump"/>
              </a:rPr>
              <a:t>her</a:t>
            </a:r>
            <a:r>
              <a:rPr lang="da-DK" sz="1400" dirty="0">
                <a:cs typeface="Calibri" panose="020F0502020204030204" pitchFamily="34" charset="0"/>
              </a:rPr>
              <a:t>.</a:t>
            </a:r>
            <a:br>
              <a:rPr lang="da-DK" sz="1400" dirty="0">
                <a:cs typeface="Calibri" panose="020F0502020204030204" pitchFamily="34" charset="0"/>
              </a:rPr>
            </a:br>
            <a:br>
              <a:rPr lang="da-DK" sz="1400" dirty="0">
                <a:cs typeface="Calibri" panose="020F0502020204030204" pitchFamily="34" charset="0"/>
              </a:rPr>
            </a:br>
            <a:r>
              <a:rPr lang="da-DK" sz="1400" i="1" dirty="0">
                <a:cs typeface="Calibri" panose="020F0502020204030204" pitchFamily="34" charset="0"/>
              </a:rPr>
              <a:t>Du kan se et eksempel på en milepælsplan </a:t>
            </a:r>
            <a:r>
              <a:rPr lang="da-DK" sz="1400" dirty="0">
                <a:cs typeface="Calibri" panose="020F0502020204030204" pitchFamily="34" charset="0"/>
                <a:hlinkClick r:id="rId3" action="ppaction://hlinksldjump"/>
              </a:rPr>
              <a:t>her</a:t>
            </a:r>
            <a:r>
              <a:rPr lang="da-DK" sz="1400" dirty="0">
                <a:cs typeface="Calibri" panose="020F0502020204030204" pitchFamily="34" charset="0"/>
              </a:rPr>
              <a:t>.</a:t>
            </a:r>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3109762"/>
          </a:xfrm>
          <a:prstGeom prst="rect">
            <a:avLst/>
          </a:prstGeom>
        </p:spPr>
        <p:txBody>
          <a:bodyPr wrap="square">
            <a:spAutoFit/>
          </a:bodyPr>
          <a:lstStyle/>
          <a:p>
            <a:pPr marL="285750" indent="-285750">
              <a:lnSpc>
                <a:spcPct val="200000"/>
              </a:lnSpc>
              <a:buFont typeface="Wingdings" panose="05000000000000000000" pitchFamily="2" charset="2"/>
              <a:buChar char="§"/>
            </a:pPr>
            <a:r>
              <a:rPr lang="da-DK" sz="1600" b="1" dirty="0">
                <a:solidFill>
                  <a:schemeClr val="bg1"/>
                </a:solidFill>
              </a:rPr>
              <a:t>Milepælsplan</a:t>
            </a:r>
          </a:p>
          <a:p>
            <a:pPr>
              <a:lnSpc>
                <a:spcPct val="200000"/>
              </a:lnSpc>
            </a:pPr>
            <a:r>
              <a:rPr lang="da-DK" sz="1400" dirty="0">
                <a:solidFill>
                  <a:schemeClr val="bg1"/>
                </a:solidFill>
              </a:rPr>
              <a:t>Aktivitetsplan</a:t>
            </a:r>
          </a:p>
          <a:p>
            <a:pPr>
              <a:lnSpc>
                <a:spcPct val="200000"/>
              </a:lnSpc>
            </a:pPr>
            <a:r>
              <a:rPr lang="da-DK" sz="1400" dirty="0">
                <a:solidFill>
                  <a:schemeClr val="bg1"/>
                </a:solidFill>
              </a:rPr>
              <a:t>Estimering</a:t>
            </a:r>
          </a:p>
          <a:p>
            <a:pPr>
              <a:lnSpc>
                <a:spcPct val="200000"/>
              </a:lnSpc>
            </a:pPr>
            <a:r>
              <a:rPr lang="da-DK" sz="1400" dirty="0">
                <a:solidFill>
                  <a:schemeClr val="bg1"/>
                </a:solidFill>
              </a:rPr>
              <a:t>Ressourceallokering</a:t>
            </a:r>
          </a:p>
          <a:p>
            <a:pPr>
              <a:lnSpc>
                <a:spcPct val="200000"/>
              </a:lnSpc>
            </a:pPr>
            <a:r>
              <a:rPr lang="da-DK" sz="1400" dirty="0">
                <a:solidFill>
                  <a:schemeClr val="bg1"/>
                </a:solidFill>
              </a:rPr>
              <a:t>Kritisk vej</a:t>
            </a:r>
          </a:p>
          <a:p>
            <a:pPr>
              <a:lnSpc>
                <a:spcPct val="200000"/>
              </a:lnSpc>
            </a:pPr>
            <a:r>
              <a:rPr lang="da-DK" sz="1400" dirty="0">
                <a:solidFill>
                  <a:schemeClr val="bg1"/>
                </a:solidFill>
              </a:rPr>
              <a:t>Risikoanalyse</a:t>
            </a:r>
          </a:p>
          <a:p>
            <a:pPr>
              <a:lnSpc>
                <a:spcPct val="200000"/>
              </a:lnSpc>
            </a:pPr>
            <a:r>
              <a:rPr lang="da-DK" sz="1400" dirty="0">
                <a:solidFill>
                  <a:schemeClr val="bg1"/>
                </a:solidFill>
              </a:rPr>
              <a:t>C/B analyse</a:t>
            </a:r>
            <a:endParaRPr lang="da-DK" sz="1600"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Planlægningsfasen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694587" y="5639445"/>
            <a:ext cx="2418674" cy="1077218"/>
          </a:xfrm>
          <a:prstGeom prst="rect">
            <a:avLst/>
          </a:prstGeom>
        </p:spPr>
        <p:txBody>
          <a:bodyPr wrap="square">
            <a:spAutoFit/>
          </a:bodyPr>
          <a:lstStyle/>
          <a:p>
            <a:r>
              <a:rPr lang="da-DK" sz="1600" b="1" i="1" dirty="0">
                <a:solidFill>
                  <a:schemeClr val="bg1"/>
                </a:solidFill>
                <a:latin typeface="+mj-lt"/>
              </a:rPr>
              <a:t>En milepæl</a:t>
            </a:r>
          </a:p>
          <a:p>
            <a:r>
              <a:rPr lang="da-DK" sz="1600" b="1" i="1" dirty="0">
                <a:solidFill>
                  <a:schemeClr val="bg1"/>
                </a:solidFill>
                <a:latin typeface="+mj-lt"/>
              </a:rPr>
              <a:t>markerer en afsluttet</a:t>
            </a:r>
          </a:p>
          <a:p>
            <a:r>
              <a:rPr lang="da-DK" sz="1600" b="1" i="1" dirty="0">
                <a:solidFill>
                  <a:schemeClr val="bg1"/>
                </a:solidFill>
                <a:latin typeface="+mj-lt"/>
              </a:rPr>
              <a:t>leverance – og når den </a:t>
            </a:r>
          </a:p>
          <a:p>
            <a:r>
              <a:rPr lang="da-DK" sz="1600" b="1" i="1" dirty="0">
                <a:solidFill>
                  <a:schemeClr val="bg1"/>
                </a:solidFill>
                <a:latin typeface="+mj-lt"/>
              </a:rPr>
              <a:t>er sat … bør den ikke flyttes</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9">
            <a:hlinkClick r:id="rId5" action="ppaction://hlinksldjump"/>
            <a:extLst>
              <a:ext uri="{FF2B5EF4-FFF2-40B4-BE49-F238E27FC236}">
                <a16:creationId xmlns:a16="http://schemas.microsoft.com/office/drawing/2014/main" id="{C778064D-1C53-4909-A700-7352E601E37F}"/>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37" name="Rectangle 10">
            <a:hlinkClick r:id="rId6" action="ppaction://hlinksldjump"/>
            <a:extLst>
              <a:ext uri="{FF2B5EF4-FFF2-40B4-BE49-F238E27FC236}">
                <a16:creationId xmlns:a16="http://schemas.microsoft.com/office/drawing/2014/main" id="{DF43EFC6-DF64-4E16-9F42-0DE1583195FF}"/>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38" name="Rectangle 11">
            <a:hlinkClick r:id="rId7" action="ppaction://hlinksldjump"/>
            <a:extLst>
              <a:ext uri="{FF2B5EF4-FFF2-40B4-BE49-F238E27FC236}">
                <a16:creationId xmlns:a16="http://schemas.microsoft.com/office/drawing/2014/main" id="{A208833C-C289-4236-8EF1-5BF55F4A9F22}"/>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8" action="ppaction://hlinksldjump"/>
            <a:extLst>
              <a:ext uri="{FF2B5EF4-FFF2-40B4-BE49-F238E27FC236}">
                <a16:creationId xmlns:a16="http://schemas.microsoft.com/office/drawing/2014/main" id="{9642BEC9-CD92-4BF0-B784-00D69CD9A9E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0" name="Rektangel 55">
            <a:hlinkClick r:id="rId9" action="ppaction://hlinksldjump"/>
            <a:extLst>
              <a:ext uri="{FF2B5EF4-FFF2-40B4-BE49-F238E27FC236}">
                <a16:creationId xmlns:a16="http://schemas.microsoft.com/office/drawing/2014/main" id="{C9925428-2D48-4E2E-AA73-10917C9DC743}"/>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10" action="ppaction://hlinksldjump"/>
            <a:extLst>
              <a:ext uri="{FF2B5EF4-FFF2-40B4-BE49-F238E27FC236}">
                <a16:creationId xmlns:a16="http://schemas.microsoft.com/office/drawing/2014/main" id="{68157232-5B08-452A-968F-B66671BA31B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11" action="ppaction://hlinksldjump"/>
            <a:extLst>
              <a:ext uri="{FF2B5EF4-FFF2-40B4-BE49-F238E27FC236}">
                <a16:creationId xmlns:a16="http://schemas.microsoft.com/office/drawing/2014/main" id="{10F6EFFE-EFAA-4B64-830B-983AD9BA4C2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9" action="ppaction://hlinksldjump"/>
            <a:extLst>
              <a:ext uri="{FF2B5EF4-FFF2-40B4-BE49-F238E27FC236}">
                <a16:creationId xmlns:a16="http://schemas.microsoft.com/office/drawing/2014/main" id="{DFF97F51-0A4F-4369-904E-77978E3AF6A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10" action="ppaction://hlinksldjump"/>
            <a:extLst>
              <a:ext uri="{FF2B5EF4-FFF2-40B4-BE49-F238E27FC236}">
                <a16:creationId xmlns:a16="http://schemas.microsoft.com/office/drawing/2014/main" id="{6DBE1FC8-5B62-4E3F-AE96-16D326732EE1}"/>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11" action="ppaction://hlinksldjump"/>
            <a:extLst>
              <a:ext uri="{FF2B5EF4-FFF2-40B4-BE49-F238E27FC236}">
                <a16:creationId xmlns:a16="http://schemas.microsoft.com/office/drawing/2014/main" id="{96B8A517-4182-4D7C-AA72-B4890C16A9C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2" action="ppaction://hlinksldjump"/>
            <a:extLst>
              <a:ext uri="{FF2B5EF4-FFF2-40B4-BE49-F238E27FC236}">
                <a16:creationId xmlns:a16="http://schemas.microsoft.com/office/drawing/2014/main" id="{F347CADC-D6BB-4A31-BECB-5B4E1E8DB32A}"/>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2" action="ppaction://hlinksldjump"/>
            <a:extLst>
              <a:ext uri="{FF2B5EF4-FFF2-40B4-BE49-F238E27FC236}">
                <a16:creationId xmlns:a16="http://schemas.microsoft.com/office/drawing/2014/main" id="{B817428F-1688-4508-8F3E-49BB64E1AB28}"/>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30" name="Grafik 29" descr="Lystryk">
            <a:hlinkClick r:id="rId3" action="ppaction://hlinksldjump"/>
            <a:extLst>
              <a:ext uri="{FF2B5EF4-FFF2-40B4-BE49-F238E27FC236}">
                <a16:creationId xmlns:a16="http://schemas.microsoft.com/office/drawing/2014/main" id="{224FE5BE-5D51-48C0-A049-34C013B325E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75178" y="113433"/>
            <a:ext cx="407840" cy="443592"/>
          </a:xfrm>
          <a:prstGeom prst="rect">
            <a:avLst/>
          </a:prstGeom>
        </p:spPr>
      </p:pic>
      <p:pic>
        <p:nvPicPr>
          <p:cNvPr id="31" name="Grafik 30" descr="Arbejdsgang ">
            <a:hlinkClick r:id="rId2" action="ppaction://hlinksldjump"/>
            <a:extLst>
              <a:ext uri="{FF2B5EF4-FFF2-40B4-BE49-F238E27FC236}">
                <a16:creationId xmlns:a16="http://schemas.microsoft.com/office/drawing/2014/main" id="{811EBF1B-22FF-4F2E-82E5-184BB493854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7811" y="139311"/>
            <a:ext cx="407840" cy="407840"/>
          </a:xfrm>
          <a:prstGeom prst="rect">
            <a:avLst/>
          </a:prstGeom>
        </p:spPr>
      </p:pic>
      <p:sp>
        <p:nvSpPr>
          <p:cNvPr id="5" name="Rektangel 4">
            <a:hlinkClick r:id="rId17" action="ppaction://hlinksldjump"/>
            <a:extLst>
              <a:ext uri="{FF2B5EF4-FFF2-40B4-BE49-F238E27FC236}">
                <a16:creationId xmlns:a16="http://schemas.microsoft.com/office/drawing/2014/main" id="{DE6C286E-C188-42AB-A11B-ECC34A2A7757}"/>
              </a:ext>
            </a:extLst>
          </p:cNvPr>
          <p:cNvSpPr/>
          <p:nvPr/>
        </p:nvSpPr>
        <p:spPr>
          <a:xfrm>
            <a:off x="161605" y="1882863"/>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18" action="ppaction://hlinksldjump"/>
            <a:extLst>
              <a:ext uri="{FF2B5EF4-FFF2-40B4-BE49-F238E27FC236}">
                <a16:creationId xmlns:a16="http://schemas.microsoft.com/office/drawing/2014/main" id="{3AD99515-1E6B-43C5-8427-32FDFA73C206}"/>
              </a:ext>
            </a:extLst>
          </p:cNvPr>
          <p:cNvSpPr/>
          <p:nvPr/>
        </p:nvSpPr>
        <p:spPr>
          <a:xfrm>
            <a:off x="161605" y="2294216"/>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9" action="ppaction://hlinksldjump"/>
            <a:extLst>
              <a:ext uri="{FF2B5EF4-FFF2-40B4-BE49-F238E27FC236}">
                <a16:creationId xmlns:a16="http://schemas.microsoft.com/office/drawing/2014/main" id="{C510FAF5-BBD4-4FB9-BB9F-B527EDFB38B9}"/>
              </a:ext>
            </a:extLst>
          </p:cNvPr>
          <p:cNvSpPr/>
          <p:nvPr/>
        </p:nvSpPr>
        <p:spPr>
          <a:xfrm>
            <a:off x="161605" y="2731292"/>
            <a:ext cx="177625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20" action="ppaction://hlinksldjump"/>
            <a:extLst>
              <a:ext uri="{FF2B5EF4-FFF2-40B4-BE49-F238E27FC236}">
                <a16:creationId xmlns:a16="http://schemas.microsoft.com/office/drawing/2014/main" id="{EA111F67-31A4-46AD-8E4B-26BD416CDBD2}"/>
              </a:ext>
            </a:extLst>
          </p:cNvPr>
          <p:cNvSpPr/>
          <p:nvPr/>
        </p:nvSpPr>
        <p:spPr>
          <a:xfrm>
            <a:off x="161605" y="3152519"/>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21" action="ppaction://hlinksldjump"/>
            <a:extLst>
              <a:ext uri="{FF2B5EF4-FFF2-40B4-BE49-F238E27FC236}">
                <a16:creationId xmlns:a16="http://schemas.microsoft.com/office/drawing/2014/main" id="{4216A0BC-ED8F-4572-8FFD-6755FBE99032}"/>
              </a:ext>
            </a:extLst>
          </p:cNvPr>
          <p:cNvSpPr/>
          <p:nvPr/>
        </p:nvSpPr>
        <p:spPr>
          <a:xfrm>
            <a:off x="150431" y="3589595"/>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hlinkClick r:id="rId22" action="ppaction://hlinksldjump"/>
            <a:extLst>
              <a:ext uri="{FF2B5EF4-FFF2-40B4-BE49-F238E27FC236}">
                <a16:creationId xmlns:a16="http://schemas.microsoft.com/office/drawing/2014/main" id="{F9F98FC2-586C-461B-BAB8-C90F91DBEFAF}"/>
              </a:ext>
            </a:extLst>
          </p:cNvPr>
          <p:cNvSpPr/>
          <p:nvPr/>
        </p:nvSpPr>
        <p:spPr>
          <a:xfrm>
            <a:off x="167192" y="3999025"/>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6" action="ppaction://hlinksldjump"/>
            <a:extLst>
              <a:ext uri="{FF2B5EF4-FFF2-40B4-BE49-F238E27FC236}">
                <a16:creationId xmlns:a16="http://schemas.microsoft.com/office/drawing/2014/main" id="{807AFD0D-FBD1-4586-945B-AECD23C67A5F}"/>
              </a:ext>
            </a:extLst>
          </p:cNvPr>
          <p:cNvSpPr/>
          <p:nvPr/>
        </p:nvSpPr>
        <p:spPr>
          <a:xfrm>
            <a:off x="183953" y="848663"/>
            <a:ext cx="2332744"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64" descr="Hjem">
            <a:hlinkClick r:id="rId23" action="ppaction://hlinksldjump"/>
            <a:extLst>
              <a:ext uri="{FF2B5EF4-FFF2-40B4-BE49-F238E27FC236}">
                <a16:creationId xmlns:a16="http://schemas.microsoft.com/office/drawing/2014/main" id="{9F6A4A3A-2B64-45D3-901C-593C27B3CC1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153" y="127113"/>
            <a:ext cx="407840" cy="407840"/>
          </a:xfrm>
          <a:prstGeom prst="rect">
            <a:avLst/>
          </a:prstGeom>
        </p:spPr>
      </p:pic>
      <p:pic>
        <p:nvPicPr>
          <p:cNvPr id="13" name="Grafik 10" descr="Pil vandret u-vending">
            <a:hlinkClick r:id="" action="ppaction://hlinkshowjump?jump=lastslideviewed"/>
            <a:extLst>
              <a:ext uri="{FF2B5EF4-FFF2-40B4-BE49-F238E27FC236}">
                <a16:creationId xmlns:a16="http://schemas.microsoft.com/office/drawing/2014/main" id="{243623A5-AD31-436B-A157-66745F12B6B7}"/>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2413887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29291"/>
            <a:ext cx="7919116" cy="4031873"/>
          </a:xfrm>
          <a:prstGeom prst="rect">
            <a:avLst/>
          </a:prstGeom>
        </p:spPr>
        <p:txBody>
          <a:bodyPr wrap="square">
            <a:spAutoFit/>
          </a:bodyPr>
          <a:lstStyle/>
          <a:p>
            <a:r>
              <a:rPr lang="da-DK" b="1" dirty="0"/>
              <a:t>Aktivitetsplanlægning</a:t>
            </a:r>
          </a:p>
          <a:p>
            <a:endParaRPr lang="da-DK" sz="1400" dirty="0"/>
          </a:p>
          <a:p>
            <a:r>
              <a:rPr lang="da-DK" sz="1400" dirty="0"/>
              <a:t>Formålet med aktivitetsplanlægningen er at få nedbrudt projektets milepæle i et passende antal aktiviteter, opgaver eller processer. En aktivitet er således den mindste størrelse man nedbryder projektet ned i og således den mindste enhed der styres og følges op på i projektet.</a:t>
            </a:r>
          </a:p>
          <a:p>
            <a:endParaRPr lang="da-DK" sz="1400" dirty="0"/>
          </a:p>
          <a:p>
            <a:r>
              <a:rPr lang="da-DK" sz="1400" dirty="0"/>
              <a:t>Aktivitetsplanen viser alle de aktiviteter projektet indeholder, og bør samtidig vise:</a:t>
            </a:r>
          </a:p>
          <a:p>
            <a:pPr marL="285750" indent="-285750">
              <a:buFontTx/>
              <a:buChar char="-"/>
            </a:pPr>
            <a:r>
              <a:rPr lang="da-DK" sz="1400" dirty="0"/>
              <a:t>aktivitetens varighed i kalendertid</a:t>
            </a:r>
          </a:p>
          <a:p>
            <a:pPr marL="285750" indent="-285750">
              <a:buFontTx/>
              <a:buChar char="-"/>
            </a:pPr>
            <a:r>
              <a:rPr lang="da-DK" sz="1400" dirty="0"/>
              <a:t>hvilke personer der udfører aktiviteten</a:t>
            </a:r>
          </a:p>
          <a:p>
            <a:pPr marL="285750" indent="-285750">
              <a:buFontTx/>
              <a:buChar char="-"/>
            </a:pPr>
            <a:r>
              <a:rPr lang="da-DK" sz="1400" dirty="0"/>
              <a:t>aktivitetens afhængighed til andre aktiviteter</a:t>
            </a:r>
          </a:p>
          <a:p>
            <a:pPr marL="285750" indent="-285750">
              <a:buFontTx/>
              <a:buChar char="-"/>
            </a:pPr>
            <a:r>
              <a:rPr lang="da-DK" sz="1400" dirty="0"/>
              <a:t>kritisk vej</a:t>
            </a:r>
          </a:p>
          <a:p>
            <a:pPr marL="285750" indent="-285750">
              <a:buFontTx/>
              <a:buChar char="-"/>
            </a:pPr>
            <a:endParaRPr lang="da-DK" sz="1400" dirty="0"/>
          </a:p>
          <a:p>
            <a:r>
              <a:rPr lang="da-DK" sz="1400" dirty="0"/>
              <a:t>En aktivitet bør have et timemæssigt omfang på mellem 20-40 timer.</a:t>
            </a:r>
          </a:p>
          <a:p>
            <a:endParaRPr lang="da-DK" sz="1400" dirty="0"/>
          </a:p>
          <a:p>
            <a:endParaRPr lang="da-DK" sz="1400" i="1" dirty="0">
              <a:cs typeface="Calibri" panose="020F0502020204030204" pitchFamily="34" charset="0"/>
            </a:endParaRPr>
          </a:p>
          <a:p>
            <a:r>
              <a:rPr lang="da-DK" sz="1400" i="1" dirty="0">
                <a:cs typeface="Calibri" panose="020F0502020204030204" pitchFamily="34" charset="0"/>
              </a:rPr>
              <a:t>Du kan se metodebeskrivelsen til aktivitetsplanen </a:t>
            </a:r>
            <a:r>
              <a:rPr lang="da-DK" sz="1400" dirty="0">
                <a:cs typeface="Calibri" panose="020F0502020204030204" pitchFamily="34" charset="0"/>
                <a:hlinkClick r:id="rId2" action="ppaction://hlinksldjump"/>
              </a:rPr>
              <a:t>her</a:t>
            </a:r>
            <a:r>
              <a:rPr lang="da-DK" sz="1400" dirty="0">
                <a:cs typeface="Calibri" panose="020F0502020204030204" pitchFamily="34" charset="0"/>
              </a:rPr>
              <a:t>.</a:t>
            </a:r>
            <a:br>
              <a:rPr lang="da-DK" sz="1400" dirty="0">
                <a:cs typeface="Calibri" panose="020F0502020204030204" pitchFamily="34" charset="0"/>
              </a:rPr>
            </a:br>
            <a:br>
              <a:rPr lang="da-DK" sz="1400" dirty="0">
                <a:cs typeface="Calibri" panose="020F0502020204030204" pitchFamily="34" charset="0"/>
              </a:rPr>
            </a:br>
            <a:r>
              <a:rPr lang="da-DK" sz="1400" i="1" dirty="0">
                <a:cs typeface="Calibri" panose="020F0502020204030204" pitchFamily="34" charset="0"/>
              </a:rPr>
              <a:t>Du kan se et eksempel på en aktivitetsplan </a:t>
            </a:r>
            <a:r>
              <a:rPr lang="da-DK" sz="1400" dirty="0">
                <a:cs typeface="Calibri" panose="020F0502020204030204" pitchFamily="34" charset="0"/>
                <a:hlinkClick r:id="rId3" action="ppaction://hlinksldjump"/>
              </a:rPr>
              <a:t>her</a:t>
            </a:r>
            <a:r>
              <a:rPr lang="da-DK" sz="1400" dirty="0">
                <a:cs typeface="Calibri" panose="020F0502020204030204" pitchFamily="34" charset="0"/>
              </a:rPr>
              <a:t>.</a:t>
            </a:r>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3162661"/>
          </a:xfrm>
          <a:prstGeom prst="rect">
            <a:avLst/>
          </a:prstGeom>
        </p:spPr>
        <p:txBody>
          <a:bodyPr wrap="square">
            <a:spAutoFit/>
          </a:bodyPr>
          <a:lstStyle/>
          <a:p>
            <a:pPr>
              <a:lnSpc>
                <a:spcPct val="200000"/>
              </a:lnSpc>
            </a:pPr>
            <a:r>
              <a:rPr lang="da-DK" sz="1400" dirty="0">
                <a:solidFill>
                  <a:schemeClr val="bg1"/>
                </a:solidFill>
              </a:rPr>
              <a:t>Milepælsplan</a:t>
            </a:r>
          </a:p>
          <a:p>
            <a:pPr marL="285750" indent="-285750">
              <a:lnSpc>
                <a:spcPct val="200000"/>
              </a:lnSpc>
              <a:buFont typeface="Wingdings" panose="05000000000000000000" pitchFamily="2" charset="2"/>
              <a:buChar char="§"/>
            </a:pPr>
            <a:r>
              <a:rPr lang="da-DK" sz="1600" b="1" dirty="0">
                <a:solidFill>
                  <a:schemeClr val="bg1"/>
                </a:solidFill>
              </a:rPr>
              <a:t>Aktivitetsplan</a:t>
            </a:r>
            <a:endParaRPr lang="da-DK" sz="1400" b="1" dirty="0">
              <a:solidFill>
                <a:schemeClr val="bg1"/>
              </a:solidFill>
            </a:endParaRPr>
          </a:p>
          <a:p>
            <a:pPr>
              <a:lnSpc>
                <a:spcPct val="200000"/>
              </a:lnSpc>
            </a:pPr>
            <a:r>
              <a:rPr lang="da-DK" sz="1400" dirty="0">
                <a:solidFill>
                  <a:schemeClr val="bg1"/>
                </a:solidFill>
              </a:rPr>
              <a:t>Estimering</a:t>
            </a:r>
          </a:p>
          <a:p>
            <a:pPr>
              <a:lnSpc>
                <a:spcPct val="200000"/>
              </a:lnSpc>
            </a:pPr>
            <a:r>
              <a:rPr lang="da-DK" sz="1400" dirty="0">
                <a:solidFill>
                  <a:schemeClr val="bg1"/>
                </a:solidFill>
              </a:rPr>
              <a:t>Ressourceallokering</a:t>
            </a:r>
          </a:p>
          <a:p>
            <a:pPr>
              <a:lnSpc>
                <a:spcPct val="200000"/>
              </a:lnSpc>
            </a:pPr>
            <a:r>
              <a:rPr lang="da-DK" sz="1400" dirty="0">
                <a:solidFill>
                  <a:schemeClr val="bg1"/>
                </a:solidFill>
              </a:rPr>
              <a:t>Kritisk vej</a:t>
            </a:r>
          </a:p>
          <a:p>
            <a:pPr>
              <a:lnSpc>
                <a:spcPct val="200000"/>
              </a:lnSpc>
            </a:pPr>
            <a:r>
              <a:rPr lang="da-DK" sz="1400" dirty="0">
                <a:solidFill>
                  <a:schemeClr val="bg1"/>
                </a:solidFill>
              </a:rPr>
              <a:t>Risikoanalyse</a:t>
            </a:r>
          </a:p>
          <a:p>
            <a:pPr>
              <a:lnSpc>
                <a:spcPct val="200000"/>
              </a:lnSpc>
            </a:pPr>
            <a:r>
              <a:rPr lang="da-DK" sz="1400" dirty="0">
                <a:solidFill>
                  <a:schemeClr val="bg1"/>
                </a:solidFill>
              </a:rPr>
              <a:t>C/B analyse</a:t>
            </a:r>
            <a:endParaRPr lang="da-DK" sz="1600"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Planlægningsfasen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602787" y="5744612"/>
            <a:ext cx="2991632" cy="1077218"/>
          </a:xfrm>
          <a:prstGeom prst="rect">
            <a:avLst/>
          </a:prstGeom>
        </p:spPr>
        <p:txBody>
          <a:bodyPr wrap="square">
            <a:spAutoFit/>
          </a:bodyPr>
          <a:lstStyle/>
          <a:p>
            <a:r>
              <a:rPr lang="da-DK" sz="1600" b="1" i="1" dirty="0">
                <a:solidFill>
                  <a:schemeClr val="bg1"/>
                </a:solidFill>
                <a:latin typeface="+mj-lt"/>
              </a:rPr>
              <a:t>Aktivitetsplanen</a:t>
            </a:r>
            <a:br>
              <a:rPr lang="da-DK" sz="1600" b="1" i="1" dirty="0">
                <a:solidFill>
                  <a:schemeClr val="bg1"/>
                </a:solidFill>
                <a:latin typeface="+mj-lt"/>
              </a:rPr>
            </a:br>
            <a:r>
              <a:rPr lang="da-DK" sz="1600" b="1" i="1" dirty="0">
                <a:solidFill>
                  <a:schemeClr val="bg1"/>
                </a:solidFill>
                <a:latin typeface="+mj-lt"/>
              </a:rPr>
              <a:t>viser hvem der skal </a:t>
            </a:r>
            <a:br>
              <a:rPr lang="da-DK" sz="1600" b="1" i="1" dirty="0">
                <a:solidFill>
                  <a:schemeClr val="bg1"/>
                </a:solidFill>
                <a:latin typeface="+mj-lt"/>
              </a:rPr>
            </a:br>
            <a:r>
              <a:rPr lang="da-DK" sz="1600" b="1" i="1" dirty="0">
                <a:solidFill>
                  <a:schemeClr val="bg1"/>
                </a:solidFill>
                <a:latin typeface="+mj-lt"/>
              </a:rPr>
              <a:t>lave hvad og hvornår, samt</a:t>
            </a:r>
            <a:br>
              <a:rPr lang="da-DK" sz="1600" b="1" i="1" dirty="0">
                <a:solidFill>
                  <a:schemeClr val="bg1"/>
                </a:solidFill>
                <a:latin typeface="+mj-lt"/>
              </a:rPr>
            </a:br>
            <a:r>
              <a:rPr lang="da-DK" sz="1600" b="1" i="1" dirty="0">
                <a:solidFill>
                  <a:schemeClr val="bg1"/>
                </a:solidFill>
                <a:latin typeface="+mj-lt"/>
              </a:rPr>
              <a:t>varighed af de enkelte aktiviteter</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9">
            <a:hlinkClick r:id="rId5" action="ppaction://hlinksldjump"/>
            <a:extLst>
              <a:ext uri="{FF2B5EF4-FFF2-40B4-BE49-F238E27FC236}">
                <a16:creationId xmlns:a16="http://schemas.microsoft.com/office/drawing/2014/main" id="{C778064D-1C53-4909-A700-7352E601E37F}"/>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37" name="Rectangle 10">
            <a:hlinkClick r:id="rId6" action="ppaction://hlinksldjump"/>
            <a:extLst>
              <a:ext uri="{FF2B5EF4-FFF2-40B4-BE49-F238E27FC236}">
                <a16:creationId xmlns:a16="http://schemas.microsoft.com/office/drawing/2014/main" id="{DF43EFC6-DF64-4E16-9F42-0DE1583195FF}"/>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38" name="Rectangle 11">
            <a:hlinkClick r:id="rId7" action="ppaction://hlinksldjump"/>
            <a:extLst>
              <a:ext uri="{FF2B5EF4-FFF2-40B4-BE49-F238E27FC236}">
                <a16:creationId xmlns:a16="http://schemas.microsoft.com/office/drawing/2014/main" id="{A208833C-C289-4236-8EF1-5BF55F4A9F22}"/>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8" action="ppaction://hlinksldjump"/>
            <a:extLst>
              <a:ext uri="{FF2B5EF4-FFF2-40B4-BE49-F238E27FC236}">
                <a16:creationId xmlns:a16="http://schemas.microsoft.com/office/drawing/2014/main" id="{9642BEC9-CD92-4BF0-B784-00D69CD9A9E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0" name="Rektangel 55">
            <a:hlinkClick r:id="rId9" action="ppaction://hlinksldjump"/>
            <a:extLst>
              <a:ext uri="{FF2B5EF4-FFF2-40B4-BE49-F238E27FC236}">
                <a16:creationId xmlns:a16="http://schemas.microsoft.com/office/drawing/2014/main" id="{C9925428-2D48-4E2E-AA73-10917C9DC743}"/>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10" action="ppaction://hlinksldjump"/>
            <a:extLst>
              <a:ext uri="{FF2B5EF4-FFF2-40B4-BE49-F238E27FC236}">
                <a16:creationId xmlns:a16="http://schemas.microsoft.com/office/drawing/2014/main" id="{68157232-5B08-452A-968F-B66671BA31B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11" action="ppaction://hlinksldjump"/>
            <a:extLst>
              <a:ext uri="{FF2B5EF4-FFF2-40B4-BE49-F238E27FC236}">
                <a16:creationId xmlns:a16="http://schemas.microsoft.com/office/drawing/2014/main" id="{10F6EFFE-EFAA-4B64-830B-983AD9BA4C2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9" action="ppaction://hlinksldjump"/>
            <a:extLst>
              <a:ext uri="{FF2B5EF4-FFF2-40B4-BE49-F238E27FC236}">
                <a16:creationId xmlns:a16="http://schemas.microsoft.com/office/drawing/2014/main" id="{DFF97F51-0A4F-4369-904E-77978E3AF6A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10" action="ppaction://hlinksldjump"/>
            <a:extLst>
              <a:ext uri="{FF2B5EF4-FFF2-40B4-BE49-F238E27FC236}">
                <a16:creationId xmlns:a16="http://schemas.microsoft.com/office/drawing/2014/main" id="{6DBE1FC8-5B62-4E3F-AE96-16D326732EE1}"/>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11" action="ppaction://hlinksldjump"/>
            <a:extLst>
              <a:ext uri="{FF2B5EF4-FFF2-40B4-BE49-F238E27FC236}">
                <a16:creationId xmlns:a16="http://schemas.microsoft.com/office/drawing/2014/main" id="{96B8A517-4182-4D7C-AA72-B4890C16A9C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2" action="ppaction://hlinksldjump"/>
            <a:extLst>
              <a:ext uri="{FF2B5EF4-FFF2-40B4-BE49-F238E27FC236}">
                <a16:creationId xmlns:a16="http://schemas.microsoft.com/office/drawing/2014/main" id="{F347CADC-D6BB-4A31-BECB-5B4E1E8DB32A}"/>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2" action="ppaction://hlinksldjump"/>
            <a:extLst>
              <a:ext uri="{FF2B5EF4-FFF2-40B4-BE49-F238E27FC236}">
                <a16:creationId xmlns:a16="http://schemas.microsoft.com/office/drawing/2014/main" id="{B817428F-1688-4508-8F3E-49BB64E1AB28}"/>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 name="Rektangel 4">
            <a:hlinkClick r:id="rId13" action="ppaction://hlinksldjump"/>
            <a:extLst>
              <a:ext uri="{FF2B5EF4-FFF2-40B4-BE49-F238E27FC236}">
                <a16:creationId xmlns:a16="http://schemas.microsoft.com/office/drawing/2014/main" id="{3DE565B7-27A7-4C28-9BAB-36A0308C8C85}"/>
              </a:ext>
            </a:extLst>
          </p:cNvPr>
          <p:cNvSpPr/>
          <p:nvPr/>
        </p:nvSpPr>
        <p:spPr>
          <a:xfrm>
            <a:off x="161605" y="140096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14" action="ppaction://hlinksldjump"/>
            <a:extLst>
              <a:ext uri="{FF2B5EF4-FFF2-40B4-BE49-F238E27FC236}">
                <a16:creationId xmlns:a16="http://schemas.microsoft.com/office/drawing/2014/main" id="{7FE7B4C4-8773-431D-89BF-C0478141FF0F}"/>
              </a:ext>
            </a:extLst>
          </p:cNvPr>
          <p:cNvSpPr/>
          <p:nvPr/>
        </p:nvSpPr>
        <p:spPr>
          <a:xfrm>
            <a:off x="161605" y="2310439"/>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5" action="ppaction://hlinksldjump"/>
            <a:extLst>
              <a:ext uri="{FF2B5EF4-FFF2-40B4-BE49-F238E27FC236}">
                <a16:creationId xmlns:a16="http://schemas.microsoft.com/office/drawing/2014/main" id="{D00E3976-FBAB-4FC7-A5ED-B46970B2F463}"/>
              </a:ext>
            </a:extLst>
          </p:cNvPr>
          <p:cNvSpPr/>
          <p:nvPr/>
        </p:nvSpPr>
        <p:spPr>
          <a:xfrm>
            <a:off x="161605" y="2722559"/>
            <a:ext cx="177625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6" action="ppaction://hlinksldjump"/>
            <a:extLst>
              <a:ext uri="{FF2B5EF4-FFF2-40B4-BE49-F238E27FC236}">
                <a16:creationId xmlns:a16="http://schemas.microsoft.com/office/drawing/2014/main" id="{19F894AC-3B02-4D36-BC8D-3F7049D9DAF4}"/>
              </a:ext>
            </a:extLst>
          </p:cNvPr>
          <p:cNvSpPr/>
          <p:nvPr/>
        </p:nvSpPr>
        <p:spPr>
          <a:xfrm>
            <a:off x="161605" y="3140568"/>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17" action="ppaction://hlinksldjump"/>
            <a:extLst>
              <a:ext uri="{FF2B5EF4-FFF2-40B4-BE49-F238E27FC236}">
                <a16:creationId xmlns:a16="http://schemas.microsoft.com/office/drawing/2014/main" id="{DAE67114-841D-427E-964B-DBC31C905F40}"/>
              </a:ext>
            </a:extLst>
          </p:cNvPr>
          <p:cNvSpPr/>
          <p:nvPr/>
        </p:nvSpPr>
        <p:spPr>
          <a:xfrm>
            <a:off x="121514" y="3577644"/>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hlinkClick r:id="rId18" action="ppaction://hlinksldjump"/>
            <a:extLst>
              <a:ext uri="{FF2B5EF4-FFF2-40B4-BE49-F238E27FC236}">
                <a16:creationId xmlns:a16="http://schemas.microsoft.com/office/drawing/2014/main" id="{3F33A6FE-7F9E-4D2D-8221-277260048DAD}"/>
              </a:ext>
            </a:extLst>
          </p:cNvPr>
          <p:cNvSpPr/>
          <p:nvPr/>
        </p:nvSpPr>
        <p:spPr>
          <a:xfrm>
            <a:off x="165651" y="4024192"/>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6" action="ppaction://hlinksldjump"/>
            <a:extLst>
              <a:ext uri="{FF2B5EF4-FFF2-40B4-BE49-F238E27FC236}">
                <a16:creationId xmlns:a16="http://schemas.microsoft.com/office/drawing/2014/main" id="{7AC980F2-AF67-4464-A4FC-1DBD94B04838}"/>
              </a:ext>
            </a:extLst>
          </p:cNvPr>
          <p:cNvSpPr/>
          <p:nvPr/>
        </p:nvSpPr>
        <p:spPr>
          <a:xfrm>
            <a:off x="183953" y="848663"/>
            <a:ext cx="2332744"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64" descr="Hjem">
            <a:hlinkClick r:id="rId19" action="ppaction://hlinksldjump"/>
            <a:extLst>
              <a:ext uri="{FF2B5EF4-FFF2-40B4-BE49-F238E27FC236}">
                <a16:creationId xmlns:a16="http://schemas.microsoft.com/office/drawing/2014/main" id="{E77B6F57-5627-4D51-88E1-C584B5460E8F}"/>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153" y="127113"/>
            <a:ext cx="407840" cy="407840"/>
          </a:xfrm>
          <a:prstGeom prst="rect">
            <a:avLst/>
          </a:prstGeom>
        </p:spPr>
      </p:pic>
      <p:pic>
        <p:nvPicPr>
          <p:cNvPr id="13" name="Grafik 10" descr="Pil vandret u-vending">
            <a:hlinkClick r:id="" action="ppaction://hlinkshowjump?jump=lastslideviewed"/>
            <a:extLst>
              <a:ext uri="{FF2B5EF4-FFF2-40B4-BE49-F238E27FC236}">
                <a16:creationId xmlns:a16="http://schemas.microsoft.com/office/drawing/2014/main" id="{5DBA99F0-B4EA-4D14-BED7-D0A08036FB1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35587" y="157640"/>
            <a:ext cx="347297" cy="373662"/>
          </a:xfrm>
          <a:prstGeom prst="rect">
            <a:avLst/>
          </a:prstGeom>
        </p:spPr>
      </p:pic>
      <p:pic>
        <p:nvPicPr>
          <p:cNvPr id="3" name="Grafik 2" descr="Lystryk">
            <a:hlinkClick r:id="rId3" action="ppaction://hlinksldjump"/>
            <a:extLst>
              <a:ext uri="{FF2B5EF4-FFF2-40B4-BE49-F238E27FC236}">
                <a16:creationId xmlns:a16="http://schemas.microsoft.com/office/drawing/2014/main" id="{674A07AD-6C4B-400D-9320-FC2F8A38B2C4}"/>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675178" y="113433"/>
            <a:ext cx="407840" cy="443592"/>
          </a:xfrm>
          <a:prstGeom prst="rect">
            <a:avLst/>
          </a:prstGeom>
        </p:spPr>
      </p:pic>
      <p:pic>
        <p:nvPicPr>
          <p:cNvPr id="14" name="Grafik 13" descr="Arbejdsgang ">
            <a:hlinkClick r:id="rId2" action="ppaction://hlinksldjump"/>
            <a:extLst>
              <a:ext uri="{FF2B5EF4-FFF2-40B4-BE49-F238E27FC236}">
                <a16:creationId xmlns:a16="http://schemas.microsoft.com/office/drawing/2014/main" id="{7D0C82EC-0FED-417C-BDC2-DE04D72653FD}"/>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117811" y="139311"/>
            <a:ext cx="407840" cy="407840"/>
          </a:xfrm>
          <a:prstGeom prst="rect">
            <a:avLst/>
          </a:prstGeom>
        </p:spPr>
      </p:pic>
    </p:spTree>
    <p:extLst>
      <p:ext uri="{BB962C8B-B14F-4D97-AF65-F5344CB8AC3E}">
        <p14:creationId xmlns:p14="http://schemas.microsoft.com/office/powerpoint/2010/main" val="66738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kstfelt 24">
            <a:extLst>
              <a:ext uri="{FF2B5EF4-FFF2-40B4-BE49-F238E27FC236}">
                <a16:creationId xmlns:a16="http://schemas.microsoft.com/office/drawing/2014/main" id="{5AF28536-B6F3-4DC4-A3C0-F2F4524A4B25}"/>
              </a:ext>
            </a:extLst>
          </p:cNvPr>
          <p:cNvSpPr txBox="1"/>
          <p:nvPr/>
        </p:nvSpPr>
        <p:spPr>
          <a:xfrm>
            <a:off x="3990812" y="1133035"/>
            <a:ext cx="7253207" cy="2954655"/>
          </a:xfrm>
          <a:prstGeom prst="rect">
            <a:avLst/>
          </a:prstGeom>
          <a:noFill/>
        </p:spPr>
        <p:txBody>
          <a:bodyPr wrap="square" rtlCol="0">
            <a:spAutoFit/>
          </a:bodyPr>
          <a:lstStyle/>
          <a:p>
            <a:r>
              <a:rPr lang="da-DK" sz="1500" dirty="0"/>
              <a:t>Denne </a:t>
            </a:r>
            <a:r>
              <a:rPr lang="da-DK" sz="1500" dirty="0" err="1"/>
              <a:t>pixi</a:t>
            </a:r>
            <a:r>
              <a:rPr lang="da-DK" sz="1500" dirty="0"/>
              <a:t>-projektmodel er et uddrag af den store projektmodel der, ud fra et behov om at arbejde mere projektorienteret i Folkekirken, blev etableret for en del år tilbage.</a:t>
            </a:r>
          </a:p>
          <a:p>
            <a:endParaRPr lang="da-DK" sz="1500" dirty="0"/>
          </a:p>
          <a:p>
            <a:r>
              <a:rPr lang="da-DK" sz="1500" dirty="0"/>
              <a:t>Pixi-projektmodellen er udviklet i erkendelse af, at den store projektmodel for mange har virket uoverskuelig og kompliceret, samt at værktøjer og forklaringer ikke har været intuitivt placeret, så det var let at genfinde.</a:t>
            </a:r>
          </a:p>
          <a:p>
            <a:endParaRPr lang="da-DK" sz="1500" dirty="0"/>
          </a:p>
          <a:p>
            <a:r>
              <a:rPr lang="da-DK" sz="1500" dirty="0"/>
              <a:t>Vejledningen er opbygget som en </a:t>
            </a:r>
            <a:r>
              <a:rPr lang="da-DK" sz="1500" dirty="0" err="1"/>
              <a:t>web-side</a:t>
            </a:r>
            <a:r>
              <a:rPr lang="da-DK" sz="1500" dirty="0"/>
              <a:t>, hvilket betyder, at du har mulighed for at ”klikke” dig rundt i modellen med musen, og herved få adgang til de metodebeskrivelser, skabeloner, værktøjer og eksempler der understøtter processerne undervejs. </a:t>
            </a:r>
          </a:p>
          <a:p>
            <a:endParaRPr lang="da-DK" sz="1500" dirty="0"/>
          </a:p>
          <a:p>
            <a:r>
              <a:rPr lang="da-DK" sz="1500" dirty="0"/>
              <a:t>Ved at følge modellen vil du samlet set få afklaret og fastlagt følgende spørgsmål:</a:t>
            </a:r>
          </a:p>
        </p:txBody>
      </p:sp>
      <p:sp>
        <p:nvSpPr>
          <p:cNvPr id="9" name="Rectangle 8">
            <a:extLst>
              <a:ext uri="{FF2B5EF4-FFF2-40B4-BE49-F238E27FC236}">
                <a16:creationId xmlns:a16="http://schemas.microsoft.com/office/drawing/2014/main" id="{EA6BB421-771B-4EF1-9AF4-BB83CA9809B3}"/>
              </a:ext>
            </a:extLst>
          </p:cNvPr>
          <p:cNvSpPr/>
          <p:nvPr/>
        </p:nvSpPr>
        <p:spPr>
          <a:xfrm>
            <a:off x="3990812" y="4157552"/>
            <a:ext cx="6801172" cy="4340868"/>
          </a:xfrm>
          <a:prstGeom prst="rect">
            <a:avLst/>
          </a:prstGeom>
        </p:spPr>
        <p:txBody>
          <a:bodyPr wrap="square" numCol="2">
            <a:spAutoFit/>
          </a:bodyPr>
          <a:lstStyle/>
          <a:p>
            <a:pPr marL="285750" indent="-285750">
              <a:lnSpc>
                <a:spcPct val="200000"/>
              </a:lnSpc>
              <a:buFont typeface="Wingdings" panose="05000000000000000000" pitchFamily="2" charset="2"/>
              <a:buChar char="§"/>
            </a:pPr>
            <a:r>
              <a:rPr lang="da-DK" sz="1400" b="1" dirty="0">
                <a:solidFill>
                  <a:srgbClr val="00240B"/>
                </a:solidFill>
              </a:rPr>
              <a:t>Hvorfor gør vi det?</a:t>
            </a:r>
          </a:p>
          <a:p>
            <a:pPr marL="285750" indent="-285750">
              <a:lnSpc>
                <a:spcPct val="200000"/>
              </a:lnSpc>
              <a:buFont typeface="Wingdings" panose="05000000000000000000" pitchFamily="2" charset="2"/>
              <a:buChar char="§"/>
            </a:pPr>
            <a:r>
              <a:rPr lang="da-DK" sz="1400" b="1" dirty="0">
                <a:solidFill>
                  <a:srgbClr val="00240B"/>
                </a:solidFill>
              </a:rPr>
              <a:t>Hvad vil vi gerne opnå?</a:t>
            </a:r>
          </a:p>
          <a:p>
            <a:pPr marL="285750" indent="-285750">
              <a:lnSpc>
                <a:spcPct val="200000"/>
              </a:lnSpc>
              <a:buFont typeface="Wingdings" panose="05000000000000000000" pitchFamily="2" charset="2"/>
              <a:buChar char="§"/>
            </a:pPr>
            <a:r>
              <a:rPr lang="da-DK" sz="1400" b="1" dirty="0">
                <a:solidFill>
                  <a:srgbClr val="00240B"/>
                </a:solidFill>
              </a:rPr>
              <a:t>Hvad skal leveres?</a:t>
            </a:r>
          </a:p>
          <a:p>
            <a:pPr marL="285750" indent="-285750">
              <a:lnSpc>
                <a:spcPct val="200000"/>
              </a:lnSpc>
              <a:buFont typeface="Wingdings" panose="05000000000000000000" pitchFamily="2" charset="2"/>
              <a:buChar char="§"/>
            </a:pPr>
            <a:r>
              <a:rPr lang="da-DK" sz="1400" b="1" dirty="0">
                <a:solidFill>
                  <a:srgbClr val="00240B"/>
                </a:solidFill>
              </a:rPr>
              <a:t>Hvem skal levere det?</a:t>
            </a:r>
          </a:p>
          <a:p>
            <a:pPr marL="285750" indent="-285750">
              <a:lnSpc>
                <a:spcPct val="200000"/>
              </a:lnSpc>
              <a:buFont typeface="Wingdings" panose="05000000000000000000" pitchFamily="2" charset="2"/>
              <a:buChar char="§"/>
            </a:pPr>
            <a:r>
              <a:rPr lang="da-DK" sz="1400" b="1" dirty="0">
                <a:solidFill>
                  <a:srgbClr val="00240B"/>
                </a:solidFill>
              </a:rPr>
              <a:t>Hvem kan beslutte rammerne?</a:t>
            </a:r>
          </a:p>
          <a:p>
            <a:pPr marL="285750" indent="-285750">
              <a:lnSpc>
                <a:spcPct val="200000"/>
              </a:lnSpc>
              <a:buFont typeface="Wingdings" panose="05000000000000000000" pitchFamily="2" charset="2"/>
              <a:buChar char="§"/>
            </a:pPr>
            <a:endParaRPr lang="da-DK" sz="1400" b="1" dirty="0">
              <a:solidFill>
                <a:srgbClr val="00240B"/>
              </a:solidFill>
            </a:endParaRPr>
          </a:p>
          <a:p>
            <a:pPr marL="285750" indent="-285750">
              <a:lnSpc>
                <a:spcPct val="200000"/>
              </a:lnSpc>
              <a:buFont typeface="Wingdings" panose="05000000000000000000" pitchFamily="2" charset="2"/>
              <a:buChar char="§"/>
            </a:pPr>
            <a:endParaRPr lang="da-DK" sz="1400" b="1" dirty="0">
              <a:solidFill>
                <a:srgbClr val="00240B"/>
              </a:solidFill>
            </a:endParaRPr>
          </a:p>
          <a:p>
            <a:pPr marL="285750" indent="-285750">
              <a:lnSpc>
                <a:spcPct val="200000"/>
              </a:lnSpc>
              <a:buFont typeface="Wingdings" panose="05000000000000000000" pitchFamily="2" charset="2"/>
              <a:buChar char="§"/>
            </a:pPr>
            <a:endParaRPr lang="da-DK" sz="1400" b="1" dirty="0">
              <a:solidFill>
                <a:srgbClr val="00240B"/>
              </a:solidFill>
            </a:endParaRPr>
          </a:p>
          <a:p>
            <a:pPr marL="285750" indent="-285750">
              <a:lnSpc>
                <a:spcPct val="200000"/>
              </a:lnSpc>
              <a:buFont typeface="Wingdings" panose="05000000000000000000" pitchFamily="2" charset="2"/>
              <a:buChar char="§"/>
            </a:pPr>
            <a:endParaRPr lang="da-DK" sz="1400" b="1" dirty="0">
              <a:solidFill>
                <a:srgbClr val="00240B"/>
              </a:solidFill>
            </a:endParaRPr>
          </a:p>
          <a:p>
            <a:pPr marL="285750" indent="-285750">
              <a:lnSpc>
                <a:spcPct val="200000"/>
              </a:lnSpc>
              <a:buFont typeface="Wingdings" panose="05000000000000000000" pitchFamily="2" charset="2"/>
              <a:buChar char="§"/>
            </a:pPr>
            <a:endParaRPr lang="da-DK" sz="1400" b="1" dirty="0">
              <a:solidFill>
                <a:srgbClr val="00240B"/>
              </a:solidFill>
            </a:endParaRPr>
          </a:p>
          <a:p>
            <a:pPr marL="285750" indent="-285750">
              <a:lnSpc>
                <a:spcPct val="200000"/>
              </a:lnSpc>
              <a:buFont typeface="Wingdings" panose="05000000000000000000" pitchFamily="2" charset="2"/>
              <a:buChar char="§"/>
            </a:pPr>
            <a:r>
              <a:rPr lang="da-DK" sz="1400" b="1" dirty="0">
                <a:solidFill>
                  <a:srgbClr val="00240B"/>
                </a:solidFill>
              </a:rPr>
              <a:t>Hvem skal bruge det?</a:t>
            </a:r>
          </a:p>
          <a:p>
            <a:pPr marL="285750" indent="-285750">
              <a:lnSpc>
                <a:spcPct val="200000"/>
              </a:lnSpc>
              <a:buFont typeface="Wingdings" panose="05000000000000000000" pitchFamily="2" charset="2"/>
              <a:buChar char="§"/>
            </a:pPr>
            <a:r>
              <a:rPr lang="da-DK" sz="1400" b="1" dirty="0">
                <a:solidFill>
                  <a:srgbClr val="00240B"/>
                </a:solidFill>
              </a:rPr>
              <a:t>Hvornår kan det leveres?</a:t>
            </a:r>
          </a:p>
          <a:p>
            <a:pPr marL="285750" indent="-285750">
              <a:lnSpc>
                <a:spcPct val="200000"/>
              </a:lnSpc>
              <a:buFont typeface="Wingdings" panose="05000000000000000000" pitchFamily="2" charset="2"/>
              <a:buChar char="§"/>
            </a:pPr>
            <a:r>
              <a:rPr lang="da-DK" sz="1400" b="1" dirty="0">
                <a:solidFill>
                  <a:srgbClr val="00240B"/>
                </a:solidFill>
              </a:rPr>
              <a:t>Hvad vil det koste?</a:t>
            </a:r>
          </a:p>
          <a:p>
            <a:pPr marL="285750" indent="-285750">
              <a:lnSpc>
                <a:spcPct val="200000"/>
              </a:lnSpc>
              <a:buFont typeface="Wingdings" panose="05000000000000000000" pitchFamily="2" charset="2"/>
              <a:buChar char="§"/>
            </a:pPr>
            <a:r>
              <a:rPr lang="da-DK" sz="1400" b="1" dirty="0">
                <a:solidFill>
                  <a:srgbClr val="00240B"/>
                </a:solidFill>
              </a:rPr>
              <a:t>Hvem skal følge op/drifte det?</a:t>
            </a:r>
            <a:r>
              <a:rPr lang="da-DK" sz="1400" b="1" dirty="0"/>
              <a:t> </a:t>
            </a:r>
          </a:p>
        </p:txBody>
      </p:sp>
      <p:pic>
        <p:nvPicPr>
          <p:cNvPr id="19" name="Billede 18">
            <a:extLst>
              <a:ext uri="{FF2B5EF4-FFF2-40B4-BE49-F238E27FC236}">
                <a16:creationId xmlns:a16="http://schemas.microsoft.com/office/drawing/2014/main" id="{0EAE770B-A8E9-42EE-8525-9B32B96FC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5" y="67677"/>
            <a:ext cx="1574831" cy="518126"/>
          </a:xfrm>
          <a:prstGeom prst="rect">
            <a:avLst/>
          </a:prstGeom>
        </p:spPr>
      </p:pic>
      <p:sp>
        <p:nvSpPr>
          <p:cNvPr id="22" name="Isosceles Triangle 19">
            <a:extLst>
              <a:ext uri="{FF2B5EF4-FFF2-40B4-BE49-F238E27FC236}">
                <a16:creationId xmlns:a16="http://schemas.microsoft.com/office/drawing/2014/main" id="{3BEC3976-BE50-4543-BD11-D246CA80A3CD}"/>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ctangle 2">
            <a:extLst>
              <a:ext uri="{FF2B5EF4-FFF2-40B4-BE49-F238E27FC236}">
                <a16:creationId xmlns:a16="http://schemas.microsoft.com/office/drawing/2014/main" id="{43572938-A8E3-4F29-A032-31A28412CACF}"/>
              </a:ext>
            </a:extLst>
          </p:cNvPr>
          <p:cNvSpPr/>
          <p:nvPr/>
        </p:nvSpPr>
        <p:spPr>
          <a:xfrm>
            <a:off x="165682" y="1169407"/>
            <a:ext cx="1428020" cy="2862322"/>
          </a:xfrm>
          <a:prstGeom prst="rect">
            <a:avLst/>
          </a:prstGeom>
        </p:spPr>
        <p:txBody>
          <a:bodyPr wrap="none">
            <a:spAutoFit/>
          </a:bodyPr>
          <a:lstStyle/>
          <a:p>
            <a:pPr>
              <a:lnSpc>
                <a:spcPct val="200000"/>
              </a:lnSpc>
            </a:pPr>
            <a:r>
              <a:rPr lang="da-DK" sz="1100" dirty="0">
                <a:solidFill>
                  <a:schemeClr val="bg1"/>
                </a:solidFill>
              </a:rPr>
              <a:t>Indledning</a:t>
            </a:r>
          </a:p>
          <a:p>
            <a:pPr>
              <a:lnSpc>
                <a:spcPct val="200000"/>
              </a:lnSpc>
            </a:pPr>
            <a:r>
              <a:rPr lang="da-DK" sz="1100" dirty="0">
                <a:solidFill>
                  <a:schemeClr val="bg1"/>
                </a:solidFill>
              </a:rPr>
              <a:t>Forklaringer</a:t>
            </a:r>
            <a:br>
              <a:rPr lang="da-DK" sz="1100" dirty="0">
                <a:solidFill>
                  <a:schemeClr val="bg1"/>
                </a:solidFill>
              </a:rPr>
            </a:br>
            <a:r>
              <a:rPr lang="da-DK" sz="1100" dirty="0">
                <a:solidFill>
                  <a:schemeClr val="bg1"/>
                </a:solidFill>
              </a:rPr>
              <a:t>Projektdefinition</a:t>
            </a:r>
          </a:p>
          <a:p>
            <a:pPr>
              <a:lnSpc>
                <a:spcPct val="200000"/>
              </a:lnSpc>
            </a:pPr>
            <a:r>
              <a:rPr lang="da-DK" sz="1200" dirty="0">
                <a:solidFill>
                  <a:schemeClr val="bg1"/>
                </a:solidFill>
              </a:rPr>
              <a:t>Metodebeskrivelser</a:t>
            </a:r>
          </a:p>
          <a:p>
            <a:pPr>
              <a:lnSpc>
                <a:spcPct val="200000"/>
              </a:lnSpc>
            </a:pPr>
            <a:r>
              <a:rPr lang="da-DK" sz="1200" dirty="0">
                <a:solidFill>
                  <a:schemeClr val="bg1"/>
                </a:solidFill>
              </a:rPr>
              <a:t>Modellen</a:t>
            </a:r>
            <a:br>
              <a:rPr lang="da-DK" sz="1200" dirty="0">
                <a:solidFill>
                  <a:schemeClr val="bg1"/>
                </a:solidFill>
              </a:rPr>
            </a:br>
            <a:r>
              <a:rPr lang="da-DK" sz="1100" dirty="0">
                <a:solidFill>
                  <a:schemeClr val="bg1"/>
                </a:solidFill>
              </a:rPr>
              <a:t>Overblik</a:t>
            </a:r>
            <a:br>
              <a:rPr lang="da-DK" sz="1100" dirty="0">
                <a:solidFill>
                  <a:schemeClr val="bg1"/>
                </a:solidFill>
              </a:rPr>
            </a:br>
            <a:r>
              <a:rPr lang="da-DK" sz="1100" dirty="0">
                <a:solidFill>
                  <a:schemeClr val="bg1"/>
                </a:solidFill>
              </a:rPr>
              <a:t>Skabeloner</a:t>
            </a:r>
            <a:br>
              <a:rPr lang="da-DK" sz="1100" dirty="0">
                <a:solidFill>
                  <a:schemeClr val="bg1"/>
                </a:solidFill>
              </a:rPr>
            </a:br>
            <a:r>
              <a:rPr lang="da-DK" sz="1100" dirty="0">
                <a:solidFill>
                  <a:schemeClr val="bg1"/>
                </a:solidFill>
              </a:rPr>
              <a:t>Værktøjer</a:t>
            </a:r>
          </a:p>
        </p:txBody>
      </p:sp>
      <p:sp>
        <p:nvSpPr>
          <p:cNvPr id="24" name="Rectangle 4">
            <a:extLst>
              <a:ext uri="{FF2B5EF4-FFF2-40B4-BE49-F238E27FC236}">
                <a16:creationId xmlns:a16="http://schemas.microsoft.com/office/drawing/2014/main" id="{8AE4B602-486A-4A33-BD35-58951757C65B}"/>
              </a:ext>
            </a:extLst>
          </p:cNvPr>
          <p:cNvSpPr/>
          <p:nvPr/>
        </p:nvSpPr>
        <p:spPr>
          <a:xfrm>
            <a:off x="161606" y="788978"/>
            <a:ext cx="918841" cy="369332"/>
          </a:xfrm>
          <a:prstGeom prst="rect">
            <a:avLst/>
          </a:prstGeom>
        </p:spPr>
        <p:txBody>
          <a:bodyPr wrap="none">
            <a:spAutoFit/>
          </a:bodyPr>
          <a:lstStyle/>
          <a:p>
            <a:r>
              <a:rPr lang="da-DK" b="1" dirty="0">
                <a:solidFill>
                  <a:schemeClr val="bg1"/>
                </a:solidFill>
              </a:rPr>
              <a:t>Indhold</a:t>
            </a:r>
          </a:p>
        </p:txBody>
      </p:sp>
      <p:sp>
        <p:nvSpPr>
          <p:cNvPr id="28" name="Tekstfelt 23">
            <a:extLst>
              <a:ext uri="{FF2B5EF4-FFF2-40B4-BE49-F238E27FC236}">
                <a16:creationId xmlns:a16="http://schemas.microsoft.com/office/drawing/2014/main" id="{D0B4812E-F180-4804-8FC3-6B505BAFE126}"/>
              </a:ext>
            </a:extLst>
          </p:cNvPr>
          <p:cNvSpPr txBox="1"/>
          <p:nvPr/>
        </p:nvSpPr>
        <p:spPr>
          <a:xfrm>
            <a:off x="3990812" y="418336"/>
            <a:ext cx="8074777" cy="523220"/>
          </a:xfrm>
          <a:prstGeom prst="rect">
            <a:avLst/>
          </a:prstGeom>
          <a:noFill/>
        </p:spPr>
        <p:txBody>
          <a:bodyPr wrap="square" rtlCol="0">
            <a:spAutoFit/>
          </a:bodyPr>
          <a:lstStyle/>
          <a:p>
            <a:r>
              <a:rPr lang="da-DK" sz="2800" b="1" dirty="0">
                <a:latin typeface="+mj-lt"/>
                <a:cs typeface="Lao UI" panose="020B0604020202020204" pitchFamily="34" charset="0"/>
              </a:rPr>
              <a:t>Velkommen til Folkekirkens Pixi-Projektmodel (FPM)</a:t>
            </a:r>
          </a:p>
        </p:txBody>
      </p:sp>
      <p:sp>
        <p:nvSpPr>
          <p:cNvPr id="29" name="Isosceles Triangle 5">
            <a:extLst>
              <a:ext uri="{FF2B5EF4-FFF2-40B4-BE49-F238E27FC236}">
                <a16:creationId xmlns:a16="http://schemas.microsoft.com/office/drawing/2014/main" id="{43E0D9CF-EE8C-416C-8874-37B029A9F23A}"/>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9">
            <a:hlinkClick r:id="rId3" action="ppaction://hlinksldjump"/>
            <a:extLst>
              <a:ext uri="{FF2B5EF4-FFF2-40B4-BE49-F238E27FC236}">
                <a16:creationId xmlns:a16="http://schemas.microsoft.com/office/drawing/2014/main" id="{DFCDF561-01CD-409E-A212-2B3406A5F3F0}"/>
              </a:ext>
            </a:extLst>
          </p:cNvPr>
          <p:cNvSpPr/>
          <p:nvPr/>
        </p:nvSpPr>
        <p:spPr>
          <a:xfrm>
            <a:off x="249572" y="4578756"/>
            <a:ext cx="742910" cy="254192"/>
          </a:xfrm>
          <a:prstGeom prst="homePlat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solidFill>
                <a:latin typeface="+mj-lt"/>
              </a:rPr>
              <a:t>START</a:t>
            </a:r>
          </a:p>
        </p:txBody>
      </p:sp>
      <p:sp>
        <p:nvSpPr>
          <p:cNvPr id="2" name="Rektangel 1">
            <a:hlinkClick r:id="rId4" action="ppaction://hlinksldjump"/>
            <a:extLst>
              <a:ext uri="{FF2B5EF4-FFF2-40B4-BE49-F238E27FC236}">
                <a16:creationId xmlns:a16="http://schemas.microsoft.com/office/drawing/2014/main" id="{E8C19683-45B0-4C3E-94EC-3C92897D7CA5}"/>
              </a:ext>
            </a:extLst>
          </p:cNvPr>
          <p:cNvSpPr/>
          <p:nvPr/>
        </p:nvSpPr>
        <p:spPr>
          <a:xfrm>
            <a:off x="77716" y="1333850"/>
            <a:ext cx="107996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hlinkClick r:id="rId5" action="ppaction://hlinksldjump"/>
            <a:extLst>
              <a:ext uri="{FF2B5EF4-FFF2-40B4-BE49-F238E27FC236}">
                <a16:creationId xmlns:a16="http://schemas.microsoft.com/office/drawing/2014/main" id="{680FFD62-D43D-43BB-B397-2AB37429BDB1}"/>
              </a:ext>
            </a:extLst>
          </p:cNvPr>
          <p:cNvSpPr/>
          <p:nvPr/>
        </p:nvSpPr>
        <p:spPr>
          <a:xfrm>
            <a:off x="165682" y="1661020"/>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hlinkClick r:id="rId6" action="ppaction://hlinksldjump"/>
            <a:extLst>
              <a:ext uri="{FF2B5EF4-FFF2-40B4-BE49-F238E27FC236}">
                <a16:creationId xmlns:a16="http://schemas.microsoft.com/office/drawing/2014/main" id="{AE05A320-C323-4E1D-A42D-10F58FAC1F8E}"/>
              </a:ext>
            </a:extLst>
          </p:cNvPr>
          <p:cNvSpPr/>
          <p:nvPr/>
        </p:nvSpPr>
        <p:spPr>
          <a:xfrm>
            <a:off x="77715" y="2010650"/>
            <a:ext cx="1642027"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hlinkClick r:id="rId7" action="ppaction://hlinksldjump"/>
            <a:extLst>
              <a:ext uri="{FF2B5EF4-FFF2-40B4-BE49-F238E27FC236}">
                <a16:creationId xmlns:a16="http://schemas.microsoft.com/office/drawing/2014/main" id="{B35C103E-DC6E-4A7D-B51B-B2C675253F43}"/>
              </a:ext>
            </a:extLst>
          </p:cNvPr>
          <p:cNvSpPr/>
          <p:nvPr/>
        </p:nvSpPr>
        <p:spPr>
          <a:xfrm>
            <a:off x="165682" y="2348917"/>
            <a:ext cx="155406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hlinkClick r:id="rId8" action="ppaction://hlinksldjump"/>
            <a:extLst>
              <a:ext uri="{FF2B5EF4-FFF2-40B4-BE49-F238E27FC236}">
                <a16:creationId xmlns:a16="http://schemas.microsoft.com/office/drawing/2014/main" id="{E59F4D79-DFE3-4497-96AF-9ACC677F0913}"/>
              </a:ext>
            </a:extLst>
          </p:cNvPr>
          <p:cNvSpPr/>
          <p:nvPr/>
        </p:nvSpPr>
        <p:spPr>
          <a:xfrm>
            <a:off x="165682" y="2718033"/>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9" action="ppaction://hlinksldjump"/>
            <a:extLst>
              <a:ext uri="{FF2B5EF4-FFF2-40B4-BE49-F238E27FC236}">
                <a16:creationId xmlns:a16="http://schemas.microsoft.com/office/drawing/2014/main" id="{1606B1E4-088C-4278-B7F4-5D127E361980}"/>
              </a:ext>
            </a:extLst>
          </p:cNvPr>
          <p:cNvSpPr/>
          <p:nvPr/>
        </p:nvSpPr>
        <p:spPr>
          <a:xfrm>
            <a:off x="165682" y="3072714"/>
            <a:ext cx="83087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a:hlinkClick r:id="rId10" action="ppaction://hlinksldjump"/>
            <a:extLst>
              <a:ext uri="{FF2B5EF4-FFF2-40B4-BE49-F238E27FC236}">
                <a16:creationId xmlns:a16="http://schemas.microsoft.com/office/drawing/2014/main" id="{40A2216D-BF0E-4B0D-AFB9-FBC1B6A68E1F}"/>
              </a:ext>
            </a:extLst>
          </p:cNvPr>
          <p:cNvSpPr/>
          <p:nvPr/>
        </p:nvSpPr>
        <p:spPr>
          <a:xfrm>
            <a:off x="202260" y="3382617"/>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hlinkClick r:id="rId11" action="ppaction://hlinksldjump"/>
            <a:extLst>
              <a:ext uri="{FF2B5EF4-FFF2-40B4-BE49-F238E27FC236}">
                <a16:creationId xmlns:a16="http://schemas.microsoft.com/office/drawing/2014/main" id="{A013196F-236B-4DC6-98DE-F1916AEE8BC6}"/>
              </a:ext>
            </a:extLst>
          </p:cNvPr>
          <p:cNvSpPr/>
          <p:nvPr/>
        </p:nvSpPr>
        <p:spPr>
          <a:xfrm>
            <a:off x="199238" y="3730557"/>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30455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29291"/>
            <a:ext cx="7919116" cy="5755422"/>
          </a:xfrm>
          <a:prstGeom prst="rect">
            <a:avLst/>
          </a:prstGeom>
        </p:spPr>
        <p:txBody>
          <a:bodyPr wrap="square">
            <a:spAutoFit/>
          </a:bodyPr>
          <a:lstStyle/>
          <a:p>
            <a:r>
              <a:rPr lang="da-DK" b="1" dirty="0"/>
              <a:t>Estimering</a:t>
            </a:r>
          </a:p>
          <a:p>
            <a:endParaRPr lang="da-DK" sz="1400" dirty="0"/>
          </a:p>
          <a:p>
            <a:r>
              <a:rPr lang="da-DK" sz="1400" dirty="0"/>
              <a:t>Formålet med estimeringen er, at give et skøn på hvor lang tid en given aktivitet eller opgave vil tage i timer… effektive timer.</a:t>
            </a:r>
          </a:p>
          <a:p>
            <a:endParaRPr lang="da-DK" sz="1400" dirty="0"/>
          </a:p>
          <a:p>
            <a:r>
              <a:rPr lang="da-DK" sz="1400" dirty="0"/>
              <a:t>Inden der gives et estimat bør forudsætningerne for estimatet være kendt.</a:t>
            </a:r>
          </a:p>
          <a:p>
            <a:r>
              <a:rPr lang="da-DK" sz="1400" dirty="0"/>
              <a:t>Den bedste til at give et estimat på en opgave eller aktivitet, er den eller de personer, der skal udføre den.</a:t>
            </a:r>
          </a:p>
          <a:p>
            <a:endParaRPr lang="da-DK" sz="1400" dirty="0"/>
          </a:p>
          <a:p>
            <a:r>
              <a:rPr lang="da-DK" sz="1400" dirty="0"/>
              <a:t>Når der skal gives et estimat, skal dette altid være i timer, da timer er en eksakt enhed – det er en dag ikke.</a:t>
            </a:r>
          </a:p>
          <a:p>
            <a:r>
              <a:rPr lang="da-DK" sz="1400" dirty="0"/>
              <a:t>De opgaver eller aktiviteter der skal estimeres, bør være brudt ned i en passende størrelse </a:t>
            </a:r>
            <a:br>
              <a:rPr lang="da-DK" sz="1400" dirty="0"/>
            </a:br>
            <a:r>
              <a:rPr lang="da-DK" sz="1400" dirty="0"/>
              <a:t>(anbefalet 20-40 timer). </a:t>
            </a:r>
          </a:p>
          <a:p>
            <a:endParaRPr lang="da-DK" sz="1400" dirty="0"/>
          </a:p>
          <a:p>
            <a:r>
              <a:rPr lang="da-DK" sz="1400" dirty="0"/>
              <a:t>Det anbefales at være flere personer til at estimere opgaverne, da dette giver en større sandsynlighed for at forudsætningerne bliver afdækket.</a:t>
            </a:r>
          </a:p>
          <a:p>
            <a:endParaRPr lang="da-DK" sz="1400" dirty="0">
              <a:solidFill>
                <a:srgbClr val="FF0000"/>
              </a:solidFill>
            </a:endParaRPr>
          </a:p>
          <a:p>
            <a:r>
              <a:rPr lang="da-DK" sz="1400" dirty="0"/>
              <a:t>De 2 mest udbredte estimeringsmetoder hedder Delfi-metoden og 3. punkts teknikken:</a:t>
            </a:r>
          </a:p>
          <a:p>
            <a:endParaRPr lang="da-DK" sz="1400" dirty="0"/>
          </a:p>
          <a:p>
            <a:r>
              <a:rPr lang="da-DK" sz="1400" dirty="0"/>
              <a:t>- DELFI-metoden er god når man er mange til at estimere en opgave, samt god til at afdække</a:t>
            </a:r>
            <a:br>
              <a:rPr lang="da-DK" sz="1400" dirty="0"/>
            </a:br>
            <a:r>
              <a:rPr lang="da-DK" sz="1400" dirty="0"/>
              <a:t>  forudsætningerne for estimatet.</a:t>
            </a:r>
          </a:p>
          <a:p>
            <a:endParaRPr lang="da-DK" sz="1400" dirty="0"/>
          </a:p>
          <a:p>
            <a:r>
              <a:rPr lang="da-DK" sz="1400" dirty="0"/>
              <a:t>- 3. Punkts teknikken er god til at synliggøre usikkerheden på estimatet, samt god til at inddrage ledelsen i</a:t>
            </a:r>
            <a:br>
              <a:rPr lang="da-DK" sz="1400" dirty="0"/>
            </a:br>
            <a:r>
              <a:rPr lang="da-DK" sz="1400" dirty="0"/>
              <a:t>  hvor stor sandsynlighed der ønskes for estimaternes overholdelse.</a:t>
            </a:r>
          </a:p>
          <a:p>
            <a:endParaRPr lang="da-DK" sz="1400" dirty="0"/>
          </a:p>
          <a:p>
            <a:r>
              <a:rPr lang="da-DK" sz="1400" i="1" dirty="0">
                <a:cs typeface="Calibri" panose="020F0502020204030204" pitchFamily="34" charset="0"/>
              </a:rPr>
              <a:t>Du kan se metodebeskrivelsen til Delfi-metoden </a:t>
            </a:r>
            <a:r>
              <a:rPr lang="da-DK" sz="1400" dirty="0">
                <a:cs typeface="Calibri" panose="020F0502020204030204" pitchFamily="34" charset="0"/>
                <a:hlinkClick r:id="rId2" action="ppaction://hlinksldjump"/>
              </a:rPr>
              <a:t>her</a:t>
            </a:r>
            <a:r>
              <a:rPr lang="da-DK" sz="1400" dirty="0">
                <a:cs typeface="Calibri" panose="020F0502020204030204" pitchFamily="34" charset="0"/>
              </a:rPr>
              <a:t> </a:t>
            </a:r>
            <a:r>
              <a:rPr lang="da-DK" sz="1400" i="1" dirty="0">
                <a:cs typeface="Calibri" panose="020F0502020204030204" pitchFamily="34" charset="0"/>
              </a:rPr>
              <a:t>og 3 punkts teknikken </a:t>
            </a:r>
            <a:r>
              <a:rPr lang="da-DK" sz="1400" dirty="0">
                <a:cs typeface="Calibri" panose="020F0502020204030204" pitchFamily="34" charset="0"/>
                <a:hlinkClick r:id="rId3" action="ppaction://hlinksldjump"/>
              </a:rPr>
              <a:t>her</a:t>
            </a:r>
            <a:r>
              <a:rPr lang="da-DK" sz="1400" dirty="0">
                <a:cs typeface="Calibri" panose="020F0502020204030204" pitchFamily="34" charset="0"/>
              </a:rPr>
              <a:t>.</a:t>
            </a:r>
            <a:br>
              <a:rPr lang="da-DK" sz="1400" dirty="0">
                <a:cs typeface="Calibri" panose="020F0502020204030204" pitchFamily="34" charset="0"/>
              </a:rPr>
            </a:br>
            <a:br>
              <a:rPr lang="da-DK" sz="1400" dirty="0">
                <a:cs typeface="Calibri" panose="020F0502020204030204" pitchFamily="34" charset="0"/>
              </a:rPr>
            </a:br>
            <a:r>
              <a:rPr lang="da-DK" sz="1400" i="1" dirty="0">
                <a:cs typeface="Calibri" panose="020F0502020204030204" pitchFamily="34" charset="0"/>
              </a:rPr>
              <a:t>Du kan se et eksempel på en Delfi-metoden </a:t>
            </a:r>
            <a:r>
              <a:rPr lang="da-DK" sz="1400" dirty="0">
                <a:cs typeface="Calibri" panose="020F0502020204030204" pitchFamily="34" charset="0"/>
                <a:hlinkClick r:id="rId4" action="ppaction://hlinksldjump"/>
              </a:rPr>
              <a:t>her</a:t>
            </a:r>
            <a:r>
              <a:rPr lang="da-DK" sz="1400" dirty="0">
                <a:cs typeface="Calibri" panose="020F0502020204030204" pitchFamily="34" charset="0"/>
              </a:rPr>
              <a:t> </a:t>
            </a:r>
            <a:r>
              <a:rPr lang="da-DK" sz="1400" i="1" dirty="0">
                <a:cs typeface="Calibri" panose="020F0502020204030204" pitchFamily="34" charset="0"/>
              </a:rPr>
              <a:t>og 3 punkts teknikken </a:t>
            </a:r>
            <a:r>
              <a:rPr lang="da-DK" sz="1400" dirty="0">
                <a:cs typeface="Calibri" panose="020F0502020204030204" pitchFamily="34" charset="0"/>
                <a:hlinkClick r:id="rId5" action="ppaction://hlinksldjump"/>
              </a:rPr>
              <a:t>her</a:t>
            </a:r>
            <a:r>
              <a:rPr lang="da-DK" sz="1400" dirty="0">
                <a:cs typeface="Calibri" panose="020F0502020204030204" pitchFamily="34" charset="0"/>
              </a:rPr>
              <a:t>.</a:t>
            </a:r>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3109762"/>
          </a:xfrm>
          <a:prstGeom prst="rect">
            <a:avLst/>
          </a:prstGeom>
        </p:spPr>
        <p:txBody>
          <a:bodyPr wrap="square">
            <a:spAutoFit/>
          </a:bodyPr>
          <a:lstStyle/>
          <a:p>
            <a:pPr>
              <a:lnSpc>
                <a:spcPct val="200000"/>
              </a:lnSpc>
            </a:pPr>
            <a:r>
              <a:rPr lang="da-DK" sz="1400" dirty="0">
                <a:solidFill>
                  <a:schemeClr val="bg1"/>
                </a:solidFill>
              </a:rPr>
              <a:t>Milepælsplan</a:t>
            </a:r>
          </a:p>
          <a:p>
            <a:pPr>
              <a:lnSpc>
                <a:spcPct val="200000"/>
              </a:lnSpc>
            </a:pPr>
            <a:r>
              <a:rPr lang="da-DK" sz="1400" dirty="0">
                <a:solidFill>
                  <a:schemeClr val="bg1"/>
                </a:solidFill>
              </a:rPr>
              <a:t>Aktivitetsplan</a:t>
            </a:r>
            <a:endParaRPr lang="da-DK" sz="1200" dirty="0">
              <a:solidFill>
                <a:schemeClr val="bg1"/>
              </a:solidFill>
            </a:endParaRPr>
          </a:p>
          <a:p>
            <a:pPr marL="285750" indent="-285750">
              <a:lnSpc>
                <a:spcPct val="200000"/>
              </a:lnSpc>
              <a:buFont typeface="Wingdings" panose="05000000000000000000" pitchFamily="2" charset="2"/>
              <a:buChar char="§"/>
            </a:pPr>
            <a:r>
              <a:rPr lang="da-DK" sz="1600" b="1" dirty="0">
                <a:solidFill>
                  <a:schemeClr val="bg1"/>
                </a:solidFill>
              </a:rPr>
              <a:t>Estimering</a:t>
            </a:r>
          </a:p>
          <a:p>
            <a:pPr>
              <a:lnSpc>
                <a:spcPct val="200000"/>
              </a:lnSpc>
            </a:pPr>
            <a:r>
              <a:rPr lang="da-DK" sz="1400" dirty="0">
                <a:solidFill>
                  <a:schemeClr val="bg1"/>
                </a:solidFill>
              </a:rPr>
              <a:t>Ressourceallokering</a:t>
            </a:r>
          </a:p>
          <a:p>
            <a:pPr>
              <a:lnSpc>
                <a:spcPct val="200000"/>
              </a:lnSpc>
            </a:pPr>
            <a:r>
              <a:rPr lang="da-DK" sz="1400" dirty="0">
                <a:solidFill>
                  <a:schemeClr val="bg1"/>
                </a:solidFill>
              </a:rPr>
              <a:t>Kritisk vej</a:t>
            </a:r>
          </a:p>
          <a:p>
            <a:pPr>
              <a:lnSpc>
                <a:spcPct val="200000"/>
              </a:lnSpc>
            </a:pPr>
            <a:r>
              <a:rPr lang="da-DK" sz="1400" dirty="0">
                <a:solidFill>
                  <a:schemeClr val="bg1"/>
                </a:solidFill>
              </a:rPr>
              <a:t>Risikoanalyse</a:t>
            </a:r>
          </a:p>
          <a:p>
            <a:pPr>
              <a:lnSpc>
                <a:spcPct val="200000"/>
              </a:lnSpc>
            </a:pPr>
            <a:r>
              <a:rPr lang="da-DK" sz="1400" dirty="0">
                <a:solidFill>
                  <a:schemeClr val="bg1"/>
                </a:solidFill>
              </a:rPr>
              <a:t>C/B analyse</a:t>
            </a:r>
            <a:endParaRPr lang="da-DK" sz="1600"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Planlægningsfasen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602787" y="5744612"/>
            <a:ext cx="2991632" cy="1077218"/>
          </a:xfrm>
          <a:prstGeom prst="rect">
            <a:avLst/>
          </a:prstGeom>
        </p:spPr>
        <p:txBody>
          <a:bodyPr wrap="square">
            <a:spAutoFit/>
          </a:bodyPr>
          <a:lstStyle/>
          <a:p>
            <a:r>
              <a:rPr lang="da-DK" sz="1600" b="1" i="1" dirty="0">
                <a:solidFill>
                  <a:schemeClr val="bg1"/>
                </a:solidFill>
                <a:latin typeface="+mj-lt"/>
              </a:rPr>
              <a:t>Aktivitetsplanen</a:t>
            </a:r>
            <a:br>
              <a:rPr lang="da-DK" sz="1600" b="1" i="1" dirty="0">
                <a:solidFill>
                  <a:schemeClr val="bg1"/>
                </a:solidFill>
                <a:latin typeface="+mj-lt"/>
              </a:rPr>
            </a:br>
            <a:r>
              <a:rPr lang="da-DK" sz="1600" b="1" i="1" dirty="0">
                <a:solidFill>
                  <a:schemeClr val="bg1"/>
                </a:solidFill>
                <a:latin typeface="+mj-lt"/>
              </a:rPr>
              <a:t>viser hvem der skal </a:t>
            </a:r>
            <a:br>
              <a:rPr lang="da-DK" sz="1600" b="1" i="1" dirty="0">
                <a:solidFill>
                  <a:schemeClr val="bg1"/>
                </a:solidFill>
                <a:latin typeface="+mj-lt"/>
              </a:rPr>
            </a:br>
            <a:r>
              <a:rPr lang="da-DK" sz="1600" b="1" i="1" dirty="0">
                <a:solidFill>
                  <a:schemeClr val="bg1"/>
                </a:solidFill>
                <a:latin typeface="+mj-lt"/>
              </a:rPr>
              <a:t>lave hvad og hvornår, samt</a:t>
            </a:r>
            <a:br>
              <a:rPr lang="da-DK" sz="1600" b="1" i="1" dirty="0">
                <a:solidFill>
                  <a:schemeClr val="bg1"/>
                </a:solidFill>
                <a:latin typeface="+mj-lt"/>
              </a:rPr>
            </a:br>
            <a:r>
              <a:rPr lang="da-DK" sz="1600" b="1" i="1" dirty="0">
                <a:solidFill>
                  <a:schemeClr val="bg1"/>
                </a:solidFill>
                <a:latin typeface="+mj-lt"/>
              </a:rPr>
              <a:t>varighed af de enkelte aktiviteter</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9">
            <a:hlinkClick r:id="rId7" action="ppaction://hlinksldjump"/>
            <a:extLst>
              <a:ext uri="{FF2B5EF4-FFF2-40B4-BE49-F238E27FC236}">
                <a16:creationId xmlns:a16="http://schemas.microsoft.com/office/drawing/2014/main" id="{C778064D-1C53-4909-A700-7352E601E37F}"/>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37" name="Rectangle 10">
            <a:hlinkClick r:id="rId8" action="ppaction://hlinksldjump"/>
            <a:extLst>
              <a:ext uri="{FF2B5EF4-FFF2-40B4-BE49-F238E27FC236}">
                <a16:creationId xmlns:a16="http://schemas.microsoft.com/office/drawing/2014/main" id="{DF43EFC6-DF64-4E16-9F42-0DE1583195FF}"/>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38" name="Rectangle 11">
            <a:hlinkClick r:id="rId9" action="ppaction://hlinksldjump"/>
            <a:extLst>
              <a:ext uri="{FF2B5EF4-FFF2-40B4-BE49-F238E27FC236}">
                <a16:creationId xmlns:a16="http://schemas.microsoft.com/office/drawing/2014/main" id="{A208833C-C289-4236-8EF1-5BF55F4A9F22}"/>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10" action="ppaction://hlinksldjump"/>
            <a:extLst>
              <a:ext uri="{FF2B5EF4-FFF2-40B4-BE49-F238E27FC236}">
                <a16:creationId xmlns:a16="http://schemas.microsoft.com/office/drawing/2014/main" id="{9642BEC9-CD92-4BF0-B784-00D69CD9A9E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0" name="Rektangel 55">
            <a:hlinkClick r:id="rId11" action="ppaction://hlinksldjump"/>
            <a:extLst>
              <a:ext uri="{FF2B5EF4-FFF2-40B4-BE49-F238E27FC236}">
                <a16:creationId xmlns:a16="http://schemas.microsoft.com/office/drawing/2014/main" id="{C9925428-2D48-4E2E-AA73-10917C9DC743}"/>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12" action="ppaction://hlinksldjump"/>
            <a:extLst>
              <a:ext uri="{FF2B5EF4-FFF2-40B4-BE49-F238E27FC236}">
                <a16:creationId xmlns:a16="http://schemas.microsoft.com/office/drawing/2014/main" id="{68157232-5B08-452A-968F-B66671BA31B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13" action="ppaction://hlinksldjump"/>
            <a:extLst>
              <a:ext uri="{FF2B5EF4-FFF2-40B4-BE49-F238E27FC236}">
                <a16:creationId xmlns:a16="http://schemas.microsoft.com/office/drawing/2014/main" id="{10F6EFFE-EFAA-4B64-830B-983AD9BA4C2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11" action="ppaction://hlinksldjump"/>
            <a:extLst>
              <a:ext uri="{FF2B5EF4-FFF2-40B4-BE49-F238E27FC236}">
                <a16:creationId xmlns:a16="http://schemas.microsoft.com/office/drawing/2014/main" id="{DFF97F51-0A4F-4369-904E-77978E3AF6A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12" action="ppaction://hlinksldjump"/>
            <a:extLst>
              <a:ext uri="{FF2B5EF4-FFF2-40B4-BE49-F238E27FC236}">
                <a16:creationId xmlns:a16="http://schemas.microsoft.com/office/drawing/2014/main" id="{6DBE1FC8-5B62-4E3F-AE96-16D326732EE1}"/>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13" action="ppaction://hlinksldjump"/>
            <a:extLst>
              <a:ext uri="{FF2B5EF4-FFF2-40B4-BE49-F238E27FC236}">
                <a16:creationId xmlns:a16="http://schemas.microsoft.com/office/drawing/2014/main" id="{96B8A517-4182-4D7C-AA72-B4890C16A9C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4" action="ppaction://hlinksldjump"/>
            <a:extLst>
              <a:ext uri="{FF2B5EF4-FFF2-40B4-BE49-F238E27FC236}">
                <a16:creationId xmlns:a16="http://schemas.microsoft.com/office/drawing/2014/main" id="{F347CADC-D6BB-4A31-BECB-5B4E1E8DB32A}"/>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4" action="ppaction://hlinksldjump"/>
            <a:extLst>
              <a:ext uri="{FF2B5EF4-FFF2-40B4-BE49-F238E27FC236}">
                <a16:creationId xmlns:a16="http://schemas.microsoft.com/office/drawing/2014/main" id="{B817428F-1688-4508-8F3E-49BB64E1AB28}"/>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 name="Rektangel 4">
            <a:hlinkClick r:id="rId15" action="ppaction://hlinksldjump"/>
            <a:extLst>
              <a:ext uri="{FF2B5EF4-FFF2-40B4-BE49-F238E27FC236}">
                <a16:creationId xmlns:a16="http://schemas.microsoft.com/office/drawing/2014/main" id="{39D3B8A1-B288-4E30-AE75-E3C50C240223}"/>
              </a:ext>
            </a:extLst>
          </p:cNvPr>
          <p:cNvSpPr/>
          <p:nvPr/>
        </p:nvSpPr>
        <p:spPr>
          <a:xfrm>
            <a:off x="161605" y="140096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16" action="ppaction://hlinksldjump"/>
            <a:extLst>
              <a:ext uri="{FF2B5EF4-FFF2-40B4-BE49-F238E27FC236}">
                <a16:creationId xmlns:a16="http://schemas.microsoft.com/office/drawing/2014/main" id="{55B221CD-CFA8-4434-B973-BF8ADF65F2D1}"/>
              </a:ext>
            </a:extLst>
          </p:cNvPr>
          <p:cNvSpPr/>
          <p:nvPr/>
        </p:nvSpPr>
        <p:spPr>
          <a:xfrm>
            <a:off x="172779" y="1835897"/>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7" action="ppaction://hlinksldjump"/>
            <a:extLst>
              <a:ext uri="{FF2B5EF4-FFF2-40B4-BE49-F238E27FC236}">
                <a16:creationId xmlns:a16="http://schemas.microsoft.com/office/drawing/2014/main" id="{9027DE15-5F93-48EB-B372-D85836232CD5}"/>
              </a:ext>
            </a:extLst>
          </p:cNvPr>
          <p:cNvSpPr/>
          <p:nvPr/>
        </p:nvSpPr>
        <p:spPr>
          <a:xfrm>
            <a:off x="161605" y="2748602"/>
            <a:ext cx="177625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7" action="ppaction://hlinksldjump"/>
            <a:extLst>
              <a:ext uri="{FF2B5EF4-FFF2-40B4-BE49-F238E27FC236}">
                <a16:creationId xmlns:a16="http://schemas.microsoft.com/office/drawing/2014/main" id="{26102909-C470-4D6D-9C30-03777E62836E}"/>
              </a:ext>
            </a:extLst>
          </p:cNvPr>
          <p:cNvSpPr/>
          <p:nvPr/>
        </p:nvSpPr>
        <p:spPr>
          <a:xfrm>
            <a:off x="187491" y="2746314"/>
            <a:ext cx="177625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18" action="ppaction://hlinksldjump"/>
            <a:extLst>
              <a:ext uri="{FF2B5EF4-FFF2-40B4-BE49-F238E27FC236}">
                <a16:creationId xmlns:a16="http://schemas.microsoft.com/office/drawing/2014/main" id="{58A902F0-1F4E-4E0A-94BB-7F07714120CC}"/>
              </a:ext>
            </a:extLst>
          </p:cNvPr>
          <p:cNvSpPr/>
          <p:nvPr/>
        </p:nvSpPr>
        <p:spPr>
          <a:xfrm>
            <a:off x="150431" y="3172069"/>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hlinkClick r:id="rId19" action="ppaction://hlinksldjump"/>
            <a:extLst>
              <a:ext uri="{FF2B5EF4-FFF2-40B4-BE49-F238E27FC236}">
                <a16:creationId xmlns:a16="http://schemas.microsoft.com/office/drawing/2014/main" id="{6A9F6470-9AE1-4B39-A057-066CA3B00573}"/>
              </a:ext>
            </a:extLst>
          </p:cNvPr>
          <p:cNvSpPr/>
          <p:nvPr/>
        </p:nvSpPr>
        <p:spPr>
          <a:xfrm>
            <a:off x="187491" y="3592692"/>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20" action="ppaction://hlinksldjump"/>
            <a:extLst>
              <a:ext uri="{FF2B5EF4-FFF2-40B4-BE49-F238E27FC236}">
                <a16:creationId xmlns:a16="http://schemas.microsoft.com/office/drawing/2014/main" id="{1F6B634E-D713-4C7D-8051-B641B54E4447}"/>
              </a:ext>
            </a:extLst>
          </p:cNvPr>
          <p:cNvSpPr/>
          <p:nvPr/>
        </p:nvSpPr>
        <p:spPr>
          <a:xfrm>
            <a:off x="172779" y="3997293"/>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hlinkClick r:id="rId8" action="ppaction://hlinksldjump"/>
            <a:extLst>
              <a:ext uri="{FF2B5EF4-FFF2-40B4-BE49-F238E27FC236}">
                <a16:creationId xmlns:a16="http://schemas.microsoft.com/office/drawing/2014/main" id="{C57F7C3D-92B7-4128-A906-43C61B340C45}"/>
              </a:ext>
            </a:extLst>
          </p:cNvPr>
          <p:cNvSpPr/>
          <p:nvPr/>
        </p:nvSpPr>
        <p:spPr>
          <a:xfrm>
            <a:off x="183953" y="848663"/>
            <a:ext cx="2332744"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Grafik 64" descr="Hjem">
            <a:hlinkClick r:id="rId21" action="ppaction://hlinksldjump"/>
            <a:extLst>
              <a:ext uri="{FF2B5EF4-FFF2-40B4-BE49-F238E27FC236}">
                <a16:creationId xmlns:a16="http://schemas.microsoft.com/office/drawing/2014/main" id="{CFDB17DE-767C-4323-A675-0756AFC95A78}"/>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8153" y="127113"/>
            <a:ext cx="407840" cy="407840"/>
          </a:xfrm>
          <a:prstGeom prst="rect">
            <a:avLst/>
          </a:prstGeom>
        </p:spPr>
      </p:pic>
      <p:pic>
        <p:nvPicPr>
          <p:cNvPr id="14" name="Grafik 10" descr="Pil vandret u-vending">
            <a:hlinkClick r:id="" action="ppaction://hlinkshowjump?jump=lastslideviewed"/>
            <a:extLst>
              <a:ext uri="{FF2B5EF4-FFF2-40B4-BE49-F238E27FC236}">
                <a16:creationId xmlns:a16="http://schemas.microsoft.com/office/drawing/2014/main" id="{8716529A-046C-4DEC-A103-A0E191AC6538}"/>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35587" y="157640"/>
            <a:ext cx="347297" cy="373662"/>
          </a:xfrm>
          <a:prstGeom prst="rect">
            <a:avLst/>
          </a:prstGeom>
        </p:spPr>
      </p:pic>
      <p:pic>
        <p:nvPicPr>
          <p:cNvPr id="3" name="Grafik 2" descr="Lystryk">
            <a:hlinkClick r:id="rId4" action="ppaction://hlinksldjump"/>
            <a:extLst>
              <a:ext uri="{FF2B5EF4-FFF2-40B4-BE49-F238E27FC236}">
                <a16:creationId xmlns:a16="http://schemas.microsoft.com/office/drawing/2014/main" id="{002D832F-48AE-46B1-AC62-270531457FC5}"/>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675178" y="113433"/>
            <a:ext cx="407840" cy="443592"/>
          </a:xfrm>
          <a:prstGeom prst="rect">
            <a:avLst/>
          </a:prstGeom>
        </p:spPr>
      </p:pic>
      <p:pic>
        <p:nvPicPr>
          <p:cNvPr id="15" name="Grafik 14" descr="Arbejdsgang ">
            <a:hlinkClick r:id="rId2" action="ppaction://hlinksldjump"/>
            <a:extLst>
              <a:ext uri="{FF2B5EF4-FFF2-40B4-BE49-F238E27FC236}">
                <a16:creationId xmlns:a16="http://schemas.microsoft.com/office/drawing/2014/main" id="{CFF52536-9C90-4AF8-8D40-419B054DD121}"/>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117811" y="139311"/>
            <a:ext cx="407840" cy="407840"/>
          </a:xfrm>
          <a:prstGeom prst="rect">
            <a:avLst/>
          </a:prstGeom>
        </p:spPr>
      </p:pic>
    </p:spTree>
    <p:extLst>
      <p:ext uri="{BB962C8B-B14F-4D97-AF65-F5344CB8AC3E}">
        <p14:creationId xmlns:p14="http://schemas.microsoft.com/office/powerpoint/2010/main" val="399972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29291"/>
            <a:ext cx="7919116" cy="4678204"/>
          </a:xfrm>
          <a:prstGeom prst="rect">
            <a:avLst/>
          </a:prstGeom>
        </p:spPr>
        <p:txBody>
          <a:bodyPr wrap="square">
            <a:spAutoFit/>
          </a:bodyPr>
          <a:lstStyle/>
          <a:p>
            <a:r>
              <a:rPr lang="da-DK" b="1" dirty="0"/>
              <a:t>Ressourceallokering</a:t>
            </a:r>
          </a:p>
          <a:p>
            <a:endParaRPr lang="da-DK" sz="1400" dirty="0"/>
          </a:p>
          <a:p>
            <a:r>
              <a:rPr lang="da-DK" sz="1400" dirty="0"/>
              <a:t>Formålet med ressourceallokeringen er at få fastlagt hvem der er ansvarlige for at udføre hvilke opgaver.</a:t>
            </a:r>
          </a:p>
          <a:p>
            <a:endParaRPr lang="da-DK" sz="1400" dirty="0"/>
          </a:p>
          <a:p>
            <a:r>
              <a:rPr lang="da-DK" sz="1400" dirty="0"/>
              <a:t>Når en person bliver allokeret til opgaven, bør det nøje overvejes, om personen</a:t>
            </a:r>
            <a:br>
              <a:rPr lang="da-DK" sz="1400" dirty="0"/>
            </a:br>
            <a:r>
              <a:rPr lang="da-DK" sz="1400" dirty="0"/>
              <a:t>- har den nødvendige tid eller kan fritages fra andre opgaver</a:t>
            </a:r>
          </a:p>
          <a:p>
            <a:r>
              <a:rPr lang="da-DK" sz="1400" dirty="0"/>
              <a:t>- har de nødvendige forudsætninger</a:t>
            </a:r>
          </a:p>
          <a:p>
            <a:r>
              <a:rPr lang="da-DK" sz="1400" dirty="0"/>
              <a:t>- har den nødvendige effektivitet</a:t>
            </a:r>
          </a:p>
          <a:p>
            <a:r>
              <a:rPr lang="da-DK" sz="1400" dirty="0"/>
              <a:t>- har den nødvendige motivation.</a:t>
            </a:r>
          </a:p>
          <a:p>
            <a:endParaRPr lang="da-DK" sz="1400" dirty="0"/>
          </a:p>
          <a:p>
            <a:r>
              <a:rPr lang="da-DK" sz="1400" dirty="0"/>
              <a:t>Når man ved hvem der skal udføre opgaven, kender personernes effektivitet og kender opgavens omfang i timer, er det muligt at omsætte opgavens estimat til kalendertid.</a:t>
            </a:r>
          </a:p>
          <a:p>
            <a:endParaRPr lang="da-DK" sz="1400" dirty="0"/>
          </a:p>
          <a:p>
            <a:r>
              <a:rPr lang="da-DK" sz="1400" dirty="0"/>
              <a:t>Såfremt personen indgår organisatorisk et andet sted, bør der udarbejdes en </a:t>
            </a:r>
            <a:r>
              <a:rPr lang="da-DK" sz="1400" dirty="0">
                <a:hlinkClick r:id="rId2" action="ppaction://hlinksldjump"/>
              </a:rPr>
              <a:t>ressourceaftale</a:t>
            </a:r>
            <a:r>
              <a:rPr lang="da-DK" sz="1400" dirty="0"/>
              <a:t> mellem projektlederen og den leder, der skal afgive personen. Dette er indeholdt i ”</a:t>
            </a:r>
            <a:r>
              <a:rPr lang="da-DK" sz="1400" dirty="0">
                <a:hlinkClick r:id="rId3" action="ppaction://hlinksldjump"/>
              </a:rPr>
              <a:t>Godkendt plan for næste fase</a:t>
            </a:r>
            <a:r>
              <a:rPr lang="da-DK" sz="1400" dirty="0"/>
              <a:t>”.</a:t>
            </a:r>
          </a:p>
          <a:p>
            <a:endParaRPr lang="da-DK" sz="1400" dirty="0"/>
          </a:p>
          <a:p>
            <a:r>
              <a:rPr lang="da-DK" sz="1400" dirty="0"/>
              <a:t> </a:t>
            </a:r>
          </a:p>
          <a:p>
            <a:r>
              <a:rPr lang="da-DK" sz="1400" i="1" dirty="0">
                <a:cs typeface="Calibri" panose="020F0502020204030204" pitchFamily="34" charset="0"/>
              </a:rPr>
              <a:t>Du kan se metodebeskrivelsen til ressourceallokering </a:t>
            </a:r>
            <a:r>
              <a:rPr lang="da-DK" sz="1400" dirty="0">
                <a:cs typeface="Calibri" panose="020F0502020204030204" pitchFamily="34" charset="0"/>
                <a:hlinkClick r:id="rId4" action="ppaction://hlinksldjump"/>
              </a:rPr>
              <a:t>her</a:t>
            </a:r>
            <a:r>
              <a:rPr lang="da-DK" sz="1400" dirty="0">
                <a:cs typeface="Calibri" panose="020F0502020204030204" pitchFamily="34" charset="0"/>
              </a:rPr>
              <a:t>.</a:t>
            </a:r>
            <a:br>
              <a:rPr lang="da-DK" sz="1400" dirty="0">
                <a:cs typeface="Calibri" panose="020F0502020204030204" pitchFamily="34" charset="0"/>
              </a:rPr>
            </a:br>
            <a:br>
              <a:rPr lang="da-DK" sz="1400" dirty="0">
                <a:cs typeface="Calibri" panose="020F0502020204030204" pitchFamily="34" charset="0"/>
              </a:rPr>
            </a:br>
            <a:r>
              <a:rPr lang="da-DK" sz="1400" i="1" dirty="0">
                <a:cs typeface="Calibri" panose="020F0502020204030204" pitchFamily="34" charset="0"/>
              </a:rPr>
              <a:t>Du kan se et eksempel på en ressourceallokering </a:t>
            </a:r>
            <a:r>
              <a:rPr lang="da-DK" sz="1400" dirty="0">
                <a:cs typeface="Calibri" panose="020F0502020204030204" pitchFamily="34" charset="0"/>
                <a:hlinkClick r:id="rId5" action="ppaction://hlinksldjump"/>
              </a:rPr>
              <a:t>her</a:t>
            </a:r>
            <a:r>
              <a:rPr lang="da-DK" sz="1400" dirty="0">
                <a:cs typeface="Calibri" panose="020F0502020204030204" pitchFamily="34" charset="0"/>
              </a:rPr>
              <a:t>.</a:t>
            </a:r>
          </a:p>
          <a:p>
            <a:endParaRPr lang="da-DK" sz="1400" dirty="0">
              <a:cs typeface="Calibri" panose="020F0502020204030204" pitchFamily="34" charset="0"/>
            </a:endParaRPr>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3162661"/>
          </a:xfrm>
          <a:prstGeom prst="rect">
            <a:avLst/>
          </a:prstGeom>
        </p:spPr>
        <p:txBody>
          <a:bodyPr wrap="square">
            <a:spAutoFit/>
          </a:bodyPr>
          <a:lstStyle/>
          <a:p>
            <a:pPr>
              <a:lnSpc>
                <a:spcPct val="200000"/>
              </a:lnSpc>
            </a:pPr>
            <a:r>
              <a:rPr lang="da-DK" sz="1400" dirty="0">
                <a:solidFill>
                  <a:schemeClr val="bg1"/>
                </a:solidFill>
              </a:rPr>
              <a:t>Milepælsplan</a:t>
            </a:r>
          </a:p>
          <a:p>
            <a:pPr>
              <a:lnSpc>
                <a:spcPct val="200000"/>
              </a:lnSpc>
            </a:pPr>
            <a:r>
              <a:rPr lang="da-DK" sz="1400" dirty="0">
                <a:solidFill>
                  <a:schemeClr val="bg1"/>
                </a:solidFill>
              </a:rPr>
              <a:t>Aktivitetsplan</a:t>
            </a:r>
            <a:endParaRPr lang="da-DK" sz="1200" dirty="0">
              <a:solidFill>
                <a:schemeClr val="bg1"/>
              </a:solidFill>
            </a:endParaRPr>
          </a:p>
          <a:p>
            <a:pPr>
              <a:lnSpc>
                <a:spcPct val="200000"/>
              </a:lnSpc>
            </a:pPr>
            <a:r>
              <a:rPr lang="da-DK" sz="1400" dirty="0">
                <a:solidFill>
                  <a:schemeClr val="bg1"/>
                </a:solidFill>
              </a:rPr>
              <a:t>Estimering</a:t>
            </a:r>
          </a:p>
          <a:p>
            <a:pPr marL="285750" indent="-285750">
              <a:lnSpc>
                <a:spcPct val="200000"/>
              </a:lnSpc>
              <a:buFont typeface="Wingdings" panose="05000000000000000000" pitchFamily="2" charset="2"/>
              <a:buChar char="§"/>
            </a:pPr>
            <a:r>
              <a:rPr lang="da-DK" sz="1600" b="1" dirty="0">
                <a:solidFill>
                  <a:schemeClr val="bg1"/>
                </a:solidFill>
              </a:rPr>
              <a:t>Ressourceallokering</a:t>
            </a:r>
          </a:p>
          <a:p>
            <a:pPr>
              <a:lnSpc>
                <a:spcPct val="200000"/>
              </a:lnSpc>
            </a:pPr>
            <a:r>
              <a:rPr lang="da-DK" sz="1400" dirty="0">
                <a:solidFill>
                  <a:schemeClr val="bg1"/>
                </a:solidFill>
              </a:rPr>
              <a:t>Kritisk vej</a:t>
            </a:r>
          </a:p>
          <a:p>
            <a:pPr>
              <a:lnSpc>
                <a:spcPct val="200000"/>
              </a:lnSpc>
            </a:pPr>
            <a:r>
              <a:rPr lang="da-DK" sz="1400" dirty="0">
                <a:solidFill>
                  <a:schemeClr val="bg1"/>
                </a:solidFill>
              </a:rPr>
              <a:t>Risikoanalyse</a:t>
            </a:r>
          </a:p>
          <a:p>
            <a:pPr>
              <a:lnSpc>
                <a:spcPct val="200000"/>
              </a:lnSpc>
            </a:pPr>
            <a:r>
              <a:rPr lang="da-DK" sz="1400" dirty="0">
                <a:solidFill>
                  <a:schemeClr val="bg1"/>
                </a:solidFill>
              </a:rPr>
              <a:t>C/B analyse</a:t>
            </a:r>
            <a:endParaRPr lang="da-DK" sz="1600"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Planlægningsfasen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534501" y="5749339"/>
            <a:ext cx="2991632" cy="1077218"/>
          </a:xfrm>
          <a:prstGeom prst="rect">
            <a:avLst/>
          </a:prstGeom>
        </p:spPr>
        <p:txBody>
          <a:bodyPr wrap="square">
            <a:spAutoFit/>
          </a:bodyPr>
          <a:lstStyle/>
          <a:p>
            <a:r>
              <a:rPr lang="da-DK" sz="1600" b="1" i="1" dirty="0">
                <a:solidFill>
                  <a:schemeClr val="bg1"/>
                </a:solidFill>
                <a:latin typeface="+mj-lt"/>
              </a:rPr>
              <a:t>Hvem udfører opgaven </a:t>
            </a:r>
            <a:br>
              <a:rPr lang="da-DK" sz="1600" b="1" i="1" dirty="0">
                <a:solidFill>
                  <a:schemeClr val="bg1"/>
                </a:solidFill>
                <a:latin typeface="+mj-lt"/>
              </a:rPr>
            </a:br>
            <a:r>
              <a:rPr lang="da-DK" sz="1600" b="1" i="1" dirty="0">
                <a:solidFill>
                  <a:schemeClr val="bg1"/>
                </a:solidFill>
                <a:latin typeface="+mj-lt"/>
              </a:rPr>
              <a:t>og hvor mange effektive</a:t>
            </a:r>
            <a:br>
              <a:rPr lang="da-DK" sz="1600" b="1" i="1" dirty="0">
                <a:solidFill>
                  <a:schemeClr val="bg1"/>
                </a:solidFill>
                <a:latin typeface="+mj-lt"/>
              </a:rPr>
            </a:br>
            <a:r>
              <a:rPr lang="da-DK" sz="1600" b="1" i="1" dirty="0">
                <a:solidFill>
                  <a:schemeClr val="bg1"/>
                </a:solidFill>
                <a:latin typeface="+mj-lt"/>
              </a:rPr>
              <a:t>timer kan den enkelte levere om dagen/ugen.</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9">
            <a:hlinkClick r:id="rId7" action="ppaction://hlinksldjump"/>
            <a:extLst>
              <a:ext uri="{FF2B5EF4-FFF2-40B4-BE49-F238E27FC236}">
                <a16:creationId xmlns:a16="http://schemas.microsoft.com/office/drawing/2014/main" id="{C778064D-1C53-4909-A700-7352E601E37F}"/>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37" name="Rectangle 10">
            <a:hlinkClick r:id="rId8" action="ppaction://hlinksldjump"/>
            <a:extLst>
              <a:ext uri="{FF2B5EF4-FFF2-40B4-BE49-F238E27FC236}">
                <a16:creationId xmlns:a16="http://schemas.microsoft.com/office/drawing/2014/main" id="{DF43EFC6-DF64-4E16-9F42-0DE1583195FF}"/>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38" name="Rectangle 11">
            <a:hlinkClick r:id="rId9" action="ppaction://hlinksldjump"/>
            <a:extLst>
              <a:ext uri="{FF2B5EF4-FFF2-40B4-BE49-F238E27FC236}">
                <a16:creationId xmlns:a16="http://schemas.microsoft.com/office/drawing/2014/main" id="{A208833C-C289-4236-8EF1-5BF55F4A9F22}"/>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10" action="ppaction://hlinksldjump"/>
            <a:extLst>
              <a:ext uri="{FF2B5EF4-FFF2-40B4-BE49-F238E27FC236}">
                <a16:creationId xmlns:a16="http://schemas.microsoft.com/office/drawing/2014/main" id="{9642BEC9-CD92-4BF0-B784-00D69CD9A9E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0" name="Rektangel 55">
            <a:hlinkClick r:id="rId11" action="ppaction://hlinksldjump"/>
            <a:extLst>
              <a:ext uri="{FF2B5EF4-FFF2-40B4-BE49-F238E27FC236}">
                <a16:creationId xmlns:a16="http://schemas.microsoft.com/office/drawing/2014/main" id="{C9925428-2D48-4E2E-AA73-10917C9DC743}"/>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12" action="ppaction://hlinksldjump"/>
            <a:extLst>
              <a:ext uri="{FF2B5EF4-FFF2-40B4-BE49-F238E27FC236}">
                <a16:creationId xmlns:a16="http://schemas.microsoft.com/office/drawing/2014/main" id="{68157232-5B08-452A-968F-B66671BA31B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13" action="ppaction://hlinksldjump"/>
            <a:extLst>
              <a:ext uri="{FF2B5EF4-FFF2-40B4-BE49-F238E27FC236}">
                <a16:creationId xmlns:a16="http://schemas.microsoft.com/office/drawing/2014/main" id="{10F6EFFE-EFAA-4B64-830B-983AD9BA4C2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11" action="ppaction://hlinksldjump"/>
            <a:extLst>
              <a:ext uri="{FF2B5EF4-FFF2-40B4-BE49-F238E27FC236}">
                <a16:creationId xmlns:a16="http://schemas.microsoft.com/office/drawing/2014/main" id="{DFF97F51-0A4F-4369-904E-77978E3AF6A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12" action="ppaction://hlinksldjump"/>
            <a:extLst>
              <a:ext uri="{FF2B5EF4-FFF2-40B4-BE49-F238E27FC236}">
                <a16:creationId xmlns:a16="http://schemas.microsoft.com/office/drawing/2014/main" id="{6DBE1FC8-5B62-4E3F-AE96-16D326732EE1}"/>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13" action="ppaction://hlinksldjump"/>
            <a:extLst>
              <a:ext uri="{FF2B5EF4-FFF2-40B4-BE49-F238E27FC236}">
                <a16:creationId xmlns:a16="http://schemas.microsoft.com/office/drawing/2014/main" id="{96B8A517-4182-4D7C-AA72-B4890C16A9C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4" action="ppaction://hlinksldjump"/>
            <a:extLst>
              <a:ext uri="{FF2B5EF4-FFF2-40B4-BE49-F238E27FC236}">
                <a16:creationId xmlns:a16="http://schemas.microsoft.com/office/drawing/2014/main" id="{F347CADC-D6BB-4A31-BECB-5B4E1E8DB32A}"/>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4" action="ppaction://hlinksldjump"/>
            <a:extLst>
              <a:ext uri="{FF2B5EF4-FFF2-40B4-BE49-F238E27FC236}">
                <a16:creationId xmlns:a16="http://schemas.microsoft.com/office/drawing/2014/main" id="{B817428F-1688-4508-8F3E-49BB64E1AB28}"/>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 name="Rektangel 4">
            <a:hlinkClick r:id="rId15" action="ppaction://hlinksldjump"/>
            <a:extLst>
              <a:ext uri="{FF2B5EF4-FFF2-40B4-BE49-F238E27FC236}">
                <a16:creationId xmlns:a16="http://schemas.microsoft.com/office/drawing/2014/main" id="{A18758A3-B77F-4E4E-8179-C49E1B788D18}"/>
              </a:ext>
            </a:extLst>
          </p:cNvPr>
          <p:cNvSpPr/>
          <p:nvPr/>
        </p:nvSpPr>
        <p:spPr>
          <a:xfrm>
            <a:off x="161605" y="140096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16" action="ppaction://hlinksldjump"/>
            <a:extLst>
              <a:ext uri="{FF2B5EF4-FFF2-40B4-BE49-F238E27FC236}">
                <a16:creationId xmlns:a16="http://schemas.microsoft.com/office/drawing/2014/main" id="{84F2BF73-601E-48A7-BB99-94616181B7C2}"/>
              </a:ext>
            </a:extLst>
          </p:cNvPr>
          <p:cNvSpPr/>
          <p:nvPr/>
        </p:nvSpPr>
        <p:spPr>
          <a:xfrm>
            <a:off x="172779" y="1835897"/>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7" action="ppaction://hlinksldjump"/>
            <a:extLst>
              <a:ext uri="{FF2B5EF4-FFF2-40B4-BE49-F238E27FC236}">
                <a16:creationId xmlns:a16="http://schemas.microsoft.com/office/drawing/2014/main" id="{47DBD56A-EF80-4B48-8405-83B73D7AE869}"/>
              </a:ext>
            </a:extLst>
          </p:cNvPr>
          <p:cNvSpPr/>
          <p:nvPr/>
        </p:nvSpPr>
        <p:spPr>
          <a:xfrm>
            <a:off x="172779" y="224390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8" action="ppaction://hlinksldjump"/>
            <a:extLst>
              <a:ext uri="{FF2B5EF4-FFF2-40B4-BE49-F238E27FC236}">
                <a16:creationId xmlns:a16="http://schemas.microsoft.com/office/drawing/2014/main" id="{24AEC719-38F1-493E-8EA8-EB0A35079B14}"/>
              </a:ext>
            </a:extLst>
          </p:cNvPr>
          <p:cNvSpPr/>
          <p:nvPr/>
        </p:nvSpPr>
        <p:spPr>
          <a:xfrm>
            <a:off x="150431" y="3148566"/>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19" action="ppaction://hlinksldjump"/>
            <a:extLst>
              <a:ext uri="{FF2B5EF4-FFF2-40B4-BE49-F238E27FC236}">
                <a16:creationId xmlns:a16="http://schemas.microsoft.com/office/drawing/2014/main" id="{19514BA1-2DBF-4123-9C51-26AFA59AAEED}"/>
              </a:ext>
            </a:extLst>
          </p:cNvPr>
          <p:cNvSpPr/>
          <p:nvPr/>
        </p:nvSpPr>
        <p:spPr>
          <a:xfrm>
            <a:off x="161605" y="3600475"/>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hlinkClick r:id="rId20" action="ppaction://hlinksldjump"/>
            <a:extLst>
              <a:ext uri="{FF2B5EF4-FFF2-40B4-BE49-F238E27FC236}">
                <a16:creationId xmlns:a16="http://schemas.microsoft.com/office/drawing/2014/main" id="{A519D660-1F86-40C7-B3E5-3040A86C6D61}"/>
              </a:ext>
            </a:extLst>
          </p:cNvPr>
          <p:cNvSpPr/>
          <p:nvPr/>
        </p:nvSpPr>
        <p:spPr>
          <a:xfrm>
            <a:off x="207786" y="4007854"/>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8" action="ppaction://hlinksldjump"/>
            <a:extLst>
              <a:ext uri="{FF2B5EF4-FFF2-40B4-BE49-F238E27FC236}">
                <a16:creationId xmlns:a16="http://schemas.microsoft.com/office/drawing/2014/main" id="{671FFD89-29C8-475E-9D49-44ED851E75FE}"/>
              </a:ext>
            </a:extLst>
          </p:cNvPr>
          <p:cNvSpPr/>
          <p:nvPr/>
        </p:nvSpPr>
        <p:spPr>
          <a:xfrm>
            <a:off x="183953" y="848663"/>
            <a:ext cx="2332744"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64" descr="Hjem">
            <a:hlinkClick r:id="rId21" action="ppaction://hlinksldjump"/>
            <a:extLst>
              <a:ext uri="{FF2B5EF4-FFF2-40B4-BE49-F238E27FC236}">
                <a16:creationId xmlns:a16="http://schemas.microsoft.com/office/drawing/2014/main" id="{4EC6276F-FA8D-41F8-A7BF-C27F00C9276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8153" y="127113"/>
            <a:ext cx="407840" cy="407840"/>
          </a:xfrm>
          <a:prstGeom prst="rect">
            <a:avLst/>
          </a:prstGeom>
        </p:spPr>
      </p:pic>
      <p:pic>
        <p:nvPicPr>
          <p:cNvPr id="13" name="Grafik 10" descr="Pil vandret u-vending">
            <a:hlinkClick r:id="" action="ppaction://hlinkshowjump?jump=lastslideviewed"/>
            <a:extLst>
              <a:ext uri="{FF2B5EF4-FFF2-40B4-BE49-F238E27FC236}">
                <a16:creationId xmlns:a16="http://schemas.microsoft.com/office/drawing/2014/main" id="{40A13643-6FEE-4EA3-BC7D-9A5267626566}"/>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35587" y="157640"/>
            <a:ext cx="347297" cy="373662"/>
          </a:xfrm>
          <a:prstGeom prst="rect">
            <a:avLst/>
          </a:prstGeom>
        </p:spPr>
      </p:pic>
      <p:pic>
        <p:nvPicPr>
          <p:cNvPr id="3" name="Grafik 2" descr="Lystryk">
            <a:hlinkClick r:id="rId5" action="ppaction://hlinksldjump"/>
            <a:extLst>
              <a:ext uri="{FF2B5EF4-FFF2-40B4-BE49-F238E27FC236}">
                <a16:creationId xmlns:a16="http://schemas.microsoft.com/office/drawing/2014/main" id="{0671F388-CD1E-4FEB-AF29-34C7246DB86E}"/>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675178" y="113433"/>
            <a:ext cx="407840" cy="443592"/>
          </a:xfrm>
          <a:prstGeom prst="rect">
            <a:avLst/>
          </a:prstGeom>
        </p:spPr>
      </p:pic>
      <p:pic>
        <p:nvPicPr>
          <p:cNvPr id="14" name="Grafik 13" descr="Arbejdsgang ">
            <a:hlinkClick r:id="rId4" action="ppaction://hlinksldjump"/>
            <a:extLst>
              <a:ext uri="{FF2B5EF4-FFF2-40B4-BE49-F238E27FC236}">
                <a16:creationId xmlns:a16="http://schemas.microsoft.com/office/drawing/2014/main" id="{681482FB-E067-43D7-8765-8978EBAEAA35}"/>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117811" y="139311"/>
            <a:ext cx="407840" cy="407840"/>
          </a:xfrm>
          <a:prstGeom prst="rect">
            <a:avLst/>
          </a:prstGeom>
        </p:spPr>
      </p:pic>
    </p:spTree>
    <p:extLst>
      <p:ext uri="{BB962C8B-B14F-4D97-AF65-F5344CB8AC3E}">
        <p14:creationId xmlns:p14="http://schemas.microsoft.com/office/powerpoint/2010/main" val="2462145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Isosceles Triangle 19">
            <a:extLst>
              <a:ext uri="{FF2B5EF4-FFF2-40B4-BE49-F238E27FC236}">
                <a16:creationId xmlns:a16="http://schemas.microsoft.com/office/drawing/2014/main" id="{353F85CD-E0A2-40A9-94D1-AD315635518C}"/>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29291"/>
            <a:ext cx="7919116" cy="4247317"/>
          </a:xfrm>
          <a:prstGeom prst="rect">
            <a:avLst/>
          </a:prstGeom>
        </p:spPr>
        <p:txBody>
          <a:bodyPr wrap="square">
            <a:spAutoFit/>
          </a:bodyPr>
          <a:lstStyle/>
          <a:p>
            <a:r>
              <a:rPr lang="da-DK" b="1" dirty="0"/>
              <a:t>Kritisk vej</a:t>
            </a:r>
          </a:p>
          <a:p>
            <a:endParaRPr lang="da-DK" sz="1400" dirty="0"/>
          </a:p>
          <a:p>
            <a:r>
              <a:rPr lang="da-DK" sz="1400" dirty="0"/>
              <a:t>Kritisk vej i projektet er den række af aktiviteter med afhængighed, hvori der ikke er noget slæk. Det vil sige, at hvis en af disse aktiviteter bliver forsinket, bliver alle efterfølgende aktiviteter også forsinket.</a:t>
            </a:r>
          </a:p>
          <a:p>
            <a:endParaRPr lang="da-DK" sz="1400" dirty="0"/>
          </a:p>
          <a:p>
            <a:r>
              <a:rPr lang="da-DK" sz="1400" dirty="0"/>
              <a:t>Det er derfor vigtigt at finde ‘kritisk vej’, så vi har mulighed for rettidigt at tage de nødvendige initiativer til at tidsplanen i størst muligt omfang overholdes… eller har bevidsthed om projektets forsinkelse såfremt vi prioriterer anderledes.</a:t>
            </a:r>
          </a:p>
          <a:p>
            <a:endParaRPr lang="da-DK" sz="1400" dirty="0"/>
          </a:p>
          <a:p>
            <a:r>
              <a:rPr lang="da-DK" sz="1400" dirty="0"/>
              <a:t>Det er projektlederen der har ansvaret for at udregne ‘kritisk vej’, hvilket først kan gøres når aktivitetsplanen er færdig. </a:t>
            </a:r>
          </a:p>
          <a:p>
            <a:endParaRPr lang="da-DK" sz="1400" dirty="0"/>
          </a:p>
          <a:p>
            <a:r>
              <a:rPr lang="da-DK" sz="1400" dirty="0">
                <a:cs typeface="Calibri" panose="020F0502020204030204" pitchFamily="34" charset="0"/>
              </a:rPr>
              <a:t>Varigheden af kritisk vej er således også sammenfaldende med projektets varighed, hvilket betyder, at såfremt datoen for projektets afslutning ønskes fremskyndet, er det aktiviteterne på kritisk vej, der skal reduceres i tid.</a:t>
            </a:r>
          </a:p>
          <a:p>
            <a:br>
              <a:rPr lang="da-DK" sz="1400" dirty="0">
                <a:cs typeface="Calibri" panose="020F0502020204030204" pitchFamily="34" charset="0"/>
              </a:rPr>
            </a:br>
            <a:r>
              <a:rPr lang="da-DK" sz="1400" i="1" dirty="0">
                <a:cs typeface="Calibri" panose="020F0502020204030204" pitchFamily="34" charset="0"/>
              </a:rPr>
              <a:t>Du kan se metodebeskrivelsen på kritisk vej</a:t>
            </a:r>
            <a:r>
              <a:rPr lang="da-DK" sz="1400" dirty="0">
                <a:cs typeface="Calibri" panose="020F0502020204030204" pitchFamily="34" charset="0"/>
              </a:rPr>
              <a:t> </a:t>
            </a:r>
            <a:r>
              <a:rPr lang="da-DK" sz="1400" dirty="0">
                <a:cs typeface="Calibri" panose="020F0502020204030204" pitchFamily="34" charset="0"/>
                <a:hlinkClick r:id="rId2" action="ppaction://hlinksldjump"/>
              </a:rPr>
              <a:t>her</a:t>
            </a:r>
            <a:r>
              <a:rPr lang="da-DK" sz="1400" dirty="0">
                <a:cs typeface="Calibri" panose="020F0502020204030204" pitchFamily="34" charset="0"/>
              </a:rPr>
              <a:t>.</a:t>
            </a:r>
          </a:p>
          <a:p>
            <a:endParaRPr lang="da-DK" sz="1400" dirty="0">
              <a:cs typeface="Calibri" panose="020F0502020204030204" pitchFamily="34" charset="0"/>
            </a:endParaRPr>
          </a:p>
          <a:p>
            <a:r>
              <a:rPr lang="da-DK" sz="1400" i="1" dirty="0">
                <a:cs typeface="Calibri" panose="020F0502020204030204" pitchFamily="34" charset="0"/>
              </a:rPr>
              <a:t>Du kan se et eksempel på kritisk vej </a:t>
            </a:r>
            <a:r>
              <a:rPr lang="da-DK" sz="1400" dirty="0">
                <a:cs typeface="Calibri" panose="020F0502020204030204" pitchFamily="34" charset="0"/>
                <a:hlinkClick r:id="rId3" action="ppaction://hlinksldjump"/>
              </a:rPr>
              <a:t>her</a:t>
            </a:r>
            <a:r>
              <a:rPr lang="da-DK" sz="1400" dirty="0">
                <a:cs typeface="Calibri" panose="020F0502020204030204" pitchFamily="34" charset="0"/>
              </a:rPr>
              <a:t>.</a:t>
            </a:r>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3162661"/>
          </a:xfrm>
          <a:prstGeom prst="rect">
            <a:avLst/>
          </a:prstGeom>
        </p:spPr>
        <p:txBody>
          <a:bodyPr wrap="square">
            <a:spAutoFit/>
          </a:bodyPr>
          <a:lstStyle/>
          <a:p>
            <a:pPr>
              <a:lnSpc>
                <a:spcPct val="200000"/>
              </a:lnSpc>
            </a:pPr>
            <a:r>
              <a:rPr lang="da-DK" sz="1400" dirty="0">
                <a:solidFill>
                  <a:schemeClr val="bg1"/>
                </a:solidFill>
              </a:rPr>
              <a:t>Milepælsplan</a:t>
            </a:r>
          </a:p>
          <a:p>
            <a:pPr>
              <a:lnSpc>
                <a:spcPct val="200000"/>
              </a:lnSpc>
            </a:pPr>
            <a:r>
              <a:rPr lang="da-DK" sz="1400" dirty="0">
                <a:solidFill>
                  <a:schemeClr val="bg1"/>
                </a:solidFill>
              </a:rPr>
              <a:t>Aktivitetsplan</a:t>
            </a:r>
            <a:endParaRPr lang="da-DK" sz="1200" dirty="0">
              <a:solidFill>
                <a:schemeClr val="bg1"/>
              </a:solidFill>
            </a:endParaRPr>
          </a:p>
          <a:p>
            <a:pPr>
              <a:lnSpc>
                <a:spcPct val="200000"/>
              </a:lnSpc>
            </a:pPr>
            <a:r>
              <a:rPr lang="da-DK" sz="1400" dirty="0">
                <a:solidFill>
                  <a:schemeClr val="bg1"/>
                </a:solidFill>
              </a:rPr>
              <a:t>Estimering</a:t>
            </a:r>
          </a:p>
          <a:p>
            <a:pPr>
              <a:lnSpc>
                <a:spcPct val="200000"/>
              </a:lnSpc>
            </a:pPr>
            <a:r>
              <a:rPr lang="da-DK" sz="1400" dirty="0">
                <a:solidFill>
                  <a:schemeClr val="bg1"/>
                </a:solidFill>
              </a:rPr>
              <a:t>Ressourceallokering</a:t>
            </a:r>
          </a:p>
          <a:p>
            <a:pPr marL="285750" indent="-285750">
              <a:lnSpc>
                <a:spcPct val="200000"/>
              </a:lnSpc>
              <a:buFont typeface="Wingdings" panose="05000000000000000000" pitchFamily="2" charset="2"/>
              <a:buChar char="§"/>
            </a:pPr>
            <a:r>
              <a:rPr lang="da-DK" sz="1600" b="1" dirty="0">
                <a:solidFill>
                  <a:schemeClr val="bg1"/>
                </a:solidFill>
              </a:rPr>
              <a:t>Kritisk vej</a:t>
            </a:r>
          </a:p>
          <a:p>
            <a:pPr>
              <a:lnSpc>
                <a:spcPct val="200000"/>
              </a:lnSpc>
            </a:pPr>
            <a:r>
              <a:rPr lang="da-DK" sz="1400" dirty="0">
                <a:solidFill>
                  <a:schemeClr val="bg1"/>
                </a:solidFill>
              </a:rPr>
              <a:t>Risikoanalyse</a:t>
            </a:r>
          </a:p>
          <a:p>
            <a:pPr>
              <a:lnSpc>
                <a:spcPct val="200000"/>
              </a:lnSpc>
            </a:pPr>
            <a:r>
              <a:rPr lang="da-DK" sz="1400" dirty="0">
                <a:solidFill>
                  <a:schemeClr val="bg1"/>
                </a:solidFill>
              </a:rPr>
              <a:t>C/B analyse</a:t>
            </a:r>
            <a:endParaRPr lang="da-DK" sz="1600"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Planlægningsfasen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602787" y="5744612"/>
            <a:ext cx="2991632" cy="1077218"/>
          </a:xfrm>
          <a:prstGeom prst="rect">
            <a:avLst/>
          </a:prstGeom>
        </p:spPr>
        <p:txBody>
          <a:bodyPr wrap="square">
            <a:spAutoFit/>
          </a:bodyPr>
          <a:lstStyle/>
          <a:p>
            <a:r>
              <a:rPr lang="da-DK" sz="1600" b="1" i="1" dirty="0">
                <a:solidFill>
                  <a:schemeClr val="bg1"/>
                </a:solidFill>
                <a:latin typeface="+mj-lt"/>
              </a:rPr>
              <a:t>En forsinkelse på den</a:t>
            </a:r>
            <a:br>
              <a:rPr lang="da-DK" sz="1600" b="1" i="1" dirty="0">
                <a:solidFill>
                  <a:schemeClr val="bg1"/>
                </a:solidFill>
                <a:latin typeface="+mj-lt"/>
              </a:rPr>
            </a:br>
            <a:r>
              <a:rPr lang="da-DK" sz="1600" b="1" i="1" dirty="0">
                <a:solidFill>
                  <a:schemeClr val="bg1"/>
                </a:solidFill>
                <a:latin typeface="+mj-lt"/>
              </a:rPr>
              <a:t>kritiske vej, betyder en </a:t>
            </a:r>
            <a:br>
              <a:rPr lang="da-DK" sz="1600" b="1" i="1" dirty="0">
                <a:solidFill>
                  <a:schemeClr val="bg1"/>
                </a:solidFill>
                <a:latin typeface="+mj-lt"/>
              </a:rPr>
            </a:br>
            <a:r>
              <a:rPr lang="da-DK" sz="1600" b="1" i="1" dirty="0">
                <a:solidFill>
                  <a:schemeClr val="bg1"/>
                </a:solidFill>
                <a:latin typeface="+mj-lt"/>
              </a:rPr>
              <a:t>forsinkelse på projektets</a:t>
            </a:r>
            <a:br>
              <a:rPr lang="da-DK" sz="1600" b="1" i="1" dirty="0">
                <a:solidFill>
                  <a:schemeClr val="bg1"/>
                </a:solidFill>
                <a:latin typeface="+mj-lt"/>
              </a:rPr>
            </a:br>
            <a:r>
              <a:rPr lang="da-DK" sz="1600" b="1" i="1" dirty="0">
                <a:solidFill>
                  <a:schemeClr val="bg1"/>
                </a:solidFill>
                <a:latin typeface="+mj-lt"/>
              </a:rPr>
              <a:t>slutdato</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9">
            <a:hlinkClick r:id="rId5" action="ppaction://hlinksldjump"/>
            <a:extLst>
              <a:ext uri="{FF2B5EF4-FFF2-40B4-BE49-F238E27FC236}">
                <a16:creationId xmlns:a16="http://schemas.microsoft.com/office/drawing/2014/main" id="{C778064D-1C53-4909-A700-7352E601E37F}"/>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37" name="Rectangle 10">
            <a:hlinkClick r:id="rId6" action="ppaction://hlinksldjump"/>
            <a:extLst>
              <a:ext uri="{FF2B5EF4-FFF2-40B4-BE49-F238E27FC236}">
                <a16:creationId xmlns:a16="http://schemas.microsoft.com/office/drawing/2014/main" id="{DF43EFC6-DF64-4E16-9F42-0DE1583195FF}"/>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38" name="Rectangle 11">
            <a:hlinkClick r:id="rId7" action="ppaction://hlinksldjump"/>
            <a:extLst>
              <a:ext uri="{FF2B5EF4-FFF2-40B4-BE49-F238E27FC236}">
                <a16:creationId xmlns:a16="http://schemas.microsoft.com/office/drawing/2014/main" id="{A208833C-C289-4236-8EF1-5BF55F4A9F22}"/>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8" action="ppaction://hlinksldjump"/>
            <a:extLst>
              <a:ext uri="{FF2B5EF4-FFF2-40B4-BE49-F238E27FC236}">
                <a16:creationId xmlns:a16="http://schemas.microsoft.com/office/drawing/2014/main" id="{9642BEC9-CD92-4BF0-B784-00D69CD9A9E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0" name="Rektangel 55">
            <a:hlinkClick r:id="rId9" action="ppaction://hlinksldjump"/>
            <a:extLst>
              <a:ext uri="{FF2B5EF4-FFF2-40B4-BE49-F238E27FC236}">
                <a16:creationId xmlns:a16="http://schemas.microsoft.com/office/drawing/2014/main" id="{C9925428-2D48-4E2E-AA73-10917C9DC743}"/>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10" action="ppaction://hlinksldjump"/>
            <a:extLst>
              <a:ext uri="{FF2B5EF4-FFF2-40B4-BE49-F238E27FC236}">
                <a16:creationId xmlns:a16="http://schemas.microsoft.com/office/drawing/2014/main" id="{68157232-5B08-452A-968F-B66671BA31B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11" action="ppaction://hlinksldjump"/>
            <a:extLst>
              <a:ext uri="{FF2B5EF4-FFF2-40B4-BE49-F238E27FC236}">
                <a16:creationId xmlns:a16="http://schemas.microsoft.com/office/drawing/2014/main" id="{10F6EFFE-EFAA-4B64-830B-983AD9BA4C2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9" action="ppaction://hlinksldjump"/>
            <a:extLst>
              <a:ext uri="{FF2B5EF4-FFF2-40B4-BE49-F238E27FC236}">
                <a16:creationId xmlns:a16="http://schemas.microsoft.com/office/drawing/2014/main" id="{DFF97F51-0A4F-4369-904E-77978E3AF6A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10" action="ppaction://hlinksldjump"/>
            <a:extLst>
              <a:ext uri="{FF2B5EF4-FFF2-40B4-BE49-F238E27FC236}">
                <a16:creationId xmlns:a16="http://schemas.microsoft.com/office/drawing/2014/main" id="{6DBE1FC8-5B62-4E3F-AE96-16D326732EE1}"/>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11" action="ppaction://hlinksldjump"/>
            <a:extLst>
              <a:ext uri="{FF2B5EF4-FFF2-40B4-BE49-F238E27FC236}">
                <a16:creationId xmlns:a16="http://schemas.microsoft.com/office/drawing/2014/main" id="{96B8A517-4182-4D7C-AA72-B4890C16A9C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2" action="ppaction://hlinksldjump"/>
            <a:extLst>
              <a:ext uri="{FF2B5EF4-FFF2-40B4-BE49-F238E27FC236}">
                <a16:creationId xmlns:a16="http://schemas.microsoft.com/office/drawing/2014/main" id="{F347CADC-D6BB-4A31-BECB-5B4E1E8DB32A}"/>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2" action="ppaction://hlinksldjump"/>
            <a:extLst>
              <a:ext uri="{FF2B5EF4-FFF2-40B4-BE49-F238E27FC236}">
                <a16:creationId xmlns:a16="http://schemas.microsoft.com/office/drawing/2014/main" id="{B817428F-1688-4508-8F3E-49BB64E1AB28}"/>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 name="Rektangel 4">
            <a:hlinkClick r:id="rId13" action="ppaction://hlinksldjump"/>
            <a:extLst>
              <a:ext uri="{FF2B5EF4-FFF2-40B4-BE49-F238E27FC236}">
                <a16:creationId xmlns:a16="http://schemas.microsoft.com/office/drawing/2014/main" id="{38C92B79-63F8-4C13-A104-FF38B10F7E58}"/>
              </a:ext>
            </a:extLst>
          </p:cNvPr>
          <p:cNvSpPr/>
          <p:nvPr/>
        </p:nvSpPr>
        <p:spPr>
          <a:xfrm>
            <a:off x="161605" y="140096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14" action="ppaction://hlinksldjump"/>
            <a:extLst>
              <a:ext uri="{FF2B5EF4-FFF2-40B4-BE49-F238E27FC236}">
                <a16:creationId xmlns:a16="http://schemas.microsoft.com/office/drawing/2014/main" id="{D37C7F91-F29D-4104-9F6C-E55ECF0FD79F}"/>
              </a:ext>
            </a:extLst>
          </p:cNvPr>
          <p:cNvSpPr/>
          <p:nvPr/>
        </p:nvSpPr>
        <p:spPr>
          <a:xfrm>
            <a:off x="172779" y="1835897"/>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5" action="ppaction://hlinksldjump"/>
            <a:extLst>
              <a:ext uri="{FF2B5EF4-FFF2-40B4-BE49-F238E27FC236}">
                <a16:creationId xmlns:a16="http://schemas.microsoft.com/office/drawing/2014/main" id="{5359D885-973A-40A7-AC6C-EE15B9705081}"/>
              </a:ext>
            </a:extLst>
          </p:cNvPr>
          <p:cNvSpPr/>
          <p:nvPr/>
        </p:nvSpPr>
        <p:spPr>
          <a:xfrm>
            <a:off x="172779" y="224390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6" action="ppaction://hlinksldjump"/>
            <a:extLst>
              <a:ext uri="{FF2B5EF4-FFF2-40B4-BE49-F238E27FC236}">
                <a16:creationId xmlns:a16="http://schemas.microsoft.com/office/drawing/2014/main" id="{C031089D-A68A-4689-8C0E-77CCBDA28F23}"/>
              </a:ext>
            </a:extLst>
          </p:cNvPr>
          <p:cNvSpPr/>
          <p:nvPr/>
        </p:nvSpPr>
        <p:spPr>
          <a:xfrm>
            <a:off x="161605" y="2678837"/>
            <a:ext cx="177625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17" action="ppaction://hlinksldjump"/>
            <a:extLst>
              <a:ext uri="{FF2B5EF4-FFF2-40B4-BE49-F238E27FC236}">
                <a16:creationId xmlns:a16="http://schemas.microsoft.com/office/drawing/2014/main" id="{C08043E8-061C-4289-B167-242034892BE0}"/>
              </a:ext>
            </a:extLst>
          </p:cNvPr>
          <p:cNvSpPr/>
          <p:nvPr/>
        </p:nvSpPr>
        <p:spPr>
          <a:xfrm>
            <a:off x="161605" y="3602300"/>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hlinkClick r:id="rId18" action="ppaction://hlinksldjump"/>
            <a:extLst>
              <a:ext uri="{FF2B5EF4-FFF2-40B4-BE49-F238E27FC236}">
                <a16:creationId xmlns:a16="http://schemas.microsoft.com/office/drawing/2014/main" id="{6548D194-ADA1-4EBA-BE67-32B14943BEFF}"/>
              </a:ext>
            </a:extLst>
          </p:cNvPr>
          <p:cNvSpPr/>
          <p:nvPr/>
        </p:nvSpPr>
        <p:spPr>
          <a:xfrm>
            <a:off x="172779" y="3996961"/>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6" action="ppaction://hlinksldjump"/>
            <a:extLst>
              <a:ext uri="{FF2B5EF4-FFF2-40B4-BE49-F238E27FC236}">
                <a16:creationId xmlns:a16="http://schemas.microsoft.com/office/drawing/2014/main" id="{F4A52949-E43F-474E-B1D6-BD513D832749}"/>
              </a:ext>
            </a:extLst>
          </p:cNvPr>
          <p:cNvSpPr/>
          <p:nvPr/>
        </p:nvSpPr>
        <p:spPr>
          <a:xfrm>
            <a:off x="183953" y="848663"/>
            <a:ext cx="2332744"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64" descr="Hjem">
            <a:hlinkClick r:id="rId19" action="ppaction://hlinksldjump"/>
            <a:extLst>
              <a:ext uri="{FF2B5EF4-FFF2-40B4-BE49-F238E27FC236}">
                <a16:creationId xmlns:a16="http://schemas.microsoft.com/office/drawing/2014/main" id="{8E4CA3C5-31BE-4665-A7CE-197C4E303E0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153" y="127113"/>
            <a:ext cx="407840" cy="407840"/>
          </a:xfrm>
          <a:prstGeom prst="rect">
            <a:avLst/>
          </a:prstGeom>
        </p:spPr>
      </p:pic>
      <p:pic>
        <p:nvPicPr>
          <p:cNvPr id="13" name="Grafik 10" descr="Pil vandret u-vending">
            <a:hlinkClick r:id="" action="ppaction://hlinkshowjump?jump=lastslideviewed"/>
            <a:extLst>
              <a:ext uri="{FF2B5EF4-FFF2-40B4-BE49-F238E27FC236}">
                <a16:creationId xmlns:a16="http://schemas.microsoft.com/office/drawing/2014/main" id="{285DAF45-2F53-49A3-9E4A-41E88ABE857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35587" y="157640"/>
            <a:ext cx="347297" cy="373662"/>
          </a:xfrm>
          <a:prstGeom prst="rect">
            <a:avLst/>
          </a:prstGeom>
        </p:spPr>
      </p:pic>
      <p:pic>
        <p:nvPicPr>
          <p:cNvPr id="14" name="Grafik 13" descr="Lystryk">
            <a:hlinkClick r:id="rId3" action="ppaction://hlinksldjump"/>
            <a:extLst>
              <a:ext uri="{FF2B5EF4-FFF2-40B4-BE49-F238E27FC236}">
                <a16:creationId xmlns:a16="http://schemas.microsoft.com/office/drawing/2014/main" id="{4D5B866F-6DB9-497A-BDDB-6B9F9D08A0C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675178" y="113433"/>
            <a:ext cx="407840" cy="443592"/>
          </a:xfrm>
          <a:prstGeom prst="rect">
            <a:avLst/>
          </a:prstGeom>
        </p:spPr>
      </p:pic>
      <p:pic>
        <p:nvPicPr>
          <p:cNvPr id="15" name="Grafik 14" descr="Arbejdsgang ">
            <a:hlinkClick r:id="rId2" action="ppaction://hlinksldjump"/>
            <a:extLst>
              <a:ext uri="{FF2B5EF4-FFF2-40B4-BE49-F238E27FC236}">
                <a16:creationId xmlns:a16="http://schemas.microsoft.com/office/drawing/2014/main" id="{E1F516FD-F07F-4CA5-985D-2FFC2399B651}"/>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117811" y="139311"/>
            <a:ext cx="407840" cy="407840"/>
          </a:xfrm>
          <a:prstGeom prst="rect">
            <a:avLst/>
          </a:prstGeom>
        </p:spPr>
      </p:pic>
    </p:spTree>
    <p:extLst>
      <p:ext uri="{BB962C8B-B14F-4D97-AF65-F5344CB8AC3E}">
        <p14:creationId xmlns:p14="http://schemas.microsoft.com/office/powerpoint/2010/main" val="2932874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0" y="670062"/>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29291"/>
            <a:ext cx="7919116" cy="5755422"/>
          </a:xfrm>
          <a:prstGeom prst="rect">
            <a:avLst/>
          </a:prstGeom>
        </p:spPr>
        <p:txBody>
          <a:bodyPr wrap="square">
            <a:spAutoFit/>
          </a:bodyPr>
          <a:lstStyle/>
          <a:p>
            <a:r>
              <a:rPr lang="da-DK" b="1" dirty="0"/>
              <a:t>Risikoanalyse</a:t>
            </a:r>
          </a:p>
          <a:p>
            <a:endParaRPr lang="da-DK" sz="1400" dirty="0"/>
          </a:p>
          <a:p>
            <a:r>
              <a:rPr lang="da-DK" sz="1400" dirty="0"/>
              <a:t>Formålet med risikoanalysen er, at få identificeret hvad der kan gå galt undervejs i projektet, men også hvad der kan gå galt, når projektet er gennemført. Herefter kan projektlederen sammen med styregruppen </a:t>
            </a:r>
            <a:r>
              <a:rPr lang="da-DK" sz="1400" b="0" i="0" dirty="0">
                <a:solidFill>
                  <a:srgbClr val="222222"/>
                </a:solidFill>
                <a:effectLst/>
              </a:rPr>
              <a:t>prioritere dem og finde mulige løsninger på de pågældende problemer.</a:t>
            </a:r>
            <a:endParaRPr lang="da-DK" sz="1400" dirty="0"/>
          </a:p>
          <a:p>
            <a:endParaRPr lang="da-DK" sz="1400" b="0" i="0" dirty="0">
              <a:solidFill>
                <a:srgbClr val="050507"/>
              </a:solidFill>
              <a:effectLst/>
            </a:endParaRPr>
          </a:p>
          <a:p>
            <a:r>
              <a:rPr lang="da-DK" sz="1400" b="0" i="0" dirty="0">
                <a:solidFill>
                  <a:srgbClr val="050507"/>
                </a:solidFill>
                <a:effectLst/>
              </a:rPr>
              <a:t>En risiko består altid af sandsynligheden for, at et eller andet hænder, samt en konsekvens </a:t>
            </a:r>
            <a:r>
              <a:rPr lang="da-DK" sz="1400" dirty="0">
                <a:solidFill>
                  <a:srgbClr val="050507"/>
                </a:solidFill>
              </a:rPr>
              <a:t>af risikoen når det er sket.</a:t>
            </a:r>
          </a:p>
          <a:p>
            <a:endParaRPr lang="da-DK" sz="1400" dirty="0">
              <a:solidFill>
                <a:srgbClr val="050507"/>
              </a:solidFill>
            </a:endParaRPr>
          </a:p>
          <a:p>
            <a:r>
              <a:rPr lang="da-DK" sz="1400" dirty="0"/>
              <a:t>Når disse risici er blevet identificeret kan man eksempelvis vurdere følgende:</a:t>
            </a:r>
            <a:br>
              <a:rPr lang="da-DK" sz="1400" dirty="0"/>
            </a:br>
            <a:br>
              <a:rPr lang="da-DK" sz="1400" dirty="0"/>
            </a:br>
            <a:r>
              <a:rPr lang="da-DK" sz="1400" dirty="0"/>
              <a:t> </a:t>
            </a:r>
            <a:r>
              <a:rPr lang="da-DK" sz="1400" b="1" dirty="0">
                <a:solidFill>
                  <a:srgbClr val="FF0000"/>
                </a:solidFill>
              </a:rPr>
              <a:t>F</a:t>
            </a:r>
            <a:r>
              <a:rPr lang="da-DK" sz="1400" dirty="0"/>
              <a:t>jern	: Hvilke risici skal vi eventuelt fjerne ved at udelade de opgaver hvori risiciene kan indtræffe?</a:t>
            </a:r>
            <a:br>
              <a:rPr lang="da-DK" sz="1400" dirty="0"/>
            </a:br>
            <a:r>
              <a:rPr lang="da-DK" sz="1400" dirty="0"/>
              <a:t> </a:t>
            </a:r>
            <a:r>
              <a:rPr lang="da-DK" sz="1400" b="1" dirty="0">
                <a:solidFill>
                  <a:srgbClr val="FF0000"/>
                </a:solidFill>
              </a:rPr>
              <a:t>O</a:t>
            </a:r>
            <a:r>
              <a:rPr lang="da-DK" sz="1400" dirty="0"/>
              <a:t>verfør	: Hvilke risici skal vi eventuelt forsikre os mod eller lade andre udføre?</a:t>
            </a:r>
            <a:br>
              <a:rPr lang="da-DK" sz="1400" dirty="0"/>
            </a:br>
            <a:r>
              <a:rPr lang="da-DK" sz="1400" dirty="0"/>
              <a:t> </a:t>
            </a:r>
            <a:r>
              <a:rPr lang="da-DK" sz="1400" b="1" dirty="0">
                <a:solidFill>
                  <a:srgbClr val="FF0000"/>
                </a:solidFill>
              </a:rPr>
              <a:t>R</a:t>
            </a:r>
            <a:r>
              <a:rPr lang="da-DK" sz="1400" dirty="0"/>
              <a:t>educér	: Hvilke risici skal vi forebygge for at reducere sandsynligheden eller konsekvensen?</a:t>
            </a:r>
            <a:br>
              <a:rPr lang="da-DK" sz="1400" dirty="0"/>
            </a:br>
            <a:r>
              <a:rPr lang="da-DK" sz="1400" dirty="0"/>
              <a:t> </a:t>
            </a:r>
            <a:r>
              <a:rPr lang="da-DK" sz="1400" b="1" dirty="0">
                <a:solidFill>
                  <a:srgbClr val="FF0000"/>
                </a:solidFill>
              </a:rPr>
              <a:t>A</a:t>
            </a:r>
            <a:r>
              <a:rPr lang="da-DK" sz="1400" dirty="0"/>
              <a:t>ccepter	: Hvilke risici skal vi blot acceptere uden at gøre noget inden?</a:t>
            </a:r>
            <a:br>
              <a:rPr lang="da-DK" sz="1400" dirty="0"/>
            </a:br>
            <a:r>
              <a:rPr lang="da-DK" sz="1400" dirty="0"/>
              <a:t> </a:t>
            </a:r>
            <a:r>
              <a:rPr lang="da-DK" sz="1400" b="1" dirty="0">
                <a:solidFill>
                  <a:srgbClr val="FF0000"/>
                </a:solidFill>
              </a:rPr>
              <a:t>N</a:t>
            </a:r>
            <a:r>
              <a:rPr lang="da-DK" sz="1400" dirty="0"/>
              <a:t>ødplaner	: Hvilke risici skal vi have planer for, så vi kan håndtere situationen, når skaden er sket?</a:t>
            </a:r>
          </a:p>
          <a:p>
            <a:br>
              <a:rPr lang="da-DK" sz="1400" dirty="0"/>
            </a:br>
            <a:r>
              <a:rPr lang="da-DK" sz="1400" dirty="0"/>
              <a:t>Projektlederen har ansvaret for, at få identificeret alle de risici der kan opstå under og efter projektets gennemførelse, men det er ledelsen/styregruppen der ejer dem. Dette skyldes, at risici der vælges forebygget vil kunne få indflydelse på projektets rammer, da det vil koste tid og penge, samt personer til at handle på dem.</a:t>
            </a:r>
          </a:p>
          <a:p>
            <a:endParaRPr lang="da-DK" sz="1400" dirty="0">
              <a:cs typeface="Calibri" panose="020F0502020204030204" pitchFamily="34" charset="0"/>
            </a:endParaRPr>
          </a:p>
          <a:p>
            <a:endParaRPr lang="da-DK" sz="1400" dirty="0">
              <a:cs typeface="Calibri" panose="020F0502020204030204" pitchFamily="34" charset="0"/>
            </a:endParaRPr>
          </a:p>
          <a:p>
            <a:r>
              <a:rPr lang="da-DK" sz="1400" i="1" dirty="0">
                <a:cs typeface="Calibri" panose="020F0502020204030204" pitchFamily="34" charset="0"/>
              </a:rPr>
              <a:t>Du kan se metodebeskrivelsen til risikoanalysen </a:t>
            </a:r>
            <a:r>
              <a:rPr lang="da-DK" sz="1400" dirty="0">
                <a:cs typeface="Calibri" panose="020F0502020204030204" pitchFamily="34" charset="0"/>
                <a:hlinkClick r:id="rId2" action="ppaction://hlinksldjump"/>
              </a:rPr>
              <a:t>her</a:t>
            </a:r>
            <a:r>
              <a:rPr lang="da-DK" sz="1400" dirty="0">
                <a:cs typeface="Calibri" panose="020F0502020204030204" pitchFamily="34" charset="0"/>
              </a:rPr>
              <a:t>.</a:t>
            </a:r>
            <a:br>
              <a:rPr lang="da-DK" sz="1400" dirty="0">
                <a:cs typeface="Calibri" panose="020F0502020204030204" pitchFamily="34" charset="0"/>
              </a:rPr>
            </a:br>
            <a:br>
              <a:rPr lang="da-DK" sz="1400" dirty="0">
                <a:cs typeface="Calibri" panose="020F0502020204030204" pitchFamily="34" charset="0"/>
              </a:rPr>
            </a:br>
            <a:r>
              <a:rPr lang="da-DK" sz="1400" i="1" dirty="0">
                <a:cs typeface="Calibri" panose="020F0502020204030204" pitchFamily="34" charset="0"/>
              </a:rPr>
              <a:t>Du kan se et eksempel på en risikoanalyse </a:t>
            </a:r>
            <a:r>
              <a:rPr lang="da-DK" sz="1400" dirty="0">
                <a:cs typeface="Calibri" panose="020F0502020204030204" pitchFamily="34" charset="0"/>
                <a:hlinkClick r:id="rId3" action="ppaction://hlinksldjump"/>
              </a:rPr>
              <a:t>her</a:t>
            </a:r>
            <a:r>
              <a:rPr lang="da-DK" sz="1400" dirty="0">
                <a:cs typeface="Calibri" panose="020F0502020204030204" pitchFamily="34" charset="0"/>
              </a:rPr>
              <a:t>.</a:t>
            </a:r>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3215624"/>
          </a:xfrm>
          <a:prstGeom prst="rect">
            <a:avLst/>
          </a:prstGeom>
        </p:spPr>
        <p:txBody>
          <a:bodyPr wrap="square">
            <a:spAutoFit/>
          </a:bodyPr>
          <a:lstStyle/>
          <a:p>
            <a:pPr>
              <a:lnSpc>
                <a:spcPct val="200000"/>
              </a:lnSpc>
            </a:pPr>
            <a:r>
              <a:rPr lang="da-DK" sz="1400" dirty="0">
                <a:solidFill>
                  <a:schemeClr val="bg1"/>
                </a:solidFill>
              </a:rPr>
              <a:t>Milepælsplan</a:t>
            </a:r>
          </a:p>
          <a:p>
            <a:pPr>
              <a:lnSpc>
                <a:spcPct val="200000"/>
              </a:lnSpc>
            </a:pPr>
            <a:r>
              <a:rPr lang="da-DK" sz="1400" dirty="0">
                <a:solidFill>
                  <a:schemeClr val="bg1"/>
                </a:solidFill>
              </a:rPr>
              <a:t>Aktivitetsplan</a:t>
            </a:r>
            <a:endParaRPr lang="da-DK" sz="1200" dirty="0">
              <a:solidFill>
                <a:schemeClr val="bg1"/>
              </a:solidFill>
            </a:endParaRPr>
          </a:p>
          <a:p>
            <a:pPr>
              <a:lnSpc>
                <a:spcPct val="200000"/>
              </a:lnSpc>
            </a:pPr>
            <a:r>
              <a:rPr lang="da-DK" sz="1400" dirty="0">
                <a:solidFill>
                  <a:schemeClr val="bg1"/>
                </a:solidFill>
              </a:rPr>
              <a:t>Estimering</a:t>
            </a:r>
          </a:p>
          <a:p>
            <a:pPr>
              <a:lnSpc>
                <a:spcPct val="200000"/>
              </a:lnSpc>
            </a:pPr>
            <a:r>
              <a:rPr lang="da-DK" sz="1400" dirty="0">
                <a:solidFill>
                  <a:schemeClr val="bg1"/>
                </a:solidFill>
              </a:rPr>
              <a:t>Ressourceallokering</a:t>
            </a:r>
          </a:p>
          <a:p>
            <a:pPr>
              <a:lnSpc>
                <a:spcPct val="200000"/>
              </a:lnSpc>
            </a:pPr>
            <a:r>
              <a:rPr lang="da-DK" sz="1400" dirty="0">
                <a:solidFill>
                  <a:schemeClr val="bg1"/>
                </a:solidFill>
              </a:rPr>
              <a:t>Kritisk vej</a:t>
            </a:r>
          </a:p>
          <a:p>
            <a:pPr marL="285750" indent="-285750">
              <a:lnSpc>
                <a:spcPct val="200000"/>
              </a:lnSpc>
              <a:buFont typeface="Wingdings" panose="05000000000000000000" pitchFamily="2" charset="2"/>
              <a:buChar char="§"/>
            </a:pPr>
            <a:r>
              <a:rPr lang="da-DK" sz="1600" b="1" dirty="0">
                <a:solidFill>
                  <a:schemeClr val="bg1"/>
                </a:solidFill>
              </a:rPr>
              <a:t>Risikoanalyse</a:t>
            </a:r>
          </a:p>
          <a:p>
            <a:pPr>
              <a:lnSpc>
                <a:spcPct val="200000"/>
              </a:lnSpc>
            </a:pPr>
            <a:r>
              <a:rPr lang="da-DK" sz="1400" dirty="0">
                <a:solidFill>
                  <a:schemeClr val="bg1"/>
                </a:solidFill>
              </a:rPr>
              <a:t>C/B analyse</a:t>
            </a:r>
            <a:endParaRPr lang="da-DK" sz="1600"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Planlægningsfasen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577620" y="5794946"/>
            <a:ext cx="2991632" cy="1077218"/>
          </a:xfrm>
          <a:prstGeom prst="rect">
            <a:avLst/>
          </a:prstGeom>
        </p:spPr>
        <p:txBody>
          <a:bodyPr wrap="square">
            <a:spAutoFit/>
          </a:bodyPr>
          <a:lstStyle/>
          <a:p>
            <a:r>
              <a:rPr lang="da-DK" sz="1600" b="1" i="1" dirty="0">
                <a:solidFill>
                  <a:schemeClr val="bg1"/>
                </a:solidFill>
                <a:latin typeface="+mj-lt"/>
              </a:rPr>
              <a:t>Alt hvad der kan gå galt</a:t>
            </a:r>
            <a:br>
              <a:rPr lang="da-DK" sz="1600" b="1" i="1" dirty="0">
                <a:solidFill>
                  <a:schemeClr val="bg1"/>
                </a:solidFill>
                <a:latin typeface="+mj-lt"/>
              </a:rPr>
            </a:br>
            <a:r>
              <a:rPr lang="da-DK" sz="1600" b="1" i="1" dirty="0">
                <a:solidFill>
                  <a:schemeClr val="bg1"/>
                </a:solidFill>
                <a:latin typeface="+mj-lt"/>
              </a:rPr>
              <a:t>- går galt.</a:t>
            </a:r>
          </a:p>
          <a:p>
            <a:r>
              <a:rPr lang="da-DK" sz="1600" b="1" i="1" dirty="0">
                <a:solidFill>
                  <a:schemeClr val="bg1"/>
                </a:solidFill>
                <a:latin typeface="+mj-lt"/>
              </a:rPr>
              <a:t>Og jo før vi ved det, jo hurtigere kan vi handle</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9">
            <a:hlinkClick r:id="rId5" action="ppaction://hlinksldjump"/>
            <a:extLst>
              <a:ext uri="{FF2B5EF4-FFF2-40B4-BE49-F238E27FC236}">
                <a16:creationId xmlns:a16="http://schemas.microsoft.com/office/drawing/2014/main" id="{C778064D-1C53-4909-A700-7352E601E37F}"/>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37" name="Rectangle 10">
            <a:hlinkClick r:id="rId6" action="ppaction://hlinksldjump"/>
            <a:extLst>
              <a:ext uri="{FF2B5EF4-FFF2-40B4-BE49-F238E27FC236}">
                <a16:creationId xmlns:a16="http://schemas.microsoft.com/office/drawing/2014/main" id="{DF43EFC6-DF64-4E16-9F42-0DE1583195FF}"/>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38" name="Rectangle 11">
            <a:hlinkClick r:id="rId7" action="ppaction://hlinksldjump"/>
            <a:extLst>
              <a:ext uri="{FF2B5EF4-FFF2-40B4-BE49-F238E27FC236}">
                <a16:creationId xmlns:a16="http://schemas.microsoft.com/office/drawing/2014/main" id="{A208833C-C289-4236-8EF1-5BF55F4A9F22}"/>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8" action="ppaction://hlinksldjump"/>
            <a:extLst>
              <a:ext uri="{FF2B5EF4-FFF2-40B4-BE49-F238E27FC236}">
                <a16:creationId xmlns:a16="http://schemas.microsoft.com/office/drawing/2014/main" id="{9642BEC9-CD92-4BF0-B784-00D69CD9A9E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0" name="Rektangel 55">
            <a:hlinkClick r:id="rId9" action="ppaction://hlinksldjump"/>
            <a:extLst>
              <a:ext uri="{FF2B5EF4-FFF2-40B4-BE49-F238E27FC236}">
                <a16:creationId xmlns:a16="http://schemas.microsoft.com/office/drawing/2014/main" id="{C9925428-2D48-4E2E-AA73-10917C9DC743}"/>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10" action="ppaction://hlinksldjump"/>
            <a:extLst>
              <a:ext uri="{FF2B5EF4-FFF2-40B4-BE49-F238E27FC236}">
                <a16:creationId xmlns:a16="http://schemas.microsoft.com/office/drawing/2014/main" id="{68157232-5B08-452A-968F-B66671BA31B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11" action="ppaction://hlinksldjump"/>
            <a:extLst>
              <a:ext uri="{FF2B5EF4-FFF2-40B4-BE49-F238E27FC236}">
                <a16:creationId xmlns:a16="http://schemas.microsoft.com/office/drawing/2014/main" id="{10F6EFFE-EFAA-4B64-830B-983AD9BA4C2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9" action="ppaction://hlinksldjump"/>
            <a:extLst>
              <a:ext uri="{FF2B5EF4-FFF2-40B4-BE49-F238E27FC236}">
                <a16:creationId xmlns:a16="http://schemas.microsoft.com/office/drawing/2014/main" id="{DFF97F51-0A4F-4369-904E-77978E3AF6A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10" action="ppaction://hlinksldjump"/>
            <a:extLst>
              <a:ext uri="{FF2B5EF4-FFF2-40B4-BE49-F238E27FC236}">
                <a16:creationId xmlns:a16="http://schemas.microsoft.com/office/drawing/2014/main" id="{6DBE1FC8-5B62-4E3F-AE96-16D326732EE1}"/>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11" action="ppaction://hlinksldjump"/>
            <a:extLst>
              <a:ext uri="{FF2B5EF4-FFF2-40B4-BE49-F238E27FC236}">
                <a16:creationId xmlns:a16="http://schemas.microsoft.com/office/drawing/2014/main" id="{96B8A517-4182-4D7C-AA72-B4890C16A9C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2" action="ppaction://hlinksldjump"/>
            <a:extLst>
              <a:ext uri="{FF2B5EF4-FFF2-40B4-BE49-F238E27FC236}">
                <a16:creationId xmlns:a16="http://schemas.microsoft.com/office/drawing/2014/main" id="{F347CADC-D6BB-4A31-BECB-5B4E1E8DB32A}"/>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2" action="ppaction://hlinksldjump"/>
            <a:extLst>
              <a:ext uri="{FF2B5EF4-FFF2-40B4-BE49-F238E27FC236}">
                <a16:creationId xmlns:a16="http://schemas.microsoft.com/office/drawing/2014/main" id="{B817428F-1688-4508-8F3E-49BB64E1AB28}"/>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 name="Rektangel 4">
            <a:hlinkClick r:id="rId13" action="ppaction://hlinksldjump"/>
            <a:extLst>
              <a:ext uri="{FF2B5EF4-FFF2-40B4-BE49-F238E27FC236}">
                <a16:creationId xmlns:a16="http://schemas.microsoft.com/office/drawing/2014/main" id="{E579D83C-85B0-4BAE-8D90-31108AE6FB2E}"/>
              </a:ext>
            </a:extLst>
          </p:cNvPr>
          <p:cNvSpPr/>
          <p:nvPr/>
        </p:nvSpPr>
        <p:spPr>
          <a:xfrm>
            <a:off x="161605" y="140096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14" action="ppaction://hlinksldjump"/>
            <a:extLst>
              <a:ext uri="{FF2B5EF4-FFF2-40B4-BE49-F238E27FC236}">
                <a16:creationId xmlns:a16="http://schemas.microsoft.com/office/drawing/2014/main" id="{4B72A5F5-887E-4CF7-A4AD-7877CC26B5A7}"/>
              </a:ext>
            </a:extLst>
          </p:cNvPr>
          <p:cNvSpPr/>
          <p:nvPr/>
        </p:nvSpPr>
        <p:spPr>
          <a:xfrm>
            <a:off x="172779" y="1835897"/>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5" action="ppaction://hlinksldjump"/>
            <a:extLst>
              <a:ext uri="{FF2B5EF4-FFF2-40B4-BE49-F238E27FC236}">
                <a16:creationId xmlns:a16="http://schemas.microsoft.com/office/drawing/2014/main" id="{5E7D9F58-5974-49BA-A8C4-5B87AA7D3BC5}"/>
              </a:ext>
            </a:extLst>
          </p:cNvPr>
          <p:cNvSpPr/>
          <p:nvPr/>
        </p:nvSpPr>
        <p:spPr>
          <a:xfrm>
            <a:off x="172779" y="224390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6" action="ppaction://hlinksldjump"/>
            <a:extLst>
              <a:ext uri="{FF2B5EF4-FFF2-40B4-BE49-F238E27FC236}">
                <a16:creationId xmlns:a16="http://schemas.microsoft.com/office/drawing/2014/main" id="{F9BAB275-2FA9-4611-9607-E861D3B850EB}"/>
              </a:ext>
            </a:extLst>
          </p:cNvPr>
          <p:cNvSpPr/>
          <p:nvPr/>
        </p:nvSpPr>
        <p:spPr>
          <a:xfrm>
            <a:off x="161605" y="2678837"/>
            <a:ext cx="177625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17" action="ppaction://hlinksldjump"/>
            <a:extLst>
              <a:ext uri="{FF2B5EF4-FFF2-40B4-BE49-F238E27FC236}">
                <a16:creationId xmlns:a16="http://schemas.microsoft.com/office/drawing/2014/main" id="{BF067342-C50A-44A9-878B-243C22AE7945}"/>
              </a:ext>
            </a:extLst>
          </p:cNvPr>
          <p:cNvSpPr/>
          <p:nvPr/>
        </p:nvSpPr>
        <p:spPr>
          <a:xfrm>
            <a:off x="161605" y="3106799"/>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hlinkClick r:id="rId18" action="ppaction://hlinksldjump"/>
            <a:extLst>
              <a:ext uri="{FF2B5EF4-FFF2-40B4-BE49-F238E27FC236}">
                <a16:creationId xmlns:a16="http://schemas.microsoft.com/office/drawing/2014/main" id="{E1B61E08-351C-4309-8DF6-6B5A11B15D2B}"/>
              </a:ext>
            </a:extLst>
          </p:cNvPr>
          <p:cNvSpPr/>
          <p:nvPr/>
        </p:nvSpPr>
        <p:spPr>
          <a:xfrm>
            <a:off x="139542" y="4003619"/>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6" action="ppaction://hlinksldjump"/>
            <a:extLst>
              <a:ext uri="{FF2B5EF4-FFF2-40B4-BE49-F238E27FC236}">
                <a16:creationId xmlns:a16="http://schemas.microsoft.com/office/drawing/2014/main" id="{B4FC4D39-E7E5-45C7-99B5-35DBE8122D0F}"/>
              </a:ext>
            </a:extLst>
          </p:cNvPr>
          <p:cNvSpPr/>
          <p:nvPr/>
        </p:nvSpPr>
        <p:spPr>
          <a:xfrm>
            <a:off x="183953" y="848663"/>
            <a:ext cx="2332744"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64" descr="Hjem">
            <a:hlinkClick r:id="rId19" action="ppaction://hlinksldjump"/>
            <a:extLst>
              <a:ext uri="{FF2B5EF4-FFF2-40B4-BE49-F238E27FC236}">
                <a16:creationId xmlns:a16="http://schemas.microsoft.com/office/drawing/2014/main" id="{2D001828-2E5D-4C6E-9F21-EE3C8247E02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153" y="127113"/>
            <a:ext cx="407840" cy="407840"/>
          </a:xfrm>
          <a:prstGeom prst="rect">
            <a:avLst/>
          </a:prstGeom>
        </p:spPr>
      </p:pic>
      <p:pic>
        <p:nvPicPr>
          <p:cNvPr id="13" name="Grafik 10" descr="Pil vandret u-vending">
            <a:hlinkClick r:id="" action="ppaction://hlinkshowjump?jump=lastslideviewed"/>
            <a:extLst>
              <a:ext uri="{FF2B5EF4-FFF2-40B4-BE49-F238E27FC236}">
                <a16:creationId xmlns:a16="http://schemas.microsoft.com/office/drawing/2014/main" id="{29730798-F6D8-435D-B7A9-2DA63393D65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35587" y="157640"/>
            <a:ext cx="347297" cy="373662"/>
          </a:xfrm>
          <a:prstGeom prst="rect">
            <a:avLst/>
          </a:prstGeom>
        </p:spPr>
      </p:pic>
      <p:pic>
        <p:nvPicPr>
          <p:cNvPr id="3" name="Grafik 2" descr="Lystryk">
            <a:hlinkClick r:id="rId3" action="ppaction://hlinksldjump"/>
            <a:extLst>
              <a:ext uri="{FF2B5EF4-FFF2-40B4-BE49-F238E27FC236}">
                <a16:creationId xmlns:a16="http://schemas.microsoft.com/office/drawing/2014/main" id="{67396DBC-56A1-49EE-8E78-4DF8D3ECC12E}"/>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675178" y="113433"/>
            <a:ext cx="407840" cy="443592"/>
          </a:xfrm>
          <a:prstGeom prst="rect">
            <a:avLst/>
          </a:prstGeom>
        </p:spPr>
      </p:pic>
      <p:pic>
        <p:nvPicPr>
          <p:cNvPr id="14" name="Grafik 13" descr="Arbejdsgang ">
            <a:hlinkClick r:id="rId2" action="ppaction://hlinksldjump"/>
            <a:extLst>
              <a:ext uri="{FF2B5EF4-FFF2-40B4-BE49-F238E27FC236}">
                <a16:creationId xmlns:a16="http://schemas.microsoft.com/office/drawing/2014/main" id="{30B77301-C369-4D2E-81DA-6DB4A9E9789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117811" y="139311"/>
            <a:ext cx="407840" cy="407840"/>
          </a:xfrm>
          <a:prstGeom prst="rect">
            <a:avLst/>
          </a:prstGeom>
        </p:spPr>
      </p:pic>
    </p:spTree>
    <p:extLst>
      <p:ext uri="{BB962C8B-B14F-4D97-AF65-F5344CB8AC3E}">
        <p14:creationId xmlns:p14="http://schemas.microsoft.com/office/powerpoint/2010/main" val="3187120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0" y="661673"/>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29291"/>
            <a:ext cx="7919116" cy="5539978"/>
          </a:xfrm>
          <a:prstGeom prst="rect">
            <a:avLst/>
          </a:prstGeom>
        </p:spPr>
        <p:txBody>
          <a:bodyPr wrap="square">
            <a:spAutoFit/>
          </a:bodyPr>
          <a:lstStyle/>
          <a:p>
            <a:r>
              <a:rPr lang="da-DK" b="1" dirty="0" err="1"/>
              <a:t>Cost</a:t>
            </a:r>
            <a:r>
              <a:rPr lang="da-DK" b="1" dirty="0"/>
              <a:t>/benefit analyse</a:t>
            </a:r>
          </a:p>
          <a:p>
            <a:endParaRPr lang="da-DK" sz="1400" dirty="0"/>
          </a:p>
          <a:p>
            <a:r>
              <a:rPr lang="da-DK" sz="1400" dirty="0"/>
              <a:t>Formålet med </a:t>
            </a:r>
            <a:r>
              <a:rPr lang="da-DK" sz="1400" dirty="0" err="1"/>
              <a:t>cost</a:t>
            </a:r>
            <a:r>
              <a:rPr lang="da-DK" sz="1400" dirty="0"/>
              <a:t>- og benefit analysen er, at få et reelt overblik over hvad det koster at gennemføre projektet – og hvad der vil være den forventede effekt efter projektets implementering.</a:t>
            </a:r>
          </a:p>
          <a:p>
            <a:endParaRPr lang="da-DK" sz="1400" dirty="0"/>
          </a:p>
          <a:p>
            <a:r>
              <a:rPr lang="da-DK" sz="1400" dirty="0"/>
              <a:t>Sagt med andre ord: Kan det betale sig?</a:t>
            </a:r>
          </a:p>
          <a:p>
            <a:endParaRPr lang="da-DK" sz="1400" dirty="0"/>
          </a:p>
          <a:p>
            <a:r>
              <a:rPr lang="da-DK" sz="1400" dirty="0" err="1"/>
              <a:t>Cost</a:t>
            </a:r>
            <a:r>
              <a:rPr lang="da-DK" sz="1400" dirty="0"/>
              <a:t>-siden er således alle de omkostninger der er forbundet med projektets gennemførelse fra ideen opstår til projektet er afsluttet og implementeret. Man kan give et overslag på projektets omkostninger i ide/analysefasen, hvilket naturligvis er behæftet med en stor usikkerhed. De faktiske omkostninger kan først beregnes den dag projektet er afsluttet.</a:t>
            </a:r>
          </a:p>
          <a:p>
            <a:endParaRPr lang="da-DK" sz="1400" dirty="0"/>
          </a:p>
          <a:p>
            <a:r>
              <a:rPr lang="da-DK" sz="1400" b="1" dirty="0"/>
              <a:t>Eksempel på </a:t>
            </a:r>
            <a:r>
              <a:rPr lang="da-DK" sz="1400" b="1" dirty="0" err="1"/>
              <a:t>cost</a:t>
            </a:r>
            <a:r>
              <a:rPr lang="da-DK" sz="1400" b="1" dirty="0"/>
              <a:t> (omkostninger):</a:t>
            </a:r>
            <a:r>
              <a:rPr lang="da-DK" sz="1400" dirty="0"/>
              <a:t> Lønninger (interne og </a:t>
            </a:r>
            <a:r>
              <a:rPr lang="da-DK" sz="1400" dirty="0" err="1"/>
              <a:t>externe</a:t>
            </a:r>
            <a:r>
              <a:rPr lang="da-DK" sz="1400" dirty="0"/>
              <a:t>), transport og forplejning, leje/indkøb af materialer, maskiner, lokaler m.m., samt køb af rapporter, tilladelser og analyser m.m.</a:t>
            </a:r>
          </a:p>
          <a:p>
            <a:endParaRPr lang="da-DK" sz="1400" dirty="0"/>
          </a:p>
          <a:p>
            <a:r>
              <a:rPr lang="da-DK" sz="1400" dirty="0"/>
              <a:t>Benefit-siden er den forventede effekt (udbytte, fordele eller gevinst) og udgangspunktet er normalt projektets succeskriterier (hvad vil vi gerne opnå ved at gennemføre projektet?). Det kan være vanskeligt at opgøre </a:t>
            </a:r>
            <a:r>
              <a:rPr lang="da-DK" sz="1400" dirty="0" err="1"/>
              <a:t>benefits</a:t>
            </a:r>
            <a:r>
              <a:rPr lang="da-DK" sz="1400" dirty="0"/>
              <a:t> i kroner, da ønsket udbytte, gevinst eller effekt ikke altid handler om penge.</a:t>
            </a:r>
          </a:p>
          <a:p>
            <a:endParaRPr lang="da-DK" sz="1400" dirty="0"/>
          </a:p>
          <a:p>
            <a:r>
              <a:rPr lang="da-DK" sz="1400" dirty="0"/>
              <a:t>Det er projektlederen der har ansvaret for at kunne dokumentere projektets omkostninger, mens ledelsen har ansvaret for at få realiseret </a:t>
            </a:r>
            <a:r>
              <a:rPr lang="da-DK" sz="1400" dirty="0" err="1"/>
              <a:t>benefits</a:t>
            </a:r>
            <a:r>
              <a:rPr lang="da-DK" sz="1400" dirty="0"/>
              <a:t>.</a:t>
            </a:r>
          </a:p>
          <a:p>
            <a:endParaRPr lang="da-DK" sz="1400" dirty="0"/>
          </a:p>
          <a:p>
            <a:r>
              <a:rPr lang="da-DK" sz="1400" i="1" dirty="0">
                <a:cs typeface="Calibri" panose="020F0502020204030204" pitchFamily="34" charset="0"/>
              </a:rPr>
              <a:t>Du kan se metodebeskrivelsen til </a:t>
            </a:r>
            <a:r>
              <a:rPr lang="da-DK" sz="1400" i="1" dirty="0" err="1">
                <a:cs typeface="Calibri" panose="020F0502020204030204" pitchFamily="34" charset="0"/>
              </a:rPr>
              <a:t>cost</a:t>
            </a:r>
            <a:r>
              <a:rPr lang="da-DK" sz="1400" i="1" dirty="0">
                <a:cs typeface="Calibri" panose="020F0502020204030204" pitchFamily="34" charset="0"/>
              </a:rPr>
              <a:t>/benefit analysen </a:t>
            </a:r>
            <a:r>
              <a:rPr lang="da-DK" sz="1400" dirty="0">
                <a:cs typeface="Calibri" panose="020F0502020204030204" pitchFamily="34" charset="0"/>
                <a:hlinkClick r:id="rId2" action="ppaction://hlinksldjump"/>
              </a:rPr>
              <a:t>her.</a:t>
            </a:r>
            <a:br>
              <a:rPr lang="da-DK" sz="1400" dirty="0">
                <a:cs typeface="Calibri" panose="020F0502020204030204" pitchFamily="34" charset="0"/>
              </a:rPr>
            </a:br>
            <a:br>
              <a:rPr lang="da-DK" sz="1400" dirty="0">
                <a:cs typeface="Calibri" panose="020F0502020204030204" pitchFamily="34" charset="0"/>
              </a:rPr>
            </a:br>
            <a:r>
              <a:rPr lang="da-DK" sz="1400" i="1" dirty="0">
                <a:cs typeface="Calibri" panose="020F0502020204030204" pitchFamily="34" charset="0"/>
              </a:rPr>
              <a:t>Du kan se et eksempel på en </a:t>
            </a:r>
            <a:r>
              <a:rPr lang="da-DK" sz="1400" i="1" dirty="0" err="1">
                <a:cs typeface="Calibri" panose="020F0502020204030204" pitchFamily="34" charset="0"/>
              </a:rPr>
              <a:t>cost</a:t>
            </a:r>
            <a:r>
              <a:rPr lang="da-DK" sz="1400" i="1" dirty="0">
                <a:cs typeface="Calibri" panose="020F0502020204030204" pitchFamily="34" charset="0"/>
              </a:rPr>
              <a:t>/benefit analyse </a:t>
            </a:r>
            <a:r>
              <a:rPr lang="da-DK" sz="1400" dirty="0">
                <a:cs typeface="Calibri" panose="020F0502020204030204" pitchFamily="34" charset="0"/>
                <a:hlinkClick r:id="rId3" action="ppaction://hlinksldjump"/>
              </a:rPr>
              <a:t>her</a:t>
            </a:r>
            <a:r>
              <a:rPr lang="da-DK" sz="1400" dirty="0">
                <a:cs typeface="Calibri" panose="020F0502020204030204" pitchFamily="34" charset="0"/>
              </a:rPr>
              <a:t>.</a:t>
            </a:r>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3101105"/>
          </a:xfrm>
          <a:prstGeom prst="rect">
            <a:avLst/>
          </a:prstGeom>
        </p:spPr>
        <p:txBody>
          <a:bodyPr wrap="square">
            <a:spAutoFit/>
          </a:bodyPr>
          <a:lstStyle/>
          <a:p>
            <a:pPr>
              <a:lnSpc>
                <a:spcPct val="200000"/>
              </a:lnSpc>
            </a:pPr>
            <a:r>
              <a:rPr lang="da-DK" sz="1400" dirty="0">
                <a:solidFill>
                  <a:schemeClr val="bg1"/>
                </a:solidFill>
              </a:rPr>
              <a:t>Milepælsplan</a:t>
            </a:r>
          </a:p>
          <a:p>
            <a:pPr>
              <a:lnSpc>
                <a:spcPct val="200000"/>
              </a:lnSpc>
            </a:pPr>
            <a:r>
              <a:rPr lang="da-DK" sz="1400" dirty="0">
                <a:solidFill>
                  <a:schemeClr val="bg1"/>
                </a:solidFill>
              </a:rPr>
              <a:t>Aktivitetsplan</a:t>
            </a:r>
            <a:endParaRPr lang="da-DK" sz="1200" dirty="0">
              <a:solidFill>
                <a:schemeClr val="bg1"/>
              </a:solidFill>
            </a:endParaRPr>
          </a:p>
          <a:p>
            <a:pPr>
              <a:lnSpc>
                <a:spcPct val="200000"/>
              </a:lnSpc>
            </a:pPr>
            <a:r>
              <a:rPr lang="da-DK" sz="1400" dirty="0">
                <a:solidFill>
                  <a:schemeClr val="bg1"/>
                </a:solidFill>
              </a:rPr>
              <a:t>Estimering</a:t>
            </a:r>
          </a:p>
          <a:p>
            <a:pPr>
              <a:lnSpc>
                <a:spcPct val="200000"/>
              </a:lnSpc>
            </a:pPr>
            <a:r>
              <a:rPr lang="da-DK" sz="1400" dirty="0">
                <a:solidFill>
                  <a:schemeClr val="bg1"/>
                </a:solidFill>
              </a:rPr>
              <a:t>Ressourceallokering</a:t>
            </a:r>
          </a:p>
          <a:p>
            <a:pPr>
              <a:lnSpc>
                <a:spcPct val="200000"/>
              </a:lnSpc>
            </a:pPr>
            <a:r>
              <a:rPr lang="da-DK" sz="1400" dirty="0">
                <a:solidFill>
                  <a:schemeClr val="bg1"/>
                </a:solidFill>
              </a:rPr>
              <a:t>Kritisk vej</a:t>
            </a:r>
          </a:p>
          <a:p>
            <a:pPr>
              <a:lnSpc>
                <a:spcPct val="200000"/>
              </a:lnSpc>
            </a:pPr>
            <a:r>
              <a:rPr lang="da-DK" sz="1400" dirty="0">
                <a:solidFill>
                  <a:schemeClr val="bg1"/>
                </a:solidFill>
              </a:rPr>
              <a:t>Risikoanalyse</a:t>
            </a:r>
          </a:p>
          <a:p>
            <a:pPr marL="285750" indent="-285750">
              <a:lnSpc>
                <a:spcPct val="200000"/>
              </a:lnSpc>
              <a:buFont typeface="Wingdings" panose="05000000000000000000" pitchFamily="2" charset="2"/>
              <a:buChar char="§"/>
            </a:pPr>
            <a:r>
              <a:rPr lang="da-DK" sz="1600" b="1" dirty="0">
                <a:solidFill>
                  <a:schemeClr val="bg1"/>
                </a:solidFill>
              </a:rPr>
              <a:t>C/B analyse</a:t>
            </a:r>
            <a:endParaRPr lang="da-DK" b="1"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Planlægningsfasen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577620" y="5761390"/>
            <a:ext cx="2991632" cy="830997"/>
          </a:xfrm>
          <a:prstGeom prst="rect">
            <a:avLst/>
          </a:prstGeom>
        </p:spPr>
        <p:txBody>
          <a:bodyPr wrap="square">
            <a:spAutoFit/>
          </a:bodyPr>
          <a:lstStyle/>
          <a:p>
            <a:r>
              <a:rPr lang="da-DK" sz="1600" b="1" i="1" dirty="0">
                <a:solidFill>
                  <a:schemeClr val="bg1"/>
                </a:solidFill>
                <a:latin typeface="+mj-lt"/>
              </a:rPr>
              <a:t>Kan det overhovedet </a:t>
            </a:r>
            <a:br>
              <a:rPr lang="da-DK" sz="1600" b="1" i="1" dirty="0">
                <a:solidFill>
                  <a:schemeClr val="bg1"/>
                </a:solidFill>
                <a:latin typeface="+mj-lt"/>
              </a:rPr>
            </a:br>
            <a:r>
              <a:rPr lang="da-DK" sz="1600" b="1" i="1" dirty="0">
                <a:solidFill>
                  <a:schemeClr val="bg1"/>
                </a:solidFill>
                <a:latin typeface="+mj-lt"/>
              </a:rPr>
              <a:t>betale sig at gennemføre</a:t>
            </a:r>
            <a:br>
              <a:rPr lang="da-DK" sz="1600" b="1" i="1" dirty="0">
                <a:solidFill>
                  <a:schemeClr val="bg1"/>
                </a:solidFill>
                <a:latin typeface="+mj-lt"/>
              </a:rPr>
            </a:br>
            <a:r>
              <a:rPr lang="da-DK" sz="1600" b="1" i="1" dirty="0">
                <a:solidFill>
                  <a:schemeClr val="bg1"/>
                </a:solidFill>
                <a:latin typeface="+mj-lt"/>
              </a:rPr>
              <a:t>projektet?</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9">
            <a:hlinkClick r:id="rId5" action="ppaction://hlinksldjump"/>
            <a:extLst>
              <a:ext uri="{FF2B5EF4-FFF2-40B4-BE49-F238E27FC236}">
                <a16:creationId xmlns:a16="http://schemas.microsoft.com/office/drawing/2014/main" id="{C778064D-1C53-4909-A700-7352E601E37F}"/>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37" name="Rectangle 10">
            <a:hlinkClick r:id="rId6" action="ppaction://hlinksldjump"/>
            <a:extLst>
              <a:ext uri="{FF2B5EF4-FFF2-40B4-BE49-F238E27FC236}">
                <a16:creationId xmlns:a16="http://schemas.microsoft.com/office/drawing/2014/main" id="{DF43EFC6-DF64-4E16-9F42-0DE1583195FF}"/>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38" name="Rectangle 11">
            <a:hlinkClick r:id="rId7" action="ppaction://hlinksldjump"/>
            <a:extLst>
              <a:ext uri="{FF2B5EF4-FFF2-40B4-BE49-F238E27FC236}">
                <a16:creationId xmlns:a16="http://schemas.microsoft.com/office/drawing/2014/main" id="{A208833C-C289-4236-8EF1-5BF55F4A9F22}"/>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8" action="ppaction://hlinksldjump"/>
            <a:extLst>
              <a:ext uri="{FF2B5EF4-FFF2-40B4-BE49-F238E27FC236}">
                <a16:creationId xmlns:a16="http://schemas.microsoft.com/office/drawing/2014/main" id="{9642BEC9-CD92-4BF0-B784-00D69CD9A9E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0" name="Rektangel 55">
            <a:hlinkClick r:id="rId9" action="ppaction://hlinksldjump"/>
            <a:extLst>
              <a:ext uri="{FF2B5EF4-FFF2-40B4-BE49-F238E27FC236}">
                <a16:creationId xmlns:a16="http://schemas.microsoft.com/office/drawing/2014/main" id="{C9925428-2D48-4E2E-AA73-10917C9DC743}"/>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10" action="ppaction://hlinksldjump"/>
            <a:extLst>
              <a:ext uri="{FF2B5EF4-FFF2-40B4-BE49-F238E27FC236}">
                <a16:creationId xmlns:a16="http://schemas.microsoft.com/office/drawing/2014/main" id="{68157232-5B08-452A-968F-B66671BA31B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11" action="ppaction://hlinksldjump"/>
            <a:extLst>
              <a:ext uri="{FF2B5EF4-FFF2-40B4-BE49-F238E27FC236}">
                <a16:creationId xmlns:a16="http://schemas.microsoft.com/office/drawing/2014/main" id="{10F6EFFE-EFAA-4B64-830B-983AD9BA4C2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9" action="ppaction://hlinksldjump"/>
            <a:extLst>
              <a:ext uri="{FF2B5EF4-FFF2-40B4-BE49-F238E27FC236}">
                <a16:creationId xmlns:a16="http://schemas.microsoft.com/office/drawing/2014/main" id="{DFF97F51-0A4F-4369-904E-77978E3AF6A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10" action="ppaction://hlinksldjump"/>
            <a:extLst>
              <a:ext uri="{FF2B5EF4-FFF2-40B4-BE49-F238E27FC236}">
                <a16:creationId xmlns:a16="http://schemas.microsoft.com/office/drawing/2014/main" id="{6DBE1FC8-5B62-4E3F-AE96-16D326732EE1}"/>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11" action="ppaction://hlinksldjump"/>
            <a:extLst>
              <a:ext uri="{FF2B5EF4-FFF2-40B4-BE49-F238E27FC236}">
                <a16:creationId xmlns:a16="http://schemas.microsoft.com/office/drawing/2014/main" id="{96B8A517-4182-4D7C-AA72-B4890C16A9C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2" action="ppaction://hlinksldjump"/>
            <a:extLst>
              <a:ext uri="{FF2B5EF4-FFF2-40B4-BE49-F238E27FC236}">
                <a16:creationId xmlns:a16="http://schemas.microsoft.com/office/drawing/2014/main" id="{F347CADC-D6BB-4A31-BECB-5B4E1E8DB32A}"/>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2" action="ppaction://hlinksldjump"/>
            <a:extLst>
              <a:ext uri="{FF2B5EF4-FFF2-40B4-BE49-F238E27FC236}">
                <a16:creationId xmlns:a16="http://schemas.microsoft.com/office/drawing/2014/main" id="{B817428F-1688-4508-8F3E-49BB64E1AB28}"/>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 name="Rektangel 4">
            <a:hlinkClick r:id="rId13" action="ppaction://hlinksldjump"/>
            <a:extLst>
              <a:ext uri="{FF2B5EF4-FFF2-40B4-BE49-F238E27FC236}">
                <a16:creationId xmlns:a16="http://schemas.microsoft.com/office/drawing/2014/main" id="{CB75B9EC-9524-415C-912A-B991812DD3B4}"/>
              </a:ext>
            </a:extLst>
          </p:cNvPr>
          <p:cNvSpPr/>
          <p:nvPr/>
        </p:nvSpPr>
        <p:spPr>
          <a:xfrm>
            <a:off x="161605" y="140096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14" action="ppaction://hlinksldjump"/>
            <a:extLst>
              <a:ext uri="{FF2B5EF4-FFF2-40B4-BE49-F238E27FC236}">
                <a16:creationId xmlns:a16="http://schemas.microsoft.com/office/drawing/2014/main" id="{36B3A96F-B83D-47EB-B998-58F4C6F5B81F}"/>
              </a:ext>
            </a:extLst>
          </p:cNvPr>
          <p:cNvSpPr/>
          <p:nvPr/>
        </p:nvSpPr>
        <p:spPr>
          <a:xfrm>
            <a:off x="172779" y="1835897"/>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5" action="ppaction://hlinksldjump"/>
            <a:extLst>
              <a:ext uri="{FF2B5EF4-FFF2-40B4-BE49-F238E27FC236}">
                <a16:creationId xmlns:a16="http://schemas.microsoft.com/office/drawing/2014/main" id="{BD4C00FC-B438-4685-A6B7-5DEC543CF778}"/>
              </a:ext>
            </a:extLst>
          </p:cNvPr>
          <p:cNvSpPr/>
          <p:nvPr/>
        </p:nvSpPr>
        <p:spPr>
          <a:xfrm>
            <a:off x="172779" y="2243901"/>
            <a:ext cx="127291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6" action="ppaction://hlinksldjump"/>
            <a:extLst>
              <a:ext uri="{FF2B5EF4-FFF2-40B4-BE49-F238E27FC236}">
                <a16:creationId xmlns:a16="http://schemas.microsoft.com/office/drawing/2014/main" id="{9EF5A60D-CC8F-4CCF-823C-067B6BEE939E}"/>
              </a:ext>
            </a:extLst>
          </p:cNvPr>
          <p:cNvSpPr/>
          <p:nvPr/>
        </p:nvSpPr>
        <p:spPr>
          <a:xfrm>
            <a:off x="161605" y="2678837"/>
            <a:ext cx="1776252"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17" action="ppaction://hlinksldjump"/>
            <a:extLst>
              <a:ext uri="{FF2B5EF4-FFF2-40B4-BE49-F238E27FC236}">
                <a16:creationId xmlns:a16="http://schemas.microsoft.com/office/drawing/2014/main" id="{D0042FD4-471A-4881-9D4A-C46185651060}"/>
              </a:ext>
            </a:extLst>
          </p:cNvPr>
          <p:cNvSpPr/>
          <p:nvPr/>
        </p:nvSpPr>
        <p:spPr>
          <a:xfrm>
            <a:off x="161605" y="3106799"/>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hlinkClick r:id="rId18" action="ppaction://hlinksldjump"/>
            <a:extLst>
              <a:ext uri="{FF2B5EF4-FFF2-40B4-BE49-F238E27FC236}">
                <a16:creationId xmlns:a16="http://schemas.microsoft.com/office/drawing/2014/main" id="{FC61A35D-69F7-4C13-B905-0C6080A0F667}"/>
              </a:ext>
            </a:extLst>
          </p:cNvPr>
          <p:cNvSpPr/>
          <p:nvPr/>
        </p:nvSpPr>
        <p:spPr>
          <a:xfrm>
            <a:off x="161605" y="3534761"/>
            <a:ext cx="1284086"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6" action="ppaction://hlinksldjump"/>
            <a:extLst>
              <a:ext uri="{FF2B5EF4-FFF2-40B4-BE49-F238E27FC236}">
                <a16:creationId xmlns:a16="http://schemas.microsoft.com/office/drawing/2014/main" id="{F2CBF9C5-871B-485E-A9EA-D3B8248B80EE}"/>
              </a:ext>
            </a:extLst>
          </p:cNvPr>
          <p:cNvSpPr/>
          <p:nvPr/>
        </p:nvSpPr>
        <p:spPr>
          <a:xfrm>
            <a:off x="183953" y="848663"/>
            <a:ext cx="2332744" cy="2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Grafik 64" descr="Hjem">
            <a:hlinkClick r:id="rId19" action="ppaction://hlinksldjump"/>
            <a:extLst>
              <a:ext uri="{FF2B5EF4-FFF2-40B4-BE49-F238E27FC236}">
                <a16:creationId xmlns:a16="http://schemas.microsoft.com/office/drawing/2014/main" id="{245ADE05-32F0-4535-AC17-2C68787500E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153" y="127113"/>
            <a:ext cx="407840" cy="407840"/>
          </a:xfrm>
          <a:prstGeom prst="rect">
            <a:avLst/>
          </a:prstGeom>
        </p:spPr>
      </p:pic>
      <p:pic>
        <p:nvPicPr>
          <p:cNvPr id="13" name="Grafik 10" descr="Pil vandret u-vending">
            <a:hlinkClick r:id="" action="ppaction://hlinkshowjump?jump=lastslideviewed"/>
            <a:extLst>
              <a:ext uri="{FF2B5EF4-FFF2-40B4-BE49-F238E27FC236}">
                <a16:creationId xmlns:a16="http://schemas.microsoft.com/office/drawing/2014/main" id="{B8B4D32A-ECEF-4CE1-9A31-AAF3184D24F4}"/>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35587" y="157640"/>
            <a:ext cx="347297" cy="373662"/>
          </a:xfrm>
          <a:prstGeom prst="rect">
            <a:avLst/>
          </a:prstGeom>
        </p:spPr>
      </p:pic>
      <p:pic>
        <p:nvPicPr>
          <p:cNvPr id="3" name="Grafik 2" descr="Lystryk">
            <a:hlinkClick r:id="rId3" action="ppaction://hlinksldjump"/>
            <a:extLst>
              <a:ext uri="{FF2B5EF4-FFF2-40B4-BE49-F238E27FC236}">
                <a16:creationId xmlns:a16="http://schemas.microsoft.com/office/drawing/2014/main" id="{821654AC-6FEB-4E1C-A048-8E4B524FF7A1}"/>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675178" y="113433"/>
            <a:ext cx="407840" cy="443592"/>
          </a:xfrm>
          <a:prstGeom prst="rect">
            <a:avLst/>
          </a:prstGeom>
        </p:spPr>
      </p:pic>
      <p:pic>
        <p:nvPicPr>
          <p:cNvPr id="14" name="Grafik 13" descr="Arbejdsgang ">
            <a:hlinkClick r:id="rId2" action="ppaction://hlinksldjump"/>
            <a:extLst>
              <a:ext uri="{FF2B5EF4-FFF2-40B4-BE49-F238E27FC236}">
                <a16:creationId xmlns:a16="http://schemas.microsoft.com/office/drawing/2014/main" id="{3FC38806-3D80-4F3D-86E0-A9F48A55FFCD}"/>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117811" y="139311"/>
            <a:ext cx="407840" cy="407840"/>
          </a:xfrm>
          <a:prstGeom prst="rect">
            <a:avLst/>
          </a:prstGeom>
        </p:spPr>
      </p:pic>
    </p:spTree>
    <p:extLst>
      <p:ext uri="{BB962C8B-B14F-4D97-AF65-F5344CB8AC3E}">
        <p14:creationId xmlns:p14="http://schemas.microsoft.com/office/powerpoint/2010/main" val="335087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Isosceles Triangle 5">
            <a:extLst>
              <a:ext uri="{FF2B5EF4-FFF2-40B4-BE49-F238E27FC236}">
                <a16:creationId xmlns:a16="http://schemas.microsoft.com/office/drawing/2014/main" id="{4323F0F0-ACDF-401B-9E31-ED0294B33846}"/>
              </a:ext>
            </a:extLst>
          </p:cNvPr>
          <p:cNvSpPr/>
          <p:nvPr/>
        </p:nvSpPr>
        <p:spPr>
          <a:xfrm rot="13223909">
            <a:off x="-426919" y="5239005"/>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Isosceles Triangle 19">
            <a:extLst>
              <a:ext uri="{FF2B5EF4-FFF2-40B4-BE49-F238E27FC236}">
                <a16:creationId xmlns:a16="http://schemas.microsoft.com/office/drawing/2014/main" id="{39B17576-A492-4CF4-A286-F8307DFDF185}"/>
              </a:ext>
            </a:extLst>
          </p:cNvPr>
          <p:cNvSpPr/>
          <p:nvPr/>
        </p:nvSpPr>
        <p:spPr>
          <a:xfrm rot="10800000">
            <a:off x="0" y="670062"/>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7" name="Rectangle 4">
            <a:extLst>
              <a:ext uri="{FF2B5EF4-FFF2-40B4-BE49-F238E27FC236}">
                <a16:creationId xmlns:a16="http://schemas.microsoft.com/office/drawing/2014/main" id="{8D0A4B71-F882-4AA9-B6E8-90EB956FDB51}"/>
              </a:ext>
            </a:extLst>
          </p:cNvPr>
          <p:cNvSpPr/>
          <p:nvPr/>
        </p:nvSpPr>
        <p:spPr>
          <a:xfrm>
            <a:off x="161605" y="788978"/>
            <a:ext cx="3051377" cy="461665"/>
          </a:xfrm>
          <a:prstGeom prst="rect">
            <a:avLst/>
          </a:prstGeom>
        </p:spPr>
        <p:txBody>
          <a:bodyPr wrap="square">
            <a:spAutoFit/>
          </a:bodyPr>
          <a:lstStyle/>
          <a:p>
            <a:r>
              <a:rPr lang="da-DK" sz="2400" b="1" dirty="0">
                <a:solidFill>
                  <a:schemeClr val="bg1"/>
                </a:solidFill>
              </a:rPr>
              <a:t>Gate 2</a:t>
            </a:r>
          </a:p>
        </p:txBody>
      </p:sp>
      <p:pic>
        <p:nvPicPr>
          <p:cNvPr id="73" name="Billede 72">
            <a:extLst>
              <a:ext uri="{FF2B5EF4-FFF2-40B4-BE49-F238E27FC236}">
                <a16:creationId xmlns:a16="http://schemas.microsoft.com/office/drawing/2014/main" id="{D15BD6E2-97CB-4470-B18B-F004D5D90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 name="Ellipse 1">
            <a:extLst>
              <a:ext uri="{FF2B5EF4-FFF2-40B4-BE49-F238E27FC236}">
                <a16:creationId xmlns:a16="http://schemas.microsoft.com/office/drawing/2014/main" id="{93E70C5D-F4AC-46BC-A477-DFC319BAD5EB}"/>
              </a:ext>
            </a:extLst>
          </p:cNvPr>
          <p:cNvSpPr/>
          <p:nvPr/>
        </p:nvSpPr>
        <p:spPr>
          <a:xfrm>
            <a:off x="203806" y="5335867"/>
            <a:ext cx="372427" cy="336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8" name="Ellipse 77">
            <a:extLst>
              <a:ext uri="{FF2B5EF4-FFF2-40B4-BE49-F238E27FC236}">
                <a16:creationId xmlns:a16="http://schemas.microsoft.com/office/drawing/2014/main" id="{4D556A40-2399-4E2E-A22E-E824486B423D}"/>
              </a:ext>
            </a:extLst>
          </p:cNvPr>
          <p:cNvSpPr/>
          <p:nvPr/>
        </p:nvSpPr>
        <p:spPr>
          <a:xfrm>
            <a:off x="203806" y="5726812"/>
            <a:ext cx="372427" cy="33605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9" name="Ellipse 78">
            <a:extLst>
              <a:ext uri="{FF2B5EF4-FFF2-40B4-BE49-F238E27FC236}">
                <a16:creationId xmlns:a16="http://schemas.microsoft.com/office/drawing/2014/main" id="{07012496-D471-48EB-8378-933098265231}"/>
              </a:ext>
            </a:extLst>
          </p:cNvPr>
          <p:cNvSpPr/>
          <p:nvPr/>
        </p:nvSpPr>
        <p:spPr>
          <a:xfrm>
            <a:off x="203806" y="6117757"/>
            <a:ext cx="372427" cy="33605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ctangle 10">
            <a:hlinkClick r:id="rId3" action="ppaction://hlinksldjump"/>
            <a:extLst>
              <a:ext uri="{FF2B5EF4-FFF2-40B4-BE49-F238E27FC236}">
                <a16:creationId xmlns:a16="http://schemas.microsoft.com/office/drawing/2014/main" id="{95C139FA-CEB8-4A9E-8527-64100CA8DA4A}"/>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3" name="Rectangle 11">
            <a:hlinkClick r:id="rId4" action="ppaction://hlinksldjump"/>
            <a:extLst>
              <a:ext uri="{FF2B5EF4-FFF2-40B4-BE49-F238E27FC236}">
                <a16:creationId xmlns:a16="http://schemas.microsoft.com/office/drawing/2014/main" id="{221C80A6-AD25-4BB7-B590-AFE338612A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4" name="Rectangle 12">
            <a:hlinkClick r:id="rId5" action="ppaction://hlinksldjump"/>
            <a:extLst>
              <a:ext uri="{FF2B5EF4-FFF2-40B4-BE49-F238E27FC236}">
                <a16:creationId xmlns:a16="http://schemas.microsoft.com/office/drawing/2014/main" id="{56A834B4-4884-43A3-956F-F01C96301948}"/>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5" name="Rektangel 55">
            <a:hlinkClick r:id="rId6" action="ppaction://hlinksldjump"/>
            <a:extLst>
              <a:ext uri="{FF2B5EF4-FFF2-40B4-BE49-F238E27FC236}">
                <a16:creationId xmlns:a16="http://schemas.microsoft.com/office/drawing/2014/main" id="{CA36F109-197A-4B9F-92E1-637FBD6897DD}"/>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Rektangel 55">
            <a:hlinkClick r:id="rId7" action="ppaction://hlinksldjump"/>
            <a:extLst>
              <a:ext uri="{FF2B5EF4-FFF2-40B4-BE49-F238E27FC236}">
                <a16:creationId xmlns:a16="http://schemas.microsoft.com/office/drawing/2014/main" id="{2AB2EA4C-6E82-4C70-9873-8A1F742D50EF}"/>
              </a:ext>
            </a:extLst>
          </p:cNvPr>
          <p:cNvSpPr/>
          <p:nvPr/>
        </p:nvSpPr>
        <p:spPr>
          <a:xfrm rot="18835034">
            <a:off x="7529345" y="182500"/>
            <a:ext cx="326016" cy="31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7" name="Rektangel 55">
            <a:hlinkClick r:id="rId8" action="ppaction://hlinksldjump"/>
            <a:extLst>
              <a:ext uri="{FF2B5EF4-FFF2-40B4-BE49-F238E27FC236}">
                <a16:creationId xmlns:a16="http://schemas.microsoft.com/office/drawing/2014/main" id="{A11D3C33-C9BD-401F-B1D3-9DA573446FB0}"/>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Tekstfelt 61">
            <a:hlinkClick r:id="rId6" action="ppaction://hlinksldjump"/>
            <a:extLst>
              <a:ext uri="{FF2B5EF4-FFF2-40B4-BE49-F238E27FC236}">
                <a16:creationId xmlns:a16="http://schemas.microsoft.com/office/drawing/2014/main" id="{434C0DFF-57A3-4C24-B8E9-BB4B46382017}"/>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9" name="Tekstfelt 61">
            <a:hlinkClick r:id="rId7" action="ppaction://hlinksldjump"/>
            <a:extLst>
              <a:ext uri="{FF2B5EF4-FFF2-40B4-BE49-F238E27FC236}">
                <a16:creationId xmlns:a16="http://schemas.microsoft.com/office/drawing/2014/main" id="{EAAC9F53-1506-4B2B-A1DE-2A4EA1E80DE9}"/>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CFD49D0-3AEA-4988-8B7B-38DBD780D9D4}"/>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A41AD5C-4C1C-4613-A008-489870873699}"/>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4BD7ABF7-D27E-4B0D-A7CC-BD14D4145D89}"/>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48" name="Rectangle 9">
            <a:hlinkClick r:id="rId10" action="ppaction://hlinksldjump"/>
            <a:extLst>
              <a:ext uri="{FF2B5EF4-FFF2-40B4-BE49-F238E27FC236}">
                <a16:creationId xmlns:a16="http://schemas.microsoft.com/office/drawing/2014/main" id="{F6F6C69F-BB11-4E60-9E6F-FA22D56CFDBA}"/>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3" name="Tekstfelt 27">
            <a:extLst>
              <a:ext uri="{FF2B5EF4-FFF2-40B4-BE49-F238E27FC236}">
                <a16:creationId xmlns:a16="http://schemas.microsoft.com/office/drawing/2014/main" id="{40769B77-82E5-4BB6-8D89-77AC6695CE39}"/>
              </a:ext>
            </a:extLst>
          </p:cNvPr>
          <p:cNvSpPr txBox="1"/>
          <p:nvPr/>
        </p:nvSpPr>
        <p:spPr>
          <a:xfrm>
            <a:off x="3979936" y="975915"/>
            <a:ext cx="7840152" cy="4047262"/>
          </a:xfrm>
          <a:prstGeom prst="rect">
            <a:avLst/>
          </a:prstGeom>
          <a:noFill/>
        </p:spPr>
        <p:txBody>
          <a:bodyPr wrap="square" rtlCol="0">
            <a:spAutoFit/>
          </a:bodyPr>
          <a:lstStyle/>
          <a:p>
            <a:r>
              <a:rPr lang="da-DK" b="1" dirty="0"/>
              <a:t>Gate 2</a:t>
            </a:r>
          </a:p>
          <a:p>
            <a:endParaRPr lang="da-DK" sz="1500" dirty="0"/>
          </a:p>
          <a:p>
            <a:r>
              <a:rPr lang="da-DK" sz="1600" dirty="0"/>
              <a:t>I denne gate bliver det besluttet om opgaven skal gennemføres - alternativt sættes på ”hold” eller afsluttes.</a:t>
            </a:r>
          </a:p>
          <a:p>
            <a:endParaRPr lang="da-DK" sz="1600" dirty="0"/>
          </a:p>
          <a:p>
            <a:r>
              <a:rPr lang="da-DK" sz="1600" dirty="0"/>
              <a:t>Det er opgavestilleren (styregruppen) der træffer denne beslutning, hvilket bør gøres ud fra en analyse af, om opgaven på baggrund af foregående analyser og projektets omfang, fortsat vil give mening og være nødvendigt i forhold til det projektet blev berettiget på.</a:t>
            </a:r>
          </a:p>
          <a:p>
            <a:r>
              <a:rPr lang="da-DK" sz="1600" dirty="0"/>
              <a:t> </a:t>
            </a:r>
          </a:p>
          <a:p>
            <a:r>
              <a:rPr lang="da-DK" sz="1600" dirty="0"/>
              <a:t>Opgavestilleren (styregruppen) godkender samtidigt den projektorganisation der skal udføre opgaverne, og herunder hvilke ressourcer der må anvendes, hvad der skal gennemføres/afleveres og med hvilke tidsfrister for den næste fase frem til Gate 3. </a:t>
            </a:r>
          </a:p>
          <a:p>
            <a:endParaRPr lang="da-DK" sz="1600" dirty="0"/>
          </a:p>
          <a:p>
            <a:endParaRPr lang="da-DK" sz="1600" dirty="0"/>
          </a:p>
          <a:p>
            <a:endParaRPr lang="da-DK" sz="1600" dirty="0"/>
          </a:p>
          <a:p>
            <a:r>
              <a:rPr lang="da-DK" sz="1600" dirty="0"/>
              <a:t>Se </a:t>
            </a:r>
            <a:r>
              <a:rPr lang="da-DK" sz="1600" dirty="0">
                <a:effectLst/>
                <a:latin typeface="Calibri" panose="020F0502020204030204" pitchFamily="34" charset="0"/>
                <a:ea typeface="Calibri" panose="020F0502020204030204" pitchFamily="34" charset="0"/>
                <a:cs typeface="Times New Roman" panose="02020603050405020304" pitchFamily="18" charset="0"/>
                <a:hlinkClick r:id="rId11" action="ppaction://hlinksldjump"/>
              </a:rPr>
              <a:t>Forslag og godkendelse til projektfremgangsmåde</a:t>
            </a:r>
            <a:r>
              <a:rPr lang="da-DK" sz="1600" dirty="0">
                <a:latin typeface="Calibri" panose="020F0502020204030204" pitchFamily="34" charset="0"/>
                <a:ea typeface="Calibri" panose="020F0502020204030204" pitchFamily="34" charset="0"/>
                <a:cs typeface="Times New Roman" panose="02020603050405020304" pitchFamily="18" charset="0"/>
              </a:rPr>
              <a:t> og</a:t>
            </a:r>
            <a:r>
              <a:rPr lang="da-DK" sz="1600" dirty="0">
                <a:effectLst/>
                <a:latin typeface="Calibri" panose="020F0502020204030204" pitchFamily="34" charset="0"/>
                <a:ea typeface="Calibri" panose="020F0502020204030204" pitchFamily="34" charset="0"/>
                <a:cs typeface="Times New Roman" panose="02020603050405020304" pitchFamily="18" charset="0"/>
              </a:rPr>
              <a:t> </a:t>
            </a:r>
            <a:r>
              <a:rPr lang="da-DK" sz="1600" dirty="0">
                <a:hlinkClick r:id="rId12" action="ppaction://hlinksldjump"/>
              </a:rPr>
              <a:t>Godkendt plan for næste fase</a:t>
            </a:r>
            <a:r>
              <a:rPr lang="da-DK" sz="1600" dirty="0"/>
              <a:t>.</a:t>
            </a:r>
          </a:p>
        </p:txBody>
      </p:sp>
      <p:sp>
        <p:nvSpPr>
          <p:cNvPr id="4" name="Rectangle 45">
            <a:extLst>
              <a:ext uri="{FF2B5EF4-FFF2-40B4-BE49-F238E27FC236}">
                <a16:creationId xmlns:a16="http://schemas.microsoft.com/office/drawing/2014/main" id="{DED14C89-3266-4D88-8959-199917F212EC}"/>
              </a:ext>
            </a:extLst>
          </p:cNvPr>
          <p:cNvSpPr/>
          <p:nvPr/>
        </p:nvSpPr>
        <p:spPr>
          <a:xfrm>
            <a:off x="718260" y="5597668"/>
            <a:ext cx="2494722" cy="830997"/>
          </a:xfrm>
          <a:prstGeom prst="rect">
            <a:avLst/>
          </a:prstGeom>
        </p:spPr>
        <p:txBody>
          <a:bodyPr wrap="square">
            <a:spAutoFit/>
          </a:bodyPr>
          <a:lstStyle/>
          <a:p>
            <a:r>
              <a:rPr lang="da-DK" sz="1600" b="1" i="1" dirty="0">
                <a:solidFill>
                  <a:schemeClr val="bg1"/>
                </a:solidFill>
                <a:latin typeface="+mj-lt"/>
              </a:rPr>
              <a:t>Skal vi ”trykke på</a:t>
            </a:r>
            <a:br>
              <a:rPr lang="da-DK" sz="1600" b="1" i="1" dirty="0">
                <a:solidFill>
                  <a:schemeClr val="bg1"/>
                </a:solidFill>
                <a:latin typeface="+mj-lt"/>
              </a:rPr>
            </a:br>
            <a:r>
              <a:rPr lang="da-DK" sz="1600" b="1" i="1" dirty="0">
                <a:solidFill>
                  <a:schemeClr val="bg1"/>
                </a:solidFill>
                <a:latin typeface="+mj-lt"/>
              </a:rPr>
              <a:t>knappen” og gøre </a:t>
            </a:r>
            <a:br>
              <a:rPr lang="da-DK" sz="1600" b="1" i="1" dirty="0">
                <a:solidFill>
                  <a:schemeClr val="bg1"/>
                </a:solidFill>
                <a:latin typeface="+mj-lt"/>
              </a:rPr>
            </a:br>
            <a:r>
              <a:rPr lang="da-DK" sz="1600" b="1" i="1" dirty="0">
                <a:solidFill>
                  <a:schemeClr val="bg1"/>
                </a:solidFill>
                <a:latin typeface="+mj-lt"/>
              </a:rPr>
              <a:t>det?</a:t>
            </a:r>
          </a:p>
        </p:txBody>
      </p:sp>
      <p:sp>
        <p:nvSpPr>
          <p:cNvPr id="7" name="Tekstfelt 6">
            <a:extLst>
              <a:ext uri="{FF2B5EF4-FFF2-40B4-BE49-F238E27FC236}">
                <a16:creationId xmlns:a16="http://schemas.microsoft.com/office/drawing/2014/main" id="{F0D811E1-3B36-4FCD-BFC8-12CA345E96FE}"/>
              </a:ext>
            </a:extLst>
          </p:cNvPr>
          <p:cNvSpPr txBox="1"/>
          <p:nvPr/>
        </p:nvSpPr>
        <p:spPr>
          <a:xfrm>
            <a:off x="638380" y="4566617"/>
            <a:ext cx="516683" cy="1862048"/>
          </a:xfrm>
          <a:prstGeom prst="rect">
            <a:avLst/>
          </a:prstGeom>
          <a:noFill/>
        </p:spPr>
        <p:txBody>
          <a:bodyPr wrap="square" rtlCol="0">
            <a:spAutoFit/>
          </a:bodyPr>
          <a:lstStyle/>
          <a:p>
            <a:r>
              <a:rPr lang="da-DK" sz="11500" dirty="0">
                <a:latin typeface="Arial" panose="020B0604020202020204" pitchFamily="34" charset="0"/>
                <a:cs typeface="Arial" panose="020B0604020202020204" pitchFamily="34" charset="0"/>
              </a:rPr>
              <a:t>”</a:t>
            </a:r>
          </a:p>
        </p:txBody>
      </p:sp>
      <p:pic>
        <p:nvPicPr>
          <p:cNvPr id="8" name="Grafik 64" descr="Hjem">
            <a:hlinkClick r:id="rId13" action="ppaction://hlinksldjump"/>
            <a:extLst>
              <a:ext uri="{FF2B5EF4-FFF2-40B4-BE49-F238E27FC236}">
                <a16:creationId xmlns:a16="http://schemas.microsoft.com/office/drawing/2014/main" id="{5A85E33C-7EEF-40D3-AA3A-C87CB610AD1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153" y="127113"/>
            <a:ext cx="407840" cy="407840"/>
          </a:xfrm>
          <a:prstGeom prst="rect">
            <a:avLst/>
          </a:prstGeom>
        </p:spPr>
      </p:pic>
      <p:pic>
        <p:nvPicPr>
          <p:cNvPr id="9" name="Grafik 10" descr="Pil vandret u-vending">
            <a:hlinkClick r:id="" action="ppaction://hlinkshowjump?jump=lastslideviewed"/>
            <a:extLst>
              <a:ext uri="{FF2B5EF4-FFF2-40B4-BE49-F238E27FC236}">
                <a16:creationId xmlns:a16="http://schemas.microsoft.com/office/drawing/2014/main" id="{5896FD77-78F6-4C72-9FC2-4BE4AB736F4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3224120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96403"/>
            <a:ext cx="7919116" cy="5693866"/>
          </a:xfrm>
          <a:prstGeom prst="rect">
            <a:avLst/>
          </a:prstGeom>
        </p:spPr>
        <p:txBody>
          <a:bodyPr wrap="square">
            <a:spAutoFit/>
          </a:bodyPr>
          <a:lstStyle/>
          <a:p>
            <a:r>
              <a:rPr lang="da-DK" sz="1400" dirty="0"/>
              <a:t>Det er i denne fase de enkelte leverancer reelt anskaffes/produceres i henhold til den planlægning der er udarbejdet. Projektlederens vigtigste opgave er derfor, løbende at følge op på aftalte leverancer, ressourceaftaler og i særdeleshed ændringer, hvor ledelsesrapportering og ændringshåndtering er vigtige elementer i styring og fremdriften af projektet.</a:t>
            </a:r>
          </a:p>
          <a:p>
            <a:endParaRPr lang="da-DK" sz="1400" dirty="0"/>
          </a:p>
          <a:p>
            <a:r>
              <a:rPr lang="da-DK" sz="1400" dirty="0"/>
              <a:t>Formålet med ændringshåndtering er, at få etableret en fast procedure for håndtering af de ændringer og justeringer der vil opstå undervejs i projektets gennemførelse og projektets afslutning, og samtidig sikre den nødvendige dokumentation.</a:t>
            </a:r>
          </a:p>
          <a:p>
            <a:endParaRPr lang="da-DK" sz="1400" dirty="0"/>
          </a:p>
          <a:p>
            <a:r>
              <a:rPr lang="da-DK" sz="1400" dirty="0"/>
              <a:t>Formålet med ledelsesrapportering er, at overvåge og følge op på status af 9 udvalgte styringsområder, herunder ændringer:</a:t>
            </a:r>
          </a:p>
          <a:p>
            <a:r>
              <a:rPr lang="da-DK" sz="1400" dirty="0"/>
              <a:t>- Krav/ændringer</a:t>
            </a:r>
            <a:br>
              <a:rPr lang="da-DK" sz="1400" dirty="0"/>
            </a:br>
            <a:r>
              <a:rPr lang="da-DK" sz="1400" dirty="0"/>
              <a:t>- Risici</a:t>
            </a:r>
            <a:br>
              <a:rPr lang="da-DK" sz="1400" dirty="0"/>
            </a:br>
            <a:r>
              <a:rPr lang="da-DK" sz="1400" dirty="0"/>
              <a:t>- Økonomi</a:t>
            </a:r>
            <a:br>
              <a:rPr lang="da-DK" sz="1400" dirty="0"/>
            </a:br>
            <a:r>
              <a:rPr lang="da-DK" sz="1400" dirty="0"/>
              <a:t>- Tid og milepæle</a:t>
            </a:r>
          </a:p>
          <a:p>
            <a:r>
              <a:rPr lang="da-DK" sz="1400" dirty="0"/>
              <a:t>- Kvalitet</a:t>
            </a:r>
            <a:br>
              <a:rPr lang="da-DK" sz="1400" dirty="0"/>
            </a:br>
            <a:r>
              <a:rPr lang="da-DK" sz="1400" dirty="0"/>
              <a:t>- Leverandører</a:t>
            </a:r>
            <a:br>
              <a:rPr lang="da-DK" sz="1400" dirty="0"/>
            </a:br>
            <a:r>
              <a:rPr lang="da-DK" sz="1400" dirty="0"/>
              <a:t>- Interessenter</a:t>
            </a:r>
            <a:br>
              <a:rPr lang="da-DK" sz="1400" dirty="0"/>
            </a:br>
            <a:r>
              <a:rPr lang="da-DK" sz="1400" dirty="0"/>
              <a:t>- Medarbejdere</a:t>
            </a:r>
            <a:br>
              <a:rPr lang="da-DK" sz="1400" dirty="0"/>
            </a:br>
            <a:r>
              <a:rPr lang="da-DK" sz="1400" dirty="0"/>
              <a:t>- Processen</a:t>
            </a:r>
          </a:p>
          <a:p>
            <a:r>
              <a:rPr lang="da-DK" sz="1400" dirty="0"/>
              <a:t> </a:t>
            </a:r>
          </a:p>
          <a:p>
            <a:r>
              <a:rPr lang="da-DK" sz="1400" dirty="0"/>
              <a:t>Med udgangspunkt i de 9 styringsområder vil projektlederen således fremadrettet være i stand til at fremlægge præcise anbefalinger til styregruppen/ledelsen, således at projektet hele tiden er i ”balance”.</a:t>
            </a:r>
          </a:p>
          <a:p>
            <a:endParaRPr lang="da-DK" sz="1400" dirty="0"/>
          </a:p>
          <a:p>
            <a:r>
              <a:rPr lang="da-DK" sz="1400" dirty="0"/>
              <a:t>Fasen afsluttes med en</a:t>
            </a:r>
            <a:r>
              <a:rPr lang="da-DK" sz="1400" b="1" dirty="0">
                <a:solidFill>
                  <a:schemeClr val="accent1">
                    <a:lumMod val="75000"/>
                  </a:schemeClr>
                </a:solidFill>
              </a:rPr>
              <a:t> </a:t>
            </a:r>
            <a:r>
              <a:rPr lang="da-DK" sz="1400" b="1" dirty="0">
                <a:solidFill>
                  <a:schemeClr val="accent1">
                    <a:lumMod val="75000"/>
                  </a:schemeClr>
                </a:solidFill>
                <a:hlinkClick r:id="rId2" action="ppaction://hlinksldjump"/>
              </a:rPr>
              <a:t>Godkendt plan for næste fase</a:t>
            </a:r>
            <a:r>
              <a:rPr lang="da-DK" sz="1400" b="1" dirty="0">
                <a:solidFill>
                  <a:schemeClr val="accent1">
                    <a:lumMod val="75000"/>
                  </a:schemeClr>
                </a:solidFill>
              </a:rPr>
              <a:t>  </a:t>
            </a:r>
            <a:r>
              <a:rPr lang="da-DK" sz="1400" dirty="0"/>
              <a:t>(Afslutning). </a:t>
            </a:r>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893771"/>
          </a:xfrm>
          <a:prstGeom prst="rect">
            <a:avLst/>
          </a:prstGeom>
        </p:spPr>
        <p:txBody>
          <a:bodyPr wrap="square">
            <a:spAutoFit/>
          </a:bodyPr>
          <a:lstStyle/>
          <a:p>
            <a:pPr>
              <a:lnSpc>
                <a:spcPct val="200000"/>
              </a:lnSpc>
            </a:pPr>
            <a:r>
              <a:rPr lang="da-DK" sz="1400" dirty="0">
                <a:solidFill>
                  <a:schemeClr val="bg1"/>
                </a:solidFill>
              </a:rPr>
              <a:t>Ændringshåndtering</a:t>
            </a:r>
          </a:p>
          <a:p>
            <a:pPr>
              <a:lnSpc>
                <a:spcPct val="200000"/>
              </a:lnSpc>
            </a:pPr>
            <a:r>
              <a:rPr lang="da-DK" sz="1400" dirty="0">
                <a:solidFill>
                  <a:schemeClr val="bg1"/>
                </a:solidFill>
              </a:rPr>
              <a:t>Ledelsesrapportering</a:t>
            </a: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Gennemførelsesfasen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597880" y="5794571"/>
            <a:ext cx="2418674" cy="1077218"/>
          </a:xfrm>
          <a:prstGeom prst="rect">
            <a:avLst/>
          </a:prstGeom>
        </p:spPr>
        <p:txBody>
          <a:bodyPr wrap="square">
            <a:spAutoFit/>
          </a:bodyPr>
          <a:lstStyle/>
          <a:p>
            <a:r>
              <a:rPr lang="da-DK" sz="1600" b="1" i="1" dirty="0">
                <a:solidFill>
                  <a:schemeClr val="bg1"/>
                </a:solidFill>
                <a:latin typeface="+mj-lt"/>
              </a:rPr>
              <a:t>Det er NU at alle de</a:t>
            </a:r>
            <a:br>
              <a:rPr lang="da-DK" sz="1600" b="1" i="1" dirty="0">
                <a:solidFill>
                  <a:schemeClr val="bg1"/>
                </a:solidFill>
                <a:latin typeface="+mj-lt"/>
              </a:rPr>
            </a:br>
            <a:r>
              <a:rPr lang="da-DK" sz="1600" b="1" i="1" dirty="0">
                <a:solidFill>
                  <a:schemeClr val="bg1"/>
                </a:solidFill>
                <a:latin typeface="+mj-lt"/>
              </a:rPr>
              <a:t>kloge ord, tanker og behov bliver omsat til handlinger og resultater</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10">
            <a:hlinkClick r:id="rId4" action="ppaction://hlinksldjump"/>
            <a:extLst>
              <a:ext uri="{FF2B5EF4-FFF2-40B4-BE49-F238E27FC236}">
                <a16:creationId xmlns:a16="http://schemas.microsoft.com/office/drawing/2014/main" id="{CDF0798A-2DB6-456B-B9C8-9CC6EF19D73A}"/>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7" name="Rectangle 11">
            <a:hlinkClick r:id="rId5" action="ppaction://hlinksldjump"/>
            <a:extLst>
              <a:ext uri="{FF2B5EF4-FFF2-40B4-BE49-F238E27FC236}">
                <a16:creationId xmlns:a16="http://schemas.microsoft.com/office/drawing/2014/main" id="{D8DE2F44-8E63-411F-8189-264E4A6B0D73}"/>
              </a:ext>
            </a:extLst>
          </p:cNvPr>
          <p:cNvSpPr/>
          <p:nvPr/>
        </p:nvSpPr>
        <p:spPr>
          <a:xfrm>
            <a:off x="7929269" y="113149"/>
            <a:ext cx="1483179" cy="461818"/>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00" b="1" dirty="0">
                <a:solidFill>
                  <a:schemeClr val="tx1"/>
                </a:solidFill>
              </a:rPr>
              <a:t>GENNEMFØRELSE</a:t>
            </a:r>
          </a:p>
        </p:txBody>
      </p:sp>
      <p:sp>
        <p:nvSpPr>
          <p:cNvPr id="38" name="Rectangle 12">
            <a:hlinkClick r:id="rId6" action="ppaction://hlinksldjump"/>
            <a:extLst>
              <a:ext uri="{FF2B5EF4-FFF2-40B4-BE49-F238E27FC236}">
                <a16:creationId xmlns:a16="http://schemas.microsoft.com/office/drawing/2014/main" id="{9684EC82-AA41-4046-A698-F64B0AB882CE}"/>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9" name="Rektangel 55">
            <a:hlinkClick r:id="rId7" action="ppaction://hlinksldjump"/>
            <a:extLst>
              <a:ext uri="{FF2B5EF4-FFF2-40B4-BE49-F238E27FC236}">
                <a16:creationId xmlns:a16="http://schemas.microsoft.com/office/drawing/2014/main" id="{8D15797B-4E2D-4267-8581-0355E8FBC11A}"/>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Rektangel 55">
            <a:hlinkClick r:id="rId8" action="ppaction://hlinksldjump"/>
            <a:extLst>
              <a:ext uri="{FF2B5EF4-FFF2-40B4-BE49-F238E27FC236}">
                <a16:creationId xmlns:a16="http://schemas.microsoft.com/office/drawing/2014/main" id="{1AA78894-68B9-45B7-AE34-A4AA2986C6A7}"/>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1" name="Rektangel 55">
            <a:hlinkClick r:id="rId9" action="ppaction://hlinksldjump"/>
            <a:extLst>
              <a:ext uri="{FF2B5EF4-FFF2-40B4-BE49-F238E27FC236}">
                <a16:creationId xmlns:a16="http://schemas.microsoft.com/office/drawing/2014/main" id="{2CC169A7-2C30-4237-B35E-987CB64A9CB3}"/>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7" action="ppaction://hlinksldjump"/>
            <a:extLst>
              <a:ext uri="{FF2B5EF4-FFF2-40B4-BE49-F238E27FC236}">
                <a16:creationId xmlns:a16="http://schemas.microsoft.com/office/drawing/2014/main" id="{A96CD583-B0AC-46FD-9AF9-6631443F36E1}"/>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3" name="Tekstfelt 61">
            <a:hlinkClick r:id="rId8" action="ppaction://hlinksldjump"/>
            <a:extLst>
              <a:ext uri="{FF2B5EF4-FFF2-40B4-BE49-F238E27FC236}">
                <a16:creationId xmlns:a16="http://schemas.microsoft.com/office/drawing/2014/main" id="{3DF201B1-A7D0-43FD-BEB7-3E953D0DA395}"/>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4" name="Tekstfelt 61">
            <a:hlinkClick r:id="rId9" action="ppaction://hlinksldjump"/>
            <a:extLst>
              <a:ext uri="{FF2B5EF4-FFF2-40B4-BE49-F238E27FC236}">
                <a16:creationId xmlns:a16="http://schemas.microsoft.com/office/drawing/2014/main" id="{B1995BA9-1A26-43C9-833A-D5D05605AB63}"/>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5" name="Rektangel 55">
            <a:hlinkClick r:id="rId10" action="ppaction://hlinksldjump"/>
            <a:extLst>
              <a:ext uri="{FF2B5EF4-FFF2-40B4-BE49-F238E27FC236}">
                <a16:creationId xmlns:a16="http://schemas.microsoft.com/office/drawing/2014/main" id="{302F6C11-E603-4013-A739-5A546DA14632}"/>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6" name="Tekstfelt 61">
            <a:hlinkClick r:id="rId10" action="ppaction://hlinksldjump"/>
            <a:extLst>
              <a:ext uri="{FF2B5EF4-FFF2-40B4-BE49-F238E27FC236}">
                <a16:creationId xmlns:a16="http://schemas.microsoft.com/office/drawing/2014/main" id="{A5E7919E-EDE9-4F2F-A164-C0C42AD2089F}"/>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1" name="Rectangle 9">
            <a:hlinkClick r:id="rId11" action="ppaction://hlinksldjump"/>
            <a:extLst>
              <a:ext uri="{FF2B5EF4-FFF2-40B4-BE49-F238E27FC236}">
                <a16:creationId xmlns:a16="http://schemas.microsoft.com/office/drawing/2014/main" id="{1BFF2B0F-E2ED-49E1-B372-40EFBA09D29E}"/>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6" name="Rektangel 5">
            <a:hlinkClick r:id="rId12" action="ppaction://hlinksldjump"/>
            <a:extLst>
              <a:ext uri="{FF2B5EF4-FFF2-40B4-BE49-F238E27FC236}">
                <a16:creationId xmlns:a16="http://schemas.microsoft.com/office/drawing/2014/main" id="{028128F0-12E7-4F32-BC36-A59014BF7E9B}"/>
              </a:ext>
            </a:extLst>
          </p:cNvPr>
          <p:cNvSpPr/>
          <p:nvPr/>
        </p:nvSpPr>
        <p:spPr>
          <a:xfrm>
            <a:off x="161605" y="1417739"/>
            <a:ext cx="1843364" cy="27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3" action="ppaction://hlinksldjump"/>
            <a:extLst>
              <a:ext uri="{FF2B5EF4-FFF2-40B4-BE49-F238E27FC236}">
                <a16:creationId xmlns:a16="http://schemas.microsoft.com/office/drawing/2014/main" id="{C275CB63-65F4-421F-A4B2-F27A9EEFE071}"/>
              </a:ext>
            </a:extLst>
          </p:cNvPr>
          <p:cNvSpPr/>
          <p:nvPr/>
        </p:nvSpPr>
        <p:spPr>
          <a:xfrm>
            <a:off x="130590" y="1865248"/>
            <a:ext cx="1843364" cy="27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Grafik 64" descr="Hjem">
            <a:hlinkClick r:id="rId14" action="ppaction://hlinksldjump"/>
            <a:extLst>
              <a:ext uri="{FF2B5EF4-FFF2-40B4-BE49-F238E27FC236}">
                <a16:creationId xmlns:a16="http://schemas.microsoft.com/office/drawing/2014/main" id="{6EFA43FA-099A-4A97-8A16-CC4E59B7A34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153" y="127113"/>
            <a:ext cx="407840" cy="407840"/>
          </a:xfrm>
          <a:prstGeom prst="rect">
            <a:avLst/>
          </a:prstGeom>
        </p:spPr>
      </p:pic>
      <p:pic>
        <p:nvPicPr>
          <p:cNvPr id="8" name="Grafik 10" descr="Pil vandret u-vending">
            <a:hlinkClick r:id="" action="ppaction://hlinkshowjump?jump=lastslideviewed"/>
            <a:extLst>
              <a:ext uri="{FF2B5EF4-FFF2-40B4-BE49-F238E27FC236}">
                <a16:creationId xmlns:a16="http://schemas.microsoft.com/office/drawing/2014/main" id="{8844C32D-5077-41FC-8F85-3347747C931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2451073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46069"/>
            <a:ext cx="7919116" cy="6247864"/>
          </a:xfrm>
          <a:prstGeom prst="rect">
            <a:avLst/>
          </a:prstGeom>
        </p:spPr>
        <p:txBody>
          <a:bodyPr wrap="square">
            <a:spAutoFit/>
          </a:bodyPr>
          <a:lstStyle/>
          <a:p>
            <a:r>
              <a:rPr lang="da-DK" b="1" dirty="0"/>
              <a:t>Ændringshåndtering</a:t>
            </a:r>
            <a:endParaRPr lang="da-DK" sz="1400" dirty="0"/>
          </a:p>
          <a:p>
            <a:endParaRPr lang="da-DK" sz="1400" b="1" dirty="0"/>
          </a:p>
          <a:p>
            <a:r>
              <a:rPr lang="da-DK" sz="1400" dirty="0"/>
              <a:t>I projektets indledende faser vil der være en del usikkerhed omkring projektets omfang og indhold fra start til slut, herunder hvor lang tid projektet vil vare og hvilke ressourcer der skal anvendes.</a:t>
            </a:r>
          </a:p>
          <a:p>
            <a:endParaRPr lang="da-DK" sz="1400" dirty="0"/>
          </a:p>
          <a:p>
            <a:r>
              <a:rPr lang="da-DK" sz="1400" dirty="0"/>
              <a:t>Reelt kan man sige, at vi har et dilemma i starten af opgaven, hvor vi ved mindst, og hvor mange af de store beslutninger bliver taget omkring projektets rammer.</a:t>
            </a:r>
          </a:p>
          <a:p>
            <a:endParaRPr lang="da-DK" sz="1400" dirty="0"/>
          </a:p>
          <a:p>
            <a:r>
              <a:rPr lang="da-DK" sz="1400" dirty="0"/>
              <a:t>Formålet med ændringshåndtering er derfor, at få etableret en fast procedure for håndtering af de ændringer og justeringer der vil opstå undervejs i projektets gennemførelse og projektets afslutning.</a:t>
            </a:r>
          </a:p>
          <a:p>
            <a:endParaRPr lang="da-DK" sz="1400" dirty="0"/>
          </a:p>
          <a:p>
            <a:r>
              <a:rPr lang="da-DK" sz="1400" dirty="0"/>
              <a:t>Ændringshåndteringen vil samtidigt indeholde den dokumentation der viser/bekræfter hvilke ændringer der er blevet besluttet undervejs i forhold til det oprindelige grundlag for projektet, hvornår det er blevet besluttet, hvem der har besluttet det – og hvad en ændringen har medført af konsekvens på projektets indhold, tid og ressourcer. </a:t>
            </a:r>
          </a:p>
          <a:p>
            <a:endParaRPr lang="da-DK" sz="1400" dirty="0"/>
          </a:p>
          <a:p>
            <a:r>
              <a:rPr lang="da-DK" sz="1400" dirty="0"/>
              <a:t>Generelt kan man tale om en balance i projektets tid, indhold og ressourcer som balancen i en ligesidet trekant. Hvis man ændre på et parameter, skal man ændre tilsvarende på et eller begge af de andre.</a:t>
            </a:r>
          </a:p>
          <a:p>
            <a:endParaRPr lang="da-DK" sz="1400" dirty="0"/>
          </a:p>
          <a:p>
            <a:r>
              <a:rPr lang="da-DK" sz="1400" dirty="0"/>
              <a:t>Det er projektlederen der har ansvaret for at håndtere og dokumentere alle de ændringer der opstår i projektet, og ansvaret for at fremlægge et </a:t>
            </a:r>
            <a:r>
              <a:rPr lang="da-DK" sz="1400" dirty="0">
                <a:hlinkClick r:id="rId2" action="ppaction://hlinksldjump"/>
              </a:rPr>
              <a:t>beslutningsoplæg</a:t>
            </a:r>
            <a:r>
              <a:rPr lang="da-DK" sz="1400" dirty="0"/>
              <a:t> til ledelsen når ændringernes betydning og konsekvens er blevet analyseret.</a:t>
            </a:r>
          </a:p>
          <a:p>
            <a:endParaRPr lang="da-DK" sz="1400" dirty="0">
              <a:cs typeface="Calibri" panose="020F0502020204030204" pitchFamily="34" charset="0"/>
            </a:endParaRPr>
          </a:p>
          <a:p>
            <a:r>
              <a:rPr lang="da-DK" sz="1400" i="1" dirty="0">
                <a:cs typeface="Calibri" panose="020F0502020204030204" pitchFamily="34" charset="0"/>
              </a:rPr>
              <a:t>Du kan se metodebeskrivelsen til ændringshåndtering</a:t>
            </a:r>
            <a:r>
              <a:rPr lang="da-DK" sz="1400" dirty="0">
                <a:cs typeface="Calibri" panose="020F0502020204030204" pitchFamily="34" charset="0"/>
              </a:rPr>
              <a:t> </a:t>
            </a:r>
            <a:r>
              <a:rPr lang="da-DK" sz="1400" dirty="0">
                <a:cs typeface="Calibri" panose="020F0502020204030204" pitchFamily="34" charset="0"/>
                <a:hlinkClick r:id="rId3" action="ppaction://hlinksldjump"/>
              </a:rPr>
              <a:t>her</a:t>
            </a:r>
            <a:r>
              <a:rPr lang="da-DK" sz="1400" dirty="0">
                <a:cs typeface="Calibri" panose="020F0502020204030204" pitchFamily="34" charset="0"/>
                <a:hlinkClick r:id="rId4" action="ppaction://hlinksldjump"/>
              </a:rPr>
              <a:t>.</a:t>
            </a:r>
            <a:br>
              <a:rPr lang="da-DK" sz="1400" dirty="0">
                <a:cs typeface="Calibri" panose="020F0502020204030204" pitchFamily="34" charset="0"/>
              </a:rPr>
            </a:br>
            <a:br>
              <a:rPr lang="da-DK" sz="1400" dirty="0">
                <a:cs typeface="Calibri" panose="020F0502020204030204" pitchFamily="34" charset="0"/>
              </a:rPr>
            </a:br>
            <a:r>
              <a:rPr lang="da-DK" sz="1400" i="1" dirty="0">
                <a:cs typeface="Calibri" panose="020F0502020204030204" pitchFamily="34" charset="0"/>
              </a:rPr>
              <a:t>Du kan se et eksempel på en ændringshåndtering </a:t>
            </a:r>
            <a:r>
              <a:rPr lang="da-DK" sz="1400" dirty="0">
                <a:cs typeface="Calibri" panose="020F0502020204030204" pitchFamily="34" charset="0"/>
                <a:hlinkClick r:id="rId5" action="ppaction://hlinksldjump"/>
              </a:rPr>
              <a:t>her</a:t>
            </a:r>
            <a:r>
              <a:rPr lang="da-DK" sz="1400" dirty="0">
                <a:cs typeface="Calibri" panose="020F0502020204030204" pitchFamily="34" charset="0"/>
              </a:rPr>
              <a:t>.</a:t>
            </a:r>
          </a:p>
          <a:p>
            <a:endParaRPr lang="da-DK" dirty="0"/>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955326"/>
          </a:xfrm>
          <a:prstGeom prst="rect">
            <a:avLst/>
          </a:prstGeom>
        </p:spPr>
        <p:txBody>
          <a:bodyPr wrap="square">
            <a:spAutoFit/>
          </a:bodyPr>
          <a:lstStyle/>
          <a:p>
            <a:pPr marL="285750" indent="-285750">
              <a:lnSpc>
                <a:spcPct val="200000"/>
              </a:lnSpc>
              <a:buFont typeface="Wingdings" panose="05000000000000000000" pitchFamily="2" charset="2"/>
              <a:buChar char="§"/>
            </a:pPr>
            <a:r>
              <a:rPr lang="da-DK" sz="1600" b="1" dirty="0">
                <a:solidFill>
                  <a:schemeClr val="bg1"/>
                </a:solidFill>
              </a:rPr>
              <a:t>Ændringshåndtering</a:t>
            </a:r>
          </a:p>
          <a:p>
            <a:pPr>
              <a:lnSpc>
                <a:spcPct val="200000"/>
              </a:lnSpc>
            </a:pPr>
            <a:r>
              <a:rPr lang="da-DK" sz="1400" dirty="0">
                <a:solidFill>
                  <a:schemeClr val="bg1"/>
                </a:solidFill>
              </a:rPr>
              <a:t>Ledelsesrapportering</a:t>
            </a: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Gennemførelsesfasen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597880" y="5734469"/>
            <a:ext cx="2418674" cy="1077218"/>
          </a:xfrm>
          <a:prstGeom prst="rect">
            <a:avLst/>
          </a:prstGeom>
        </p:spPr>
        <p:txBody>
          <a:bodyPr wrap="square">
            <a:spAutoFit/>
          </a:bodyPr>
          <a:lstStyle/>
          <a:p>
            <a:r>
              <a:rPr lang="da-DK" sz="1600" b="1" i="1" dirty="0">
                <a:solidFill>
                  <a:schemeClr val="bg1"/>
                </a:solidFill>
                <a:latin typeface="+mj-lt"/>
              </a:rPr>
              <a:t>Du skal have en </a:t>
            </a:r>
            <a:br>
              <a:rPr lang="da-DK" sz="1600" b="1" i="1" dirty="0">
                <a:solidFill>
                  <a:schemeClr val="bg1"/>
                </a:solidFill>
                <a:latin typeface="+mj-lt"/>
              </a:rPr>
            </a:br>
            <a:r>
              <a:rPr lang="da-DK" sz="1600" b="1" i="1" dirty="0">
                <a:solidFill>
                  <a:schemeClr val="bg1"/>
                </a:solidFill>
                <a:latin typeface="+mj-lt"/>
              </a:rPr>
              <a:t>struktureret ændrings-procedure – ellers bliver projektet aldrig afsluttet </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10">
            <a:hlinkClick r:id="rId7" action="ppaction://hlinksldjump"/>
            <a:extLst>
              <a:ext uri="{FF2B5EF4-FFF2-40B4-BE49-F238E27FC236}">
                <a16:creationId xmlns:a16="http://schemas.microsoft.com/office/drawing/2014/main" id="{CDF0798A-2DB6-456B-B9C8-9CC6EF19D73A}"/>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7" name="Rectangle 11">
            <a:hlinkClick r:id="rId8" action="ppaction://hlinksldjump"/>
            <a:extLst>
              <a:ext uri="{FF2B5EF4-FFF2-40B4-BE49-F238E27FC236}">
                <a16:creationId xmlns:a16="http://schemas.microsoft.com/office/drawing/2014/main" id="{D8DE2F44-8E63-411F-8189-264E4A6B0D73}"/>
              </a:ext>
            </a:extLst>
          </p:cNvPr>
          <p:cNvSpPr/>
          <p:nvPr/>
        </p:nvSpPr>
        <p:spPr>
          <a:xfrm>
            <a:off x="7929269" y="113149"/>
            <a:ext cx="1483179" cy="461818"/>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00" b="1" dirty="0">
                <a:solidFill>
                  <a:schemeClr val="tx1"/>
                </a:solidFill>
              </a:rPr>
              <a:t>GENNEMFØRELSE</a:t>
            </a:r>
          </a:p>
        </p:txBody>
      </p:sp>
      <p:sp>
        <p:nvSpPr>
          <p:cNvPr id="38" name="Rectangle 12">
            <a:hlinkClick r:id="rId9" action="ppaction://hlinksldjump"/>
            <a:extLst>
              <a:ext uri="{FF2B5EF4-FFF2-40B4-BE49-F238E27FC236}">
                <a16:creationId xmlns:a16="http://schemas.microsoft.com/office/drawing/2014/main" id="{9684EC82-AA41-4046-A698-F64B0AB882CE}"/>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9" name="Rektangel 55">
            <a:hlinkClick r:id="rId10" action="ppaction://hlinksldjump"/>
            <a:extLst>
              <a:ext uri="{FF2B5EF4-FFF2-40B4-BE49-F238E27FC236}">
                <a16:creationId xmlns:a16="http://schemas.microsoft.com/office/drawing/2014/main" id="{8D15797B-4E2D-4267-8581-0355E8FBC11A}"/>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Rektangel 55">
            <a:hlinkClick r:id="rId11" action="ppaction://hlinksldjump"/>
            <a:extLst>
              <a:ext uri="{FF2B5EF4-FFF2-40B4-BE49-F238E27FC236}">
                <a16:creationId xmlns:a16="http://schemas.microsoft.com/office/drawing/2014/main" id="{1AA78894-68B9-45B7-AE34-A4AA2986C6A7}"/>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1" name="Rektangel 55">
            <a:hlinkClick r:id="rId12" action="ppaction://hlinksldjump"/>
            <a:extLst>
              <a:ext uri="{FF2B5EF4-FFF2-40B4-BE49-F238E27FC236}">
                <a16:creationId xmlns:a16="http://schemas.microsoft.com/office/drawing/2014/main" id="{2CC169A7-2C30-4237-B35E-987CB64A9CB3}"/>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10" action="ppaction://hlinksldjump"/>
            <a:extLst>
              <a:ext uri="{FF2B5EF4-FFF2-40B4-BE49-F238E27FC236}">
                <a16:creationId xmlns:a16="http://schemas.microsoft.com/office/drawing/2014/main" id="{A96CD583-B0AC-46FD-9AF9-6631443F36E1}"/>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3" name="Tekstfelt 61">
            <a:hlinkClick r:id="rId11" action="ppaction://hlinksldjump"/>
            <a:extLst>
              <a:ext uri="{FF2B5EF4-FFF2-40B4-BE49-F238E27FC236}">
                <a16:creationId xmlns:a16="http://schemas.microsoft.com/office/drawing/2014/main" id="{3DF201B1-A7D0-43FD-BEB7-3E953D0DA395}"/>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4" name="Tekstfelt 61">
            <a:hlinkClick r:id="rId12" action="ppaction://hlinksldjump"/>
            <a:extLst>
              <a:ext uri="{FF2B5EF4-FFF2-40B4-BE49-F238E27FC236}">
                <a16:creationId xmlns:a16="http://schemas.microsoft.com/office/drawing/2014/main" id="{B1995BA9-1A26-43C9-833A-D5D05605AB63}"/>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5" name="Rektangel 55">
            <a:hlinkClick r:id="rId13" action="ppaction://hlinksldjump"/>
            <a:extLst>
              <a:ext uri="{FF2B5EF4-FFF2-40B4-BE49-F238E27FC236}">
                <a16:creationId xmlns:a16="http://schemas.microsoft.com/office/drawing/2014/main" id="{302F6C11-E603-4013-A739-5A546DA14632}"/>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6" name="Tekstfelt 61">
            <a:hlinkClick r:id="rId13" action="ppaction://hlinksldjump"/>
            <a:extLst>
              <a:ext uri="{FF2B5EF4-FFF2-40B4-BE49-F238E27FC236}">
                <a16:creationId xmlns:a16="http://schemas.microsoft.com/office/drawing/2014/main" id="{A5E7919E-EDE9-4F2F-A164-C0C42AD2089F}"/>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1" name="Rectangle 9">
            <a:hlinkClick r:id="rId14" action="ppaction://hlinksldjump"/>
            <a:extLst>
              <a:ext uri="{FF2B5EF4-FFF2-40B4-BE49-F238E27FC236}">
                <a16:creationId xmlns:a16="http://schemas.microsoft.com/office/drawing/2014/main" id="{1BFF2B0F-E2ED-49E1-B372-40EFBA09D29E}"/>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5" name="Rektangel 4">
            <a:hlinkClick r:id="rId15" action="ppaction://hlinksldjump"/>
            <a:extLst>
              <a:ext uri="{FF2B5EF4-FFF2-40B4-BE49-F238E27FC236}">
                <a16:creationId xmlns:a16="http://schemas.microsoft.com/office/drawing/2014/main" id="{DEE689AD-65EC-4F71-B46F-FE5958BBCCA7}"/>
              </a:ext>
            </a:extLst>
          </p:cNvPr>
          <p:cNvSpPr/>
          <p:nvPr/>
        </p:nvSpPr>
        <p:spPr>
          <a:xfrm>
            <a:off x="100217" y="1904590"/>
            <a:ext cx="1843364" cy="27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hlinkClick r:id="rId8" action="ppaction://hlinksldjump"/>
            <a:extLst>
              <a:ext uri="{FF2B5EF4-FFF2-40B4-BE49-F238E27FC236}">
                <a16:creationId xmlns:a16="http://schemas.microsoft.com/office/drawing/2014/main" id="{DF2E12C5-8F69-4ED4-9E1F-A3A0AB3671EB}"/>
              </a:ext>
            </a:extLst>
          </p:cNvPr>
          <p:cNvSpPr/>
          <p:nvPr/>
        </p:nvSpPr>
        <p:spPr>
          <a:xfrm>
            <a:off x="161605" y="844125"/>
            <a:ext cx="2589984" cy="27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Grafik 64" descr="Hjem">
            <a:hlinkClick r:id="rId16" action="ppaction://hlinksldjump"/>
            <a:extLst>
              <a:ext uri="{FF2B5EF4-FFF2-40B4-BE49-F238E27FC236}">
                <a16:creationId xmlns:a16="http://schemas.microsoft.com/office/drawing/2014/main" id="{598C16EE-EA27-4F4B-896E-C8AACFA154C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153" y="127113"/>
            <a:ext cx="407840" cy="407840"/>
          </a:xfrm>
          <a:prstGeom prst="rect">
            <a:avLst/>
          </a:prstGeom>
        </p:spPr>
      </p:pic>
      <p:pic>
        <p:nvPicPr>
          <p:cNvPr id="8" name="Grafik 10" descr="Pil vandret u-vending">
            <a:hlinkClick r:id="" action="ppaction://hlinkshowjump?jump=lastslideviewed"/>
            <a:extLst>
              <a:ext uri="{FF2B5EF4-FFF2-40B4-BE49-F238E27FC236}">
                <a16:creationId xmlns:a16="http://schemas.microsoft.com/office/drawing/2014/main" id="{5BB408EE-0845-45E3-AE63-635058E9D70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5587" y="157640"/>
            <a:ext cx="347297" cy="373662"/>
          </a:xfrm>
          <a:prstGeom prst="rect">
            <a:avLst/>
          </a:prstGeom>
        </p:spPr>
      </p:pic>
      <p:pic>
        <p:nvPicPr>
          <p:cNvPr id="3" name="Grafik 2" descr="Lystryk">
            <a:hlinkClick r:id="rId5" action="ppaction://hlinksldjump"/>
            <a:extLst>
              <a:ext uri="{FF2B5EF4-FFF2-40B4-BE49-F238E27FC236}">
                <a16:creationId xmlns:a16="http://schemas.microsoft.com/office/drawing/2014/main" id="{70DBE0A1-69D3-4E67-A167-1133F052B09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75178" y="113433"/>
            <a:ext cx="407840" cy="443592"/>
          </a:xfrm>
          <a:prstGeom prst="rect">
            <a:avLst/>
          </a:prstGeom>
        </p:spPr>
      </p:pic>
      <p:pic>
        <p:nvPicPr>
          <p:cNvPr id="9" name="Grafik 8" descr="Arbejdsgang ">
            <a:hlinkClick r:id="rId3" action="ppaction://hlinksldjump"/>
            <a:extLst>
              <a:ext uri="{FF2B5EF4-FFF2-40B4-BE49-F238E27FC236}">
                <a16:creationId xmlns:a16="http://schemas.microsoft.com/office/drawing/2014/main" id="{74137654-7ABE-442D-89B5-DFD770A40AD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17811" y="139311"/>
            <a:ext cx="407840" cy="407840"/>
          </a:xfrm>
          <a:prstGeom prst="rect">
            <a:avLst/>
          </a:prstGeom>
        </p:spPr>
      </p:pic>
      <p:pic>
        <p:nvPicPr>
          <p:cNvPr id="10" name="Grafik 9" descr="Avis">
            <a:hlinkClick r:id="rId25" action="ppaction://hlinksldjump"/>
            <a:extLst>
              <a:ext uri="{FF2B5EF4-FFF2-40B4-BE49-F238E27FC236}">
                <a16:creationId xmlns:a16="http://schemas.microsoft.com/office/drawing/2014/main" id="{945BF639-C403-40C7-99B3-1CA3D0DC51EB}"/>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207968" y="137378"/>
            <a:ext cx="452277" cy="419647"/>
          </a:xfrm>
          <a:prstGeom prst="rect">
            <a:avLst/>
          </a:prstGeom>
        </p:spPr>
      </p:pic>
    </p:spTree>
    <p:extLst>
      <p:ext uri="{BB962C8B-B14F-4D97-AF65-F5344CB8AC3E}">
        <p14:creationId xmlns:p14="http://schemas.microsoft.com/office/powerpoint/2010/main" val="872892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64626" y="1230104"/>
            <a:ext cx="2352071" cy="946669"/>
          </a:xfrm>
          <a:prstGeom prst="rect">
            <a:avLst/>
          </a:prstGeom>
        </p:spPr>
        <p:txBody>
          <a:bodyPr wrap="square">
            <a:spAutoFit/>
          </a:bodyPr>
          <a:lstStyle/>
          <a:p>
            <a:pPr>
              <a:lnSpc>
                <a:spcPct val="200000"/>
              </a:lnSpc>
            </a:pPr>
            <a:r>
              <a:rPr lang="da-DK" sz="1400" dirty="0">
                <a:solidFill>
                  <a:schemeClr val="bg1"/>
                </a:solidFill>
              </a:rPr>
              <a:t>Ændringshåndtering</a:t>
            </a:r>
          </a:p>
          <a:p>
            <a:pPr marL="285750" indent="-285750">
              <a:lnSpc>
                <a:spcPct val="200000"/>
              </a:lnSpc>
              <a:buFont typeface="Wingdings" panose="05000000000000000000" pitchFamily="2" charset="2"/>
              <a:buChar char="§"/>
            </a:pPr>
            <a:r>
              <a:rPr lang="da-DK" sz="1600" b="1" dirty="0">
                <a:solidFill>
                  <a:schemeClr val="bg1"/>
                </a:solidFill>
              </a:rPr>
              <a:t>Ledelsesrapportering</a:t>
            </a: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Gennemførelsesfasen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597880" y="5950466"/>
            <a:ext cx="2418674" cy="584775"/>
          </a:xfrm>
          <a:prstGeom prst="rect">
            <a:avLst/>
          </a:prstGeom>
        </p:spPr>
        <p:txBody>
          <a:bodyPr wrap="square">
            <a:spAutoFit/>
          </a:bodyPr>
          <a:lstStyle/>
          <a:p>
            <a:r>
              <a:rPr lang="da-DK" sz="1600" b="1" i="1" dirty="0">
                <a:solidFill>
                  <a:schemeClr val="bg1"/>
                </a:solidFill>
                <a:latin typeface="+mj-lt"/>
              </a:rPr>
              <a:t>Styring handler om at</a:t>
            </a:r>
            <a:br>
              <a:rPr lang="da-DK" sz="1600" b="1" i="1" dirty="0">
                <a:solidFill>
                  <a:schemeClr val="bg1"/>
                </a:solidFill>
                <a:latin typeface="+mj-lt"/>
              </a:rPr>
            </a:br>
            <a:r>
              <a:rPr lang="da-DK" sz="1600" b="1" i="1" dirty="0">
                <a:solidFill>
                  <a:schemeClr val="bg1"/>
                </a:solidFill>
                <a:latin typeface="+mj-lt"/>
              </a:rPr>
              <a:t>se fremad – og ikke bagud</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6" name="Rectangle 10">
            <a:hlinkClick r:id="rId3" action="ppaction://hlinksldjump"/>
            <a:extLst>
              <a:ext uri="{FF2B5EF4-FFF2-40B4-BE49-F238E27FC236}">
                <a16:creationId xmlns:a16="http://schemas.microsoft.com/office/drawing/2014/main" id="{CDF0798A-2DB6-456B-B9C8-9CC6EF19D73A}"/>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7" name="Rectangle 11">
            <a:hlinkClick r:id="rId4" action="ppaction://hlinksldjump"/>
            <a:extLst>
              <a:ext uri="{FF2B5EF4-FFF2-40B4-BE49-F238E27FC236}">
                <a16:creationId xmlns:a16="http://schemas.microsoft.com/office/drawing/2014/main" id="{D8DE2F44-8E63-411F-8189-264E4A6B0D73}"/>
              </a:ext>
            </a:extLst>
          </p:cNvPr>
          <p:cNvSpPr/>
          <p:nvPr/>
        </p:nvSpPr>
        <p:spPr>
          <a:xfrm>
            <a:off x="7929269" y="113149"/>
            <a:ext cx="1483179" cy="461818"/>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00" b="1" dirty="0">
                <a:solidFill>
                  <a:schemeClr val="tx1"/>
                </a:solidFill>
              </a:rPr>
              <a:t>GENNEMFØRELSE</a:t>
            </a:r>
          </a:p>
        </p:txBody>
      </p:sp>
      <p:sp>
        <p:nvSpPr>
          <p:cNvPr id="38" name="Rectangle 12">
            <a:hlinkClick r:id="rId5" action="ppaction://hlinksldjump"/>
            <a:extLst>
              <a:ext uri="{FF2B5EF4-FFF2-40B4-BE49-F238E27FC236}">
                <a16:creationId xmlns:a16="http://schemas.microsoft.com/office/drawing/2014/main" id="{9684EC82-AA41-4046-A698-F64B0AB882CE}"/>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9" name="Rektangel 55">
            <a:hlinkClick r:id="rId6" action="ppaction://hlinksldjump"/>
            <a:extLst>
              <a:ext uri="{FF2B5EF4-FFF2-40B4-BE49-F238E27FC236}">
                <a16:creationId xmlns:a16="http://schemas.microsoft.com/office/drawing/2014/main" id="{8D15797B-4E2D-4267-8581-0355E8FBC11A}"/>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Rektangel 55">
            <a:hlinkClick r:id="rId7" action="ppaction://hlinksldjump"/>
            <a:extLst>
              <a:ext uri="{FF2B5EF4-FFF2-40B4-BE49-F238E27FC236}">
                <a16:creationId xmlns:a16="http://schemas.microsoft.com/office/drawing/2014/main" id="{1AA78894-68B9-45B7-AE34-A4AA2986C6A7}"/>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1" name="Rektangel 55">
            <a:hlinkClick r:id="rId8" action="ppaction://hlinksldjump"/>
            <a:extLst>
              <a:ext uri="{FF2B5EF4-FFF2-40B4-BE49-F238E27FC236}">
                <a16:creationId xmlns:a16="http://schemas.microsoft.com/office/drawing/2014/main" id="{2CC169A7-2C30-4237-B35E-987CB64A9CB3}"/>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6" action="ppaction://hlinksldjump"/>
            <a:extLst>
              <a:ext uri="{FF2B5EF4-FFF2-40B4-BE49-F238E27FC236}">
                <a16:creationId xmlns:a16="http://schemas.microsoft.com/office/drawing/2014/main" id="{A96CD583-B0AC-46FD-9AF9-6631443F36E1}"/>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3" name="Tekstfelt 61">
            <a:hlinkClick r:id="rId7" action="ppaction://hlinksldjump"/>
            <a:extLst>
              <a:ext uri="{FF2B5EF4-FFF2-40B4-BE49-F238E27FC236}">
                <a16:creationId xmlns:a16="http://schemas.microsoft.com/office/drawing/2014/main" id="{3DF201B1-A7D0-43FD-BEB7-3E953D0DA395}"/>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4" name="Tekstfelt 61">
            <a:hlinkClick r:id="rId8" action="ppaction://hlinksldjump"/>
            <a:extLst>
              <a:ext uri="{FF2B5EF4-FFF2-40B4-BE49-F238E27FC236}">
                <a16:creationId xmlns:a16="http://schemas.microsoft.com/office/drawing/2014/main" id="{B1995BA9-1A26-43C9-833A-D5D05605AB63}"/>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5" name="Rektangel 55">
            <a:hlinkClick r:id="rId9" action="ppaction://hlinksldjump"/>
            <a:extLst>
              <a:ext uri="{FF2B5EF4-FFF2-40B4-BE49-F238E27FC236}">
                <a16:creationId xmlns:a16="http://schemas.microsoft.com/office/drawing/2014/main" id="{302F6C11-E603-4013-A739-5A546DA14632}"/>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6" name="Tekstfelt 61">
            <a:hlinkClick r:id="rId9" action="ppaction://hlinksldjump"/>
            <a:extLst>
              <a:ext uri="{FF2B5EF4-FFF2-40B4-BE49-F238E27FC236}">
                <a16:creationId xmlns:a16="http://schemas.microsoft.com/office/drawing/2014/main" id="{A5E7919E-EDE9-4F2F-A164-C0C42AD2089F}"/>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1" name="Rectangle 9">
            <a:hlinkClick r:id="rId10" action="ppaction://hlinksldjump"/>
            <a:extLst>
              <a:ext uri="{FF2B5EF4-FFF2-40B4-BE49-F238E27FC236}">
                <a16:creationId xmlns:a16="http://schemas.microsoft.com/office/drawing/2014/main" id="{1BFF2B0F-E2ED-49E1-B372-40EFBA09D29E}"/>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3" name="Rectangle 3">
            <a:extLst>
              <a:ext uri="{FF2B5EF4-FFF2-40B4-BE49-F238E27FC236}">
                <a16:creationId xmlns:a16="http://schemas.microsoft.com/office/drawing/2014/main" id="{5DFC95BB-F83D-40D1-8A54-8120ECD61A4C}"/>
              </a:ext>
            </a:extLst>
          </p:cNvPr>
          <p:cNvSpPr/>
          <p:nvPr/>
        </p:nvSpPr>
        <p:spPr>
          <a:xfrm>
            <a:off x="3990812" y="946069"/>
            <a:ext cx="7919116" cy="5816977"/>
          </a:xfrm>
          <a:prstGeom prst="rect">
            <a:avLst/>
          </a:prstGeom>
        </p:spPr>
        <p:txBody>
          <a:bodyPr wrap="square">
            <a:spAutoFit/>
          </a:bodyPr>
          <a:lstStyle/>
          <a:p>
            <a:r>
              <a:rPr lang="da-DK" b="1" dirty="0"/>
              <a:t>Ledelsesrapportering</a:t>
            </a:r>
            <a:endParaRPr lang="da-DK" sz="1400" dirty="0"/>
          </a:p>
          <a:p>
            <a:endParaRPr lang="da-DK" sz="1400" b="1" dirty="0">
              <a:latin typeface="+mj-lt"/>
            </a:endParaRPr>
          </a:p>
          <a:p>
            <a:r>
              <a:rPr lang="da-DK" sz="1400" dirty="0"/>
              <a:t>Formålet med ledelsesrapportering er, på 9 udvalgte styringsområder, at projektlederen fremlægger præcise anbefalinger til styregruppen/ledelsen, således at projektet hele tiden er ”i balance”.</a:t>
            </a:r>
          </a:p>
          <a:p>
            <a:endParaRPr lang="da-DK" sz="1400" dirty="0"/>
          </a:p>
          <a:p>
            <a:r>
              <a:rPr lang="da-DK" sz="1400" dirty="0"/>
              <a:t>Projektlederen har således kontinuert ansvaret for at kende status på de enkelte områder, samt ansvaret for at overvåge udviklingen fremadrettet.</a:t>
            </a:r>
          </a:p>
          <a:p>
            <a:endParaRPr lang="da-DK" sz="1400" dirty="0"/>
          </a:p>
          <a:p>
            <a:r>
              <a:rPr lang="da-DK" sz="1400" dirty="0"/>
              <a:t>Ledelsesrapportering er således IKKE en status rapportering, men en rapportering der viser forventet status indenfor en given periode (oftest en måned frem).</a:t>
            </a:r>
          </a:p>
          <a:p>
            <a:endParaRPr lang="da-DK" sz="1400" dirty="0"/>
          </a:p>
          <a:p>
            <a:r>
              <a:rPr lang="da-DK" sz="1400" dirty="0"/>
              <a:t>Ledelsesrapporteringen rapportere et område i henholdsvis:</a:t>
            </a:r>
            <a:br>
              <a:rPr lang="da-DK" sz="1400" dirty="0"/>
            </a:br>
            <a:r>
              <a:rPr lang="da-DK" sz="1400" dirty="0"/>
              <a:t> </a:t>
            </a:r>
            <a:br>
              <a:rPr lang="da-DK" sz="1400" dirty="0"/>
            </a:br>
            <a:r>
              <a:rPr lang="da-DK"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Rød</a:t>
            </a:r>
            <a:r>
              <a:rPr lang="da-DK" sz="1400" dirty="0">
                <a:effectLst/>
                <a:latin typeface="Calibri" panose="020F0502020204030204" pitchFamily="34" charset="0"/>
                <a:ea typeface="Calibri" panose="020F0502020204030204" pitchFamily="34" charset="0"/>
                <a:cs typeface="Times New Roman" panose="02020603050405020304" pitchFamily="18" charset="0"/>
              </a:rPr>
              <a:t>: 	Skal der handles på – anbefalinger til beslutninger</a:t>
            </a:r>
            <a:br>
              <a:rPr lang="da-DK" sz="1400" dirty="0">
                <a:effectLst/>
                <a:latin typeface="Calibri" panose="020F0502020204030204" pitchFamily="34" charset="0"/>
                <a:ea typeface="Calibri" panose="020F0502020204030204" pitchFamily="34" charset="0"/>
                <a:cs typeface="Times New Roman" panose="02020603050405020304" pitchFamily="18" charset="0"/>
              </a:rPr>
            </a:br>
            <a:r>
              <a:rPr lang="da-DK"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Gul</a:t>
            </a:r>
            <a:r>
              <a:rPr lang="da-DK" sz="1400" dirty="0">
                <a:effectLst/>
                <a:latin typeface="Calibri" panose="020F0502020204030204" pitchFamily="34" charset="0"/>
                <a:ea typeface="Calibri" panose="020F0502020204030204" pitchFamily="34" charset="0"/>
                <a:cs typeface="Times New Roman" panose="02020603050405020304" pitchFamily="18" charset="0"/>
              </a:rPr>
              <a:t>: 	Har jeg opmærksomhed på</a:t>
            </a:r>
            <a:br>
              <a:rPr lang="da-DK" sz="1400" dirty="0">
                <a:effectLst/>
                <a:latin typeface="Calibri" panose="020F0502020204030204" pitchFamily="34" charset="0"/>
                <a:ea typeface="Calibri" panose="020F0502020204030204" pitchFamily="34" charset="0"/>
                <a:cs typeface="Times New Roman" panose="02020603050405020304" pitchFamily="18" charset="0"/>
              </a:rPr>
            </a:br>
            <a:r>
              <a:rPr lang="da-DK"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Grøn</a:t>
            </a:r>
            <a:r>
              <a:rPr lang="da-DK" sz="1400" dirty="0">
                <a:effectLst/>
                <a:latin typeface="Calibri" panose="020F0502020204030204" pitchFamily="34" charset="0"/>
                <a:ea typeface="Calibri" panose="020F0502020204030204" pitchFamily="34" charset="0"/>
                <a:cs typeface="Times New Roman" panose="02020603050405020304" pitchFamily="18" charset="0"/>
              </a:rPr>
              <a:t>: 	Alt er ok </a:t>
            </a:r>
          </a:p>
          <a:p>
            <a:endParaRPr lang="da-DK" sz="1400" dirty="0"/>
          </a:p>
          <a:p>
            <a:r>
              <a:rPr lang="da-DK" sz="1400" dirty="0"/>
              <a:t>Dette sikrer, at projektlederen kan bruge rapporteringen til at få ledelsen til at træffe de nødvendige beslutninger til, at et eller flere områder ikke går i ”rød”.</a:t>
            </a:r>
          </a:p>
          <a:p>
            <a:endParaRPr lang="da-DK" sz="1400" dirty="0"/>
          </a:p>
          <a:p>
            <a:endParaRPr lang="da-DK" sz="1400" dirty="0"/>
          </a:p>
          <a:p>
            <a:endParaRPr lang="da-DK" sz="1400" dirty="0">
              <a:cs typeface="Calibri" panose="020F0502020204030204" pitchFamily="34" charset="0"/>
            </a:endParaRPr>
          </a:p>
          <a:p>
            <a:r>
              <a:rPr lang="da-DK" sz="1400" i="1" dirty="0">
                <a:cs typeface="Calibri" panose="020F0502020204030204" pitchFamily="34" charset="0"/>
              </a:rPr>
              <a:t>Du kan se metodebeskrivelsen til ledelsesrapportering </a:t>
            </a:r>
            <a:r>
              <a:rPr lang="da-DK" sz="1400" dirty="0">
                <a:cs typeface="Calibri" panose="020F0502020204030204" pitchFamily="34" charset="0"/>
                <a:hlinkClick r:id="rId11" action="ppaction://hlinksldjump"/>
              </a:rPr>
              <a:t>her</a:t>
            </a:r>
            <a:r>
              <a:rPr lang="da-DK" sz="1400" dirty="0">
                <a:cs typeface="Calibri" panose="020F0502020204030204" pitchFamily="34" charset="0"/>
              </a:rPr>
              <a:t>.</a:t>
            </a:r>
            <a:br>
              <a:rPr lang="da-DK" sz="1400" dirty="0">
                <a:cs typeface="Calibri" panose="020F0502020204030204" pitchFamily="34" charset="0"/>
              </a:rPr>
            </a:br>
            <a:br>
              <a:rPr lang="da-DK" sz="1400" dirty="0">
                <a:cs typeface="Calibri" panose="020F0502020204030204" pitchFamily="34" charset="0"/>
              </a:rPr>
            </a:br>
            <a:r>
              <a:rPr lang="da-DK" sz="1400" i="1" dirty="0">
                <a:cs typeface="Calibri" panose="020F0502020204030204" pitchFamily="34" charset="0"/>
              </a:rPr>
              <a:t>Du kan se et eksempel på en ledelsesrapportering </a:t>
            </a:r>
            <a:r>
              <a:rPr lang="da-DK" sz="1400" dirty="0">
                <a:cs typeface="Calibri" panose="020F0502020204030204" pitchFamily="34" charset="0"/>
                <a:hlinkClick r:id="rId12" action="ppaction://hlinksldjump"/>
              </a:rPr>
              <a:t>her</a:t>
            </a:r>
            <a:r>
              <a:rPr lang="da-DK" sz="1400" dirty="0">
                <a:cs typeface="Calibri" panose="020F0502020204030204" pitchFamily="34" charset="0"/>
              </a:rPr>
              <a:t>.</a:t>
            </a:r>
          </a:p>
          <a:p>
            <a:endParaRPr lang="da-DK" dirty="0"/>
          </a:p>
        </p:txBody>
      </p:sp>
      <p:sp>
        <p:nvSpPr>
          <p:cNvPr id="6" name="Rektangel 5">
            <a:hlinkClick r:id="rId13" action="ppaction://hlinksldjump"/>
            <a:extLst>
              <a:ext uri="{FF2B5EF4-FFF2-40B4-BE49-F238E27FC236}">
                <a16:creationId xmlns:a16="http://schemas.microsoft.com/office/drawing/2014/main" id="{133316DB-E425-4378-B732-8916A74158FB}"/>
              </a:ext>
            </a:extLst>
          </p:cNvPr>
          <p:cNvSpPr/>
          <p:nvPr/>
        </p:nvSpPr>
        <p:spPr>
          <a:xfrm>
            <a:off x="161605" y="1417739"/>
            <a:ext cx="1843364" cy="27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a:hlinkClick r:id="rId4" action="ppaction://hlinksldjump"/>
            <a:extLst>
              <a:ext uri="{FF2B5EF4-FFF2-40B4-BE49-F238E27FC236}">
                <a16:creationId xmlns:a16="http://schemas.microsoft.com/office/drawing/2014/main" id="{7A74EE9F-1CD0-4316-9174-AED67FDC3BD1}"/>
              </a:ext>
            </a:extLst>
          </p:cNvPr>
          <p:cNvSpPr/>
          <p:nvPr/>
        </p:nvSpPr>
        <p:spPr>
          <a:xfrm>
            <a:off x="161605" y="844125"/>
            <a:ext cx="2589984" cy="271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Grafik 64" descr="Hjem">
            <a:hlinkClick r:id="rId14" action="ppaction://hlinksldjump"/>
            <a:extLst>
              <a:ext uri="{FF2B5EF4-FFF2-40B4-BE49-F238E27FC236}">
                <a16:creationId xmlns:a16="http://schemas.microsoft.com/office/drawing/2014/main" id="{073C26E9-3364-441D-94AC-A0BA0E34230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153" y="127113"/>
            <a:ext cx="407840" cy="407840"/>
          </a:xfrm>
          <a:prstGeom prst="rect">
            <a:avLst/>
          </a:prstGeom>
        </p:spPr>
      </p:pic>
      <p:pic>
        <p:nvPicPr>
          <p:cNvPr id="8" name="Grafik 10" descr="Pil vandret u-vending">
            <a:hlinkClick r:id="" action="ppaction://hlinkshowjump?jump=lastslideviewed"/>
            <a:extLst>
              <a:ext uri="{FF2B5EF4-FFF2-40B4-BE49-F238E27FC236}">
                <a16:creationId xmlns:a16="http://schemas.microsoft.com/office/drawing/2014/main" id="{1E66ED11-0BCF-4E37-956F-9DAD6844805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5587" y="157640"/>
            <a:ext cx="347297" cy="373662"/>
          </a:xfrm>
          <a:prstGeom prst="rect">
            <a:avLst/>
          </a:prstGeom>
        </p:spPr>
      </p:pic>
      <p:pic>
        <p:nvPicPr>
          <p:cNvPr id="5" name="Grafik 4" descr="Lystryk">
            <a:hlinkClick r:id="rId12" action="ppaction://hlinksldjump"/>
            <a:extLst>
              <a:ext uri="{FF2B5EF4-FFF2-40B4-BE49-F238E27FC236}">
                <a16:creationId xmlns:a16="http://schemas.microsoft.com/office/drawing/2014/main" id="{DD2830DC-A1FA-4E67-A70B-25ADA13DBBA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75178" y="113433"/>
            <a:ext cx="407840" cy="443592"/>
          </a:xfrm>
          <a:prstGeom prst="rect">
            <a:avLst/>
          </a:prstGeom>
        </p:spPr>
      </p:pic>
      <p:pic>
        <p:nvPicPr>
          <p:cNvPr id="9" name="Grafik 8" descr="Arbejdsgang ">
            <a:hlinkClick r:id="rId11" action="ppaction://hlinksldjump"/>
            <a:extLst>
              <a:ext uri="{FF2B5EF4-FFF2-40B4-BE49-F238E27FC236}">
                <a16:creationId xmlns:a16="http://schemas.microsoft.com/office/drawing/2014/main" id="{31D7B02A-4C45-40B6-A860-657C25D927E1}"/>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17811" y="139311"/>
            <a:ext cx="407840" cy="407840"/>
          </a:xfrm>
          <a:prstGeom prst="rect">
            <a:avLst/>
          </a:prstGeom>
        </p:spPr>
      </p:pic>
      <p:pic>
        <p:nvPicPr>
          <p:cNvPr id="10" name="Grafik 9" descr="Avis">
            <a:hlinkClick r:id="rId23" action="ppaction://hlinksldjump"/>
            <a:extLst>
              <a:ext uri="{FF2B5EF4-FFF2-40B4-BE49-F238E27FC236}">
                <a16:creationId xmlns:a16="http://schemas.microsoft.com/office/drawing/2014/main" id="{22088216-4A09-4ED6-9299-4D9F87E035B1}"/>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207968" y="137378"/>
            <a:ext cx="452277" cy="419647"/>
          </a:xfrm>
          <a:prstGeom prst="rect">
            <a:avLst/>
          </a:prstGeom>
        </p:spPr>
      </p:pic>
    </p:spTree>
    <p:extLst>
      <p:ext uri="{BB962C8B-B14F-4D97-AF65-F5344CB8AC3E}">
        <p14:creationId xmlns:p14="http://schemas.microsoft.com/office/powerpoint/2010/main" val="1730951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Isosceles Triangle 5">
            <a:extLst>
              <a:ext uri="{FF2B5EF4-FFF2-40B4-BE49-F238E27FC236}">
                <a16:creationId xmlns:a16="http://schemas.microsoft.com/office/drawing/2014/main" id="{4323F0F0-ACDF-401B-9E31-ED0294B33846}"/>
              </a:ext>
            </a:extLst>
          </p:cNvPr>
          <p:cNvSpPr/>
          <p:nvPr/>
        </p:nvSpPr>
        <p:spPr>
          <a:xfrm rot="13223909">
            <a:off x="-426919" y="5239005"/>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Isosceles Triangle 19">
            <a:extLst>
              <a:ext uri="{FF2B5EF4-FFF2-40B4-BE49-F238E27FC236}">
                <a16:creationId xmlns:a16="http://schemas.microsoft.com/office/drawing/2014/main" id="{34BB9288-4F6A-4500-8EF4-0F54A9E7DBBF}"/>
              </a:ext>
            </a:extLst>
          </p:cNvPr>
          <p:cNvSpPr/>
          <p:nvPr/>
        </p:nvSpPr>
        <p:spPr>
          <a:xfrm rot="10800000">
            <a:off x="-8389" y="679948"/>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Tekstfelt 27">
            <a:extLst>
              <a:ext uri="{FF2B5EF4-FFF2-40B4-BE49-F238E27FC236}">
                <a16:creationId xmlns:a16="http://schemas.microsoft.com/office/drawing/2014/main" id="{25BC1AEB-70D7-42A6-AD22-6F42B3CEEF60}"/>
              </a:ext>
            </a:extLst>
          </p:cNvPr>
          <p:cNvSpPr txBox="1"/>
          <p:nvPr/>
        </p:nvSpPr>
        <p:spPr>
          <a:xfrm>
            <a:off x="3979936" y="975915"/>
            <a:ext cx="7840152" cy="4724370"/>
          </a:xfrm>
          <a:prstGeom prst="rect">
            <a:avLst/>
          </a:prstGeom>
          <a:noFill/>
        </p:spPr>
        <p:txBody>
          <a:bodyPr wrap="square" rtlCol="0">
            <a:spAutoFit/>
          </a:bodyPr>
          <a:lstStyle/>
          <a:p>
            <a:r>
              <a:rPr lang="da-DK" b="1" dirty="0"/>
              <a:t>Gate 3</a:t>
            </a:r>
          </a:p>
          <a:p>
            <a:endParaRPr lang="da-DK" sz="1500" dirty="0"/>
          </a:p>
          <a:p>
            <a:r>
              <a:rPr lang="da-DK" sz="1600" dirty="0"/>
              <a:t>I denne gate bliver det besluttet, om projektets leverancer er afsluttet og lever op til den aftalte kvalitet (acceptkriterierne). </a:t>
            </a:r>
          </a:p>
          <a:p>
            <a:endParaRPr lang="da-DK" sz="1600" dirty="0"/>
          </a:p>
          <a:p>
            <a:r>
              <a:rPr lang="da-DK" sz="1600" dirty="0"/>
              <a:t>Beslutningen om at fortsætte til næste fase (afslutning) vurderes endvidere ud fra om projektets leverancer og kvalitet fortsat har mulighed for at opfylde projektets formål og sikre projektets succeskriterier, samt at der er en kompetent organisation til implementering, overdragelse og drift af projektets leverancer - ligeledes at denne er til rådighed.</a:t>
            </a:r>
          </a:p>
          <a:p>
            <a:endParaRPr lang="da-DK" sz="1600" dirty="0"/>
          </a:p>
          <a:p>
            <a:r>
              <a:rPr lang="da-DK" sz="1600" dirty="0"/>
              <a:t>Opgavestilleren (styregruppen) godkender samtidigt den projektorganisation der skal udføre opgaverne, og herunder hvilke ressourcer der må anvendes, hvad der skal gennemføres/afleveres og med hvilke tidsfrister for den næste fase frem til Gate 4. </a:t>
            </a:r>
          </a:p>
          <a:p>
            <a:endParaRPr lang="da-DK" sz="1600" dirty="0"/>
          </a:p>
          <a:p>
            <a:endParaRPr lang="da-DK" sz="1600" dirty="0"/>
          </a:p>
          <a:p>
            <a:endParaRPr lang="da-DK" sz="1600" dirty="0"/>
          </a:p>
          <a:p>
            <a:r>
              <a:rPr lang="da-DK" sz="1600" dirty="0"/>
              <a:t>Se </a:t>
            </a:r>
            <a:r>
              <a:rPr lang="da-DK" sz="1600" dirty="0">
                <a:effectLst/>
                <a:latin typeface="Calibri" panose="020F0502020204030204" pitchFamily="34" charset="0"/>
                <a:ea typeface="Calibri" panose="020F0502020204030204" pitchFamily="34" charset="0"/>
                <a:cs typeface="Times New Roman" panose="02020603050405020304" pitchFamily="18" charset="0"/>
                <a:hlinkClick r:id="rId2" action="ppaction://hlinksldjump"/>
              </a:rPr>
              <a:t>Forslag og godkendelse til projektfremgangsmåde</a:t>
            </a:r>
            <a:r>
              <a:rPr lang="da-DK" sz="1600" dirty="0">
                <a:latin typeface="Calibri" panose="020F0502020204030204" pitchFamily="34" charset="0"/>
                <a:ea typeface="Calibri" panose="020F0502020204030204" pitchFamily="34" charset="0"/>
                <a:cs typeface="Times New Roman" panose="02020603050405020304" pitchFamily="18" charset="0"/>
              </a:rPr>
              <a:t> og</a:t>
            </a:r>
            <a:r>
              <a:rPr lang="da-DK" sz="1600" dirty="0">
                <a:effectLst/>
                <a:latin typeface="Calibri" panose="020F0502020204030204" pitchFamily="34" charset="0"/>
                <a:ea typeface="Calibri" panose="020F0502020204030204" pitchFamily="34" charset="0"/>
                <a:cs typeface="Times New Roman" panose="02020603050405020304" pitchFamily="18" charset="0"/>
              </a:rPr>
              <a:t> </a:t>
            </a:r>
            <a:r>
              <a:rPr lang="da-DK" sz="1600" dirty="0">
                <a:hlinkClick r:id="rId3" action="ppaction://hlinksldjump"/>
              </a:rPr>
              <a:t>Godkendt plan for næste fase</a:t>
            </a:r>
            <a:r>
              <a:rPr lang="da-DK" sz="1600" dirty="0"/>
              <a:t>.</a:t>
            </a:r>
          </a:p>
          <a:p>
            <a:endParaRPr lang="da-DK" sz="1400" dirty="0"/>
          </a:p>
          <a:p>
            <a:endParaRPr lang="da-DK" sz="1400" dirty="0"/>
          </a:p>
        </p:txBody>
      </p:sp>
      <p:sp>
        <p:nvSpPr>
          <p:cNvPr id="56" name="Tekstfelt 55">
            <a:extLst>
              <a:ext uri="{FF2B5EF4-FFF2-40B4-BE49-F238E27FC236}">
                <a16:creationId xmlns:a16="http://schemas.microsoft.com/office/drawing/2014/main" id="{E0A69377-57D9-486B-8E22-FB2A2FED436C}"/>
              </a:ext>
            </a:extLst>
          </p:cNvPr>
          <p:cNvSpPr txBox="1"/>
          <p:nvPr/>
        </p:nvSpPr>
        <p:spPr>
          <a:xfrm>
            <a:off x="635587" y="4591767"/>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7" name="Rectangle 4">
            <a:extLst>
              <a:ext uri="{FF2B5EF4-FFF2-40B4-BE49-F238E27FC236}">
                <a16:creationId xmlns:a16="http://schemas.microsoft.com/office/drawing/2014/main" id="{8D0A4B71-F882-4AA9-B6E8-90EB956FDB51}"/>
              </a:ext>
            </a:extLst>
          </p:cNvPr>
          <p:cNvSpPr/>
          <p:nvPr/>
        </p:nvSpPr>
        <p:spPr>
          <a:xfrm>
            <a:off x="161605" y="788978"/>
            <a:ext cx="3051377" cy="461665"/>
          </a:xfrm>
          <a:prstGeom prst="rect">
            <a:avLst/>
          </a:prstGeom>
        </p:spPr>
        <p:txBody>
          <a:bodyPr wrap="square">
            <a:spAutoFit/>
          </a:bodyPr>
          <a:lstStyle/>
          <a:p>
            <a:r>
              <a:rPr lang="da-DK" sz="2400" b="1" dirty="0">
                <a:solidFill>
                  <a:schemeClr val="bg1"/>
                </a:solidFill>
              </a:rPr>
              <a:t>Gate 3</a:t>
            </a:r>
          </a:p>
        </p:txBody>
      </p:sp>
      <p:pic>
        <p:nvPicPr>
          <p:cNvPr id="73" name="Billede 72">
            <a:extLst>
              <a:ext uri="{FF2B5EF4-FFF2-40B4-BE49-F238E27FC236}">
                <a16:creationId xmlns:a16="http://schemas.microsoft.com/office/drawing/2014/main" id="{D15BD6E2-97CB-4470-B18B-F004D5D90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 name="Ellipse 1">
            <a:extLst>
              <a:ext uri="{FF2B5EF4-FFF2-40B4-BE49-F238E27FC236}">
                <a16:creationId xmlns:a16="http://schemas.microsoft.com/office/drawing/2014/main" id="{93E70C5D-F4AC-46BC-A477-DFC319BAD5EB}"/>
              </a:ext>
            </a:extLst>
          </p:cNvPr>
          <p:cNvSpPr/>
          <p:nvPr/>
        </p:nvSpPr>
        <p:spPr>
          <a:xfrm>
            <a:off x="203806" y="5335867"/>
            <a:ext cx="372427" cy="336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8" name="Ellipse 77">
            <a:extLst>
              <a:ext uri="{FF2B5EF4-FFF2-40B4-BE49-F238E27FC236}">
                <a16:creationId xmlns:a16="http://schemas.microsoft.com/office/drawing/2014/main" id="{4D556A40-2399-4E2E-A22E-E824486B423D}"/>
              </a:ext>
            </a:extLst>
          </p:cNvPr>
          <p:cNvSpPr/>
          <p:nvPr/>
        </p:nvSpPr>
        <p:spPr>
          <a:xfrm>
            <a:off x="203806" y="5726812"/>
            <a:ext cx="372427" cy="33605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9" name="Ellipse 78">
            <a:extLst>
              <a:ext uri="{FF2B5EF4-FFF2-40B4-BE49-F238E27FC236}">
                <a16:creationId xmlns:a16="http://schemas.microsoft.com/office/drawing/2014/main" id="{07012496-D471-48EB-8378-933098265231}"/>
              </a:ext>
            </a:extLst>
          </p:cNvPr>
          <p:cNvSpPr/>
          <p:nvPr/>
        </p:nvSpPr>
        <p:spPr>
          <a:xfrm>
            <a:off x="203806" y="6117757"/>
            <a:ext cx="372427" cy="33605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ctangle 10">
            <a:hlinkClick r:id="rId5" action="ppaction://hlinksldjump"/>
            <a:extLst>
              <a:ext uri="{FF2B5EF4-FFF2-40B4-BE49-F238E27FC236}">
                <a16:creationId xmlns:a16="http://schemas.microsoft.com/office/drawing/2014/main" id="{8FAFAE29-1E44-48A6-992E-9171FC476592}"/>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3" name="Rectangle 11">
            <a:hlinkClick r:id="rId6" action="ppaction://hlinksldjump"/>
            <a:extLst>
              <a:ext uri="{FF2B5EF4-FFF2-40B4-BE49-F238E27FC236}">
                <a16:creationId xmlns:a16="http://schemas.microsoft.com/office/drawing/2014/main" id="{0793C221-BC0D-4E4E-884A-8D6E35C0DD05}"/>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4" name="Rectangle 12">
            <a:hlinkClick r:id="rId7" action="ppaction://hlinksldjump"/>
            <a:extLst>
              <a:ext uri="{FF2B5EF4-FFF2-40B4-BE49-F238E27FC236}">
                <a16:creationId xmlns:a16="http://schemas.microsoft.com/office/drawing/2014/main" id="{6769932F-2D38-4F2B-B144-7ECB5AC2A550}"/>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5" name="Rektangel 55">
            <a:hlinkClick r:id="rId8" action="ppaction://hlinksldjump"/>
            <a:extLst>
              <a:ext uri="{FF2B5EF4-FFF2-40B4-BE49-F238E27FC236}">
                <a16:creationId xmlns:a16="http://schemas.microsoft.com/office/drawing/2014/main" id="{358C6734-CCC5-464D-A616-AE6005F6FF61}"/>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Rektangel 55">
            <a:hlinkClick r:id="rId9" action="ppaction://hlinksldjump"/>
            <a:extLst>
              <a:ext uri="{FF2B5EF4-FFF2-40B4-BE49-F238E27FC236}">
                <a16:creationId xmlns:a16="http://schemas.microsoft.com/office/drawing/2014/main" id="{84942F43-F9A1-4E62-9E2E-3860D386AEDF}"/>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7" name="Rektangel 55">
            <a:hlinkClick r:id="rId10" action="ppaction://hlinksldjump"/>
            <a:extLst>
              <a:ext uri="{FF2B5EF4-FFF2-40B4-BE49-F238E27FC236}">
                <a16:creationId xmlns:a16="http://schemas.microsoft.com/office/drawing/2014/main" id="{6F141452-02CA-42F3-B85F-F7C01D951493}"/>
              </a:ext>
            </a:extLst>
          </p:cNvPr>
          <p:cNvSpPr/>
          <p:nvPr/>
        </p:nvSpPr>
        <p:spPr>
          <a:xfrm rot="18835034">
            <a:off x="9461989" y="193435"/>
            <a:ext cx="326016" cy="31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Tekstfelt 61">
            <a:hlinkClick r:id="rId8" action="ppaction://hlinksldjump"/>
            <a:extLst>
              <a:ext uri="{FF2B5EF4-FFF2-40B4-BE49-F238E27FC236}">
                <a16:creationId xmlns:a16="http://schemas.microsoft.com/office/drawing/2014/main" id="{BE69FCDF-CDCC-4BDB-8557-0387E59C3912}"/>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9" name="Tekstfelt 61">
            <a:hlinkClick r:id="rId9" action="ppaction://hlinksldjump"/>
            <a:extLst>
              <a:ext uri="{FF2B5EF4-FFF2-40B4-BE49-F238E27FC236}">
                <a16:creationId xmlns:a16="http://schemas.microsoft.com/office/drawing/2014/main" id="{067CE82A-9CC3-4BDE-9B53-8A4EE91D9755}"/>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10" action="ppaction://hlinksldjump"/>
            <a:extLst>
              <a:ext uri="{FF2B5EF4-FFF2-40B4-BE49-F238E27FC236}">
                <a16:creationId xmlns:a16="http://schemas.microsoft.com/office/drawing/2014/main" id="{F791D1FD-8A34-41BA-959F-9F1A53A83992}"/>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11" action="ppaction://hlinksldjump"/>
            <a:extLst>
              <a:ext uri="{FF2B5EF4-FFF2-40B4-BE49-F238E27FC236}">
                <a16:creationId xmlns:a16="http://schemas.microsoft.com/office/drawing/2014/main" id="{D9903A00-BCAC-4284-A0E6-5FF44E46FE90}"/>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11" action="ppaction://hlinksldjump"/>
            <a:extLst>
              <a:ext uri="{FF2B5EF4-FFF2-40B4-BE49-F238E27FC236}">
                <a16:creationId xmlns:a16="http://schemas.microsoft.com/office/drawing/2014/main" id="{EBAB5868-6153-4D46-A6F8-7DBC669F91D8}"/>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48" name="Rectangle 9">
            <a:hlinkClick r:id="rId12" action="ppaction://hlinksldjump"/>
            <a:extLst>
              <a:ext uri="{FF2B5EF4-FFF2-40B4-BE49-F238E27FC236}">
                <a16:creationId xmlns:a16="http://schemas.microsoft.com/office/drawing/2014/main" id="{52BB0E61-0926-4CE2-A39D-4385E9DAD4B2}"/>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4" name="Rectangle 27">
            <a:extLst>
              <a:ext uri="{FF2B5EF4-FFF2-40B4-BE49-F238E27FC236}">
                <a16:creationId xmlns:a16="http://schemas.microsoft.com/office/drawing/2014/main" id="{2B20FB68-2DEA-4E0E-8825-B41DCADA1686}"/>
              </a:ext>
            </a:extLst>
          </p:cNvPr>
          <p:cNvSpPr/>
          <p:nvPr/>
        </p:nvSpPr>
        <p:spPr>
          <a:xfrm>
            <a:off x="653471" y="5894841"/>
            <a:ext cx="2418674" cy="830997"/>
          </a:xfrm>
          <a:prstGeom prst="rect">
            <a:avLst/>
          </a:prstGeom>
        </p:spPr>
        <p:txBody>
          <a:bodyPr wrap="square">
            <a:spAutoFit/>
          </a:bodyPr>
          <a:lstStyle/>
          <a:p>
            <a:r>
              <a:rPr lang="da-DK" sz="1600" b="1" i="1" dirty="0">
                <a:solidFill>
                  <a:schemeClr val="bg1"/>
                </a:solidFill>
                <a:latin typeface="+mj-lt"/>
              </a:rPr>
              <a:t>Det er nu vi skal sikre, </a:t>
            </a:r>
            <a:br>
              <a:rPr lang="da-DK" sz="1600" b="1" i="1" dirty="0">
                <a:solidFill>
                  <a:schemeClr val="bg1"/>
                </a:solidFill>
                <a:latin typeface="+mj-lt"/>
              </a:rPr>
            </a:br>
            <a:r>
              <a:rPr lang="da-DK" sz="1600" b="1" i="1" dirty="0">
                <a:solidFill>
                  <a:schemeClr val="bg1"/>
                </a:solidFill>
                <a:latin typeface="+mj-lt"/>
              </a:rPr>
              <a:t>at vi kan høste frugterne af alt det hårde arbejde</a:t>
            </a:r>
          </a:p>
        </p:txBody>
      </p:sp>
      <p:pic>
        <p:nvPicPr>
          <p:cNvPr id="3" name="Grafik 64" descr="Hjem">
            <a:hlinkClick r:id="rId13" action="ppaction://hlinksldjump"/>
            <a:extLst>
              <a:ext uri="{FF2B5EF4-FFF2-40B4-BE49-F238E27FC236}">
                <a16:creationId xmlns:a16="http://schemas.microsoft.com/office/drawing/2014/main" id="{4CAFE52D-9273-42D9-BC38-221C35A6734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4BC1DD18-D2CA-4F35-B3C8-81E7C543D20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349376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felt 13">
            <a:extLst>
              <a:ext uri="{FF2B5EF4-FFF2-40B4-BE49-F238E27FC236}">
                <a16:creationId xmlns:a16="http://schemas.microsoft.com/office/drawing/2014/main" id="{D23CC94F-788D-423B-BC52-9FE51DCDB6E6}"/>
              </a:ext>
            </a:extLst>
          </p:cNvPr>
          <p:cNvSpPr txBox="1"/>
          <p:nvPr/>
        </p:nvSpPr>
        <p:spPr>
          <a:xfrm>
            <a:off x="3990812" y="1133035"/>
            <a:ext cx="7236000" cy="5262979"/>
          </a:xfrm>
          <a:prstGeom prst="rect">
            <a:avLst/>
          </a:prstGeom>
          <a:noFill/>
        </p:spPr>
        <p:txBody>
          <a:bodyPr wrap="square" rtlCol="0">
            <a:noAutofit/>
          </a:bodyPr>
          <a:lstStyle/>
          <a:p>
            <a:r>
              <a:rPr lang="da-DK" sz="1500" dirty="0"/>
              <a:t>Modellen er det man kalder en </a:t>
            </a:r>
            <a:r>
              <a:rPr lang="da-DK" sz="1500" b="1" dirty="0"/>
              <a:t>”Stage/gate model” </a:t>
            </a:r>
            <a:r>
              <a:rPr lang="da-DK" sz="1500" dirty="0"/>
              <a:t>og har 4 overordnede faser og 4 gates.</a:t>
            </a:r>
          </a:p>
          <a:p>
            <a:endParaRPr lang="da-DK" sz="1500" dirty="0"/>
          </a:p>
          <a:p>
            <a:endParaRPr lang="da-DK" sz="1500" dirty="0"/>
          </a:p>
          <a:p>
            <a:endParaRPr lang="da-DK" sz="1500" dirty="0"/>
          </a:p>
          <a:p>
            <a:r>
              <a:rPr lang="da-DK" sz="1500" dirty="0"/>
              <a:t>I hver af faserne er der en formålsbeskrivelse, et overblik over fasens processer, og ligeledes en oversigt over hvilke metoder, værktøjer og skabeloner der med fordel kan anvendes.</a:t>
            </a:r>
          </a:p>
          <a:p>
            <a:endParaRPr lang="da-DK" sz="1500" dirty="0"/>
          </a:p>
          <a:p>
            <a:r>
              <a:rPr lang="da-DK" sz="1500" dirty="0"/>
              <a:t>En</a:t>
            </a:r>
            <a:r>
              <a:rPr lang="da-DK" sz="1500" b="1" dirty="0"/>
              <a:t> gate </a:t>
            </a:r>
            <a:r>
              <a:rPr lang="da-DK" sz="1500" dirty="0"/>
              <a:t>er et beslutningspunkt. Mellem hver fase skal det besluttes om man skal fortsætte projektet, stoppe projektet eller sætte projektet på standby. Endvidere er der indlagt muligheden for at evaluere fasen der netop er afsluttet, muligheden for at aftale en rolle- og ansvarsfordeling, samt hvad der skal gennemføres og afleveres i den næste fase.</a:t>
            </a:r>
          </a:p>
          <a:p>
            <a:endParaRPr lang="da-DK" sz="1500" dirty="0"/>
          </a:p>
          <a:p>
            <a:r>
              <a:rPr lang="da-DK" sz="1500" dirty="0"/>
              <a:t>Modellen skal bruges fra venstre mod højre, og det er frit at fravælge processer i de enkelte faser såfremt de ikke giver mening for dit projekt. Undervejs i projektet er det naturligvis muligt at gå tilbage til en tidligere fase fordi forudsætningerne ændres eller omstændighederne kræver det, dog skal man være opmærksom på konsekvenserne ved at gøre dette sammenholdt med konsekvenserne ved ikke at gøre det.</a:t>
            </a:r>
          </a:p>
          <a:p>
            <a:endParaRPr lang="da-DK" sz="1500" dirty="0"/>
          </a:p>
          <a:p>
            <a:r>
              <a:rPr lang="da-DK" sz="1500" dirty="0"/>
              <a:t>Modellen vil løbende blive udviklet og evalueret og enhver kan ændre, tilføje og sammensætte modellen og dens indhold efter ønske.</a:t>
            </a:r>
          </a:p>
          <a:p>
            <a:endParaRPr lang="da-DK" sz="1500" dirty="0"/>
          </a:p>
          <a:p>
            <a:r>
              <a:rPr lang="da-DK" sz="1500" dirty="0"/>
              <a:t>God fornøjelse.</a:t>
            </a:r>
          </a:p>
          <a:p>
            <a:endParaRPr lang="da-DK" sz="1600" dirty="0"/>
          </a:p>
        </p:txBody>
      </p:sp>
      <p:sp>
        <p:nvSpPr>
          <p:cNvPr id="21" name="Tekstfelt 23">
            <a:extLst>
              <a:ext uri="{FF2B5EF4-FFF2-40B4-BE49-F238E27FC236}">
                <a16:creationId xmlns:a16="http://schemas.microsoft.com/office/drawing/2014/main" id="{4BF41E6E-F4EE-409F-9C02-777FA82D2E6E}"/>
              </a:ext>
            </a:extLst>
          </p:cNvPr>
          <p:cNvSpPr txBox="1"/>
          <p:nvPr/>
        </p:nvSpPr>
        <p:spPr>
          <a:xfrm>
            <a:off x="3990812" y="418336"/>
            <a:ext cx="8074777" cy="523220"/>
          </a:xfrm>
          <a:prstGeom prst="rect">
            <a:avLst/>
          </a:prstGeom>
          <a:noFill/>
        </p:spPr>
        <p:txBody>
          <a:bodyPr wrap="square" rtlCol="0">
            <a:spAutoFit/>
          </a:bodyPr>
          <a:lstStyle/>
          <a:p>
            <a:r>
              <a:rPr lang="da-DK" sz="2800" b="1" dirty="0">
                <a:latin typeface="+mj-lt"/>
                <a:cs typeface="Lao UI" panose="020B0604020202020204" pitchFamily="34" charset="0"/>
              </a:rPr>
              <a:t>Indledning</a:t>
            </a:r>
          </a:p>
        </p:txBody>
      </p:sp>
      <p:pic>
        <p:nvPicPr>
          <p:cNvPr id="15" name="Billede 14">
            <a:extLst>
              <a:ext uri="{FF2B5EF4-FFF2-40B4-BE49-F238E27FC236}">
                <a16:creationId xmlns:a16="http://schemas.microsoft.com/office/drawing/2014/main" id="{9664400C-C68B-468C-A82D-2CE8D072D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5" y="67677"/>
            <a:ext cx="1574831" cy="518126"/>
          </a:xfrm>
          <a:prstGeom prst="rect">
            <a:avLst/>
          </a:prstGeom>
        </p:spPr>
      </p:pic>
      <p:sp>
        <p:nvSpPr>
          <p:cNvPr id="17" name="Isosceles Triangle 19">
            <a:extLst>
              <a:ext uri="{FF2B5EF4-FFF2-40B4-BE49-F238E27FC236}">
                <a16:creationId xmlns:a16="http://schemas.microsoft.com/office/drawing/2014/main" id="{253A7BAC-6615-4363-9438-B2F6F68C0969}"/>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ctangle 2">
            <a:extLst>
              <a:ext uri="{FF2B5EF4-FFF2-40B4-BE49-F238E27FC236}">
                <a16:creationId xmlns:a16="http://schemas.microsoft.com/office/drawing/2014/main" id="{D141557F-E6B7-4790-A2E2-F4F8FDD8D9A7}"/>
              </a:ext>
            </a:extLst>
          </p:cNvPr>
          <p:cNvSpPr/>
          <p:nvPr/>
        </p:nvSpPr>
        <p:spPr>
          <a:xfrm>
            <a:off x="165682" y="1169407"/>
            <a:ext cx="1428020" cy="3354765"/>
          </a:xfrm>
          <a:prstGeom prst="rect">
            <a:avLst/>
          </a:prstGeom>
        </p:spPr>
        <p:txBody>
          <a:bodyPr wrap="none">
            <a:spAutoFit/>
          </a:bodyPr>
          <a:lstStyle/>
          <a:p>
            <a:pPr marL="285750" indent="-285750">
              <a:lnSpc>
                <a:spcPct val="200000"/>
              </a:lnSpc>
              <a:buFont typeface="Wingdings" panose="05000000000000000000" pitchFamily="2" charset="2"/>
              <a:buChar char="§"/>
            </a:pPr>
            <a:r>
              <a:rPr lang="da-DK" sz="1600" b="1" dirty="0">
                <a:solidFill>
                  <a:schemeClr val="bg1"/>
                </a:solidFill>
              </a:rPr>
              <a:t>Indledning</a:t>
            </a:r>
          </a:p>
          <a:p>
            <a:pPr>
              <a:lnSpc>
                <a:spcPct val="200000"/>
              </a:lnSpc>
            </a:pPr>
            <a:r>
              <a:rPr lang="da-DK" sz="1100" dirty="0">
                <a:solidFill>
                  <a:schemeClr val="bg1"/>
                </a:solidFill>
              </a:rPr>
              <a:t>Forklaringer</a:t>
            </a:r>
            <a:br>
              <a:rPr lang="da-DK" sz="1100" dirty="0">
                <a:solidFill>
                  <a:schemeClr val="bg1"/>
                </a:solidFill>
              </a:rPr>
            </a:br>
            <a:r>
              <a:rPr lang="da-DK" sz="1100" dirty="0">
                <a:solidFill>
                  <a:schemeClr val="bg1"/>
                </a:solidFill>
              </a:rPr>
              <a:t>Projektdefinition</a:t>
            </a:r>
          </a:p>
          <a:p>
            <a:pPr>
              <a:lnSpc>
                <a:spcPct val="200000"/>
              </a:lnSpc>
            </a:pPr>
            <a:r>
              <a:rPr lang="da-DK" sz="1200" dirty="0">
                <a:solidFill>
                  <a:schemeClr val="bg1"/>
                </a:solidFill>
              </a:rPr>
              <a:t>Metodebeskrivelser</a:t>
            </a:r>
          </a:p>
          <a:p>
            <a:pPr>
              <a:lnSpc>
                <a:spcPct val="200000"/>
              </a:lnSpc>
            </a:pPr>
            <a:r>
              <a:rPr lang="da-DK" sz="1200" dirty="0">
                <a:solidFill>
                  <a:schemeClr val="bg1"/>
                </a:solidFill>
              </a:rPr>
              <a:t>Modellen</a:t>
            </a:r>
            <a:br>
              <a:rPr lang="da-DK" sz="1200" dirty="0">
                <a:solidFill>
                  <a:schemeClr val="bg1"/>
                </a:solidFill>
              </a:rPr>
            </a:br>
            <a:r>
              <a:rPr lang="da-DK" sz="1100" dirty="0">
                <a:solidFill>
                  <a:schemeClr val="bg1"/>
                </a:solidFill>
              </a:rPr>
              <a:t>Overblik</a:t>
            </a:r>
            <a:br>
              <a:rPr lang="da-DK" sz="1100" dirty="0">
                <a:solidFill>
                  <a:schemeClr val="bg1"/>
                </a:solidFill>
              </a:rPr>
            </a:br>
            <a:r>
              <a:rPr lang="da-DK" sz="1100" dirty="0">
                <a:solidFill>
                  <a:schemeClr val="bg1"/>
                </a:solidFill>
              </a:rPr>
              <a:t>Skabeloner</a:t>
            </a:r>
            <a:br>
              <a:rPr lang="da-DK" sz="1100" dirty="0">
                <a:solidFill>
                  <a:schemeClr val="bg1"/>
                </a:solidFill>
              </a:rPr>
            </a:br>
            <a:r>
              <a:rPr lang="da-DK" sz="1100" dirty="0">
                <a:solidFill>
                  <a:schemeClr val="bg1"/>
                </a:solidFill>
              </a:rPr>
              <a:t>Værktøjer</a:t>
            </a:r>
          </a:p>
          <a:p>
            <a:pPr>
              <a:lnSpc>
                <a:spcPct val="200000"/>
              </a:lnSpc>
            </a:pPr>
            <a:endParaRPr lang="da-DK" sz="1100" dirty="0">
              <a:solidFill>
                <a:schemeClr val="bg1"/>
              </a:solidFill>
            </a:endParaRPr>
          </a:p>
        </p:txBody>
      </p:sp>
      <p:sp>
        <p:nvSpPr>
          <p:cNvPr id="19" name="Rectangle 4">
            <a:extLst>
              <a:ext uri="{FF2B5EF4-FFF2-40B4-BE49-F238E27FC236}">
                <a16:creationId xmlns:a16="http://schemas.microsoft.com/office/drawing/2014/main" id="{1DAA69FA-A343-45D8-8A1D-ECB370CDEC4A}"/>
              </a:ext>
            </a:extLst>
          </p:cNvPr>
          <p:cNvSpPr/>
          <p:nvPr/>
        </p:nvSpPr>
        <p:spPr>
          <a:xfrm>
            <a:off x="161606" y="788978"/>
            <a:ext cx="918841" cy="369332"/>
          </a:xfrm>
          <a:prstGeom prst="rect">
            <a:avLst/>
          </a:prstGeom>
        </p:spPr>
        <p:txBody>
          <a:bodyPr wrap="none">
            <a:spAutoFit/>
          </a:bodyPr>
          <a:lstStyle/>
          <a:p>
            <a:r>
              <a:rPr lang="da-DK" b="1" dirty="0">
                <a:solidFill>
                  <a:schemeClr val="bg1"/>
                </a:solidFill>
              </a:rPr>
              <a:t>Indhold</a:t>
            </a:r>
          </a:p>
        </p:txBody>
      </p:sp>
      <p:sp>
        <p:nvSpPr>
          <p:cNvPr id="23" name="Isosceles Triangle 5">
            <a:extLst>
              <a:ext uri="{FF2B5EF4-FFF2-40B4-BE49-F238E27FC236}">
                <a16:creationId xmlns:a16="http://schemas.microsoft.com/office/drawing/2014/main" id="{1EF504F3-8DCC-4DF2-8311-915FE700B232}"/>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39">
            <a:hlinkClick r:id="rId3" action="ppaction://hlinksldjump"/>
            <a:extLst>
              <a:ext uri="{FF2B5EF4-FFF2-40B4-BE49-F238E27FC236}">
                <a16:creationId xmlns:a16="http://schemas.microsoft.com/office/drawing/2014/main" id="{F401A7DF-095D-45A0-9107-8E52C3A5DEAB}"/>
              </a:ext>
            </a:extLst>
          </p:cNvPr>
          <p:cNvSpPr/>
          <p:nvPr/>
        </p:nvSpPr>
        <p:spPr>
          <a:xfrm>
            <a:off x="249572" y="4578756"/>
            <a:ext cx="742910" cy="254192"/>
          </a:xfrm>
          <a:prstGeom prst="homePlat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solidFill>
                <a:latin typeface="+mj-lt"/>
              </a:rPr>
              <a:t>START</a:t>
            </a:r>
          </a:p>
        </p:txBody>
      </p:sp>
      <p:sp>
        <p:nvSpPr>
          <p:cNvPr id="10" name="Rektangel 9">
            <a:hlinkClick r:id="rId4" action="ppaction://hlinksldjump"/>
            <a:extLst>
              <a:ext uri="{FF2B5EF4-FFF2-40B4-BE49-F238E27FC236}">
                <a16:creationId xmlns:a16="http://schemas.microsoft.com/office/drawing/2014/main" id="{B3C2CCDD-1623-4002-BE82-AF0C2B663591}"/>
              </a:ext>
            </a:extLst>
          </p:cNvPr>
          <p:cNvSpPr/>
          <p:nvPr/>
        </p:nvSpPr>
        <p:spPr>
          <a:xfrm>
            <a:off x="165682" y="1820411"/>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5" action="ppaction://hlinksldjump"/>
            <a:extLst>
              <a:ext uri="{FF2B5EF4-FFF2-40B4-BE49-F238E27FC236}">
                <a16:creationId xmlns:a16="http://schemas.microsoft.com/office/drawing/2014/main" id="{11962DB6-74B0-4E85-B809-C5482FF6A5B7}"/>
              </a:ext>
            </a:extLst>
          </p:cNvPr>
          <p:cNvSpPr/>
          <p:nvPr/>
        </p:nvSpPr>
        <p:spPr>
          <a:xfrm>
            <a:off x="77716" y="2133891"/>
            <a:ext cx="1642027"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hlinkClick r:id="rId6" action="ppaction://hlinksldjump"/>
            <a:extLst>
              <a:ext uri="{FF2B5EF4-FFF2-40B4-BE49-F238E27FC236}">
                <a16:creationId xmlns:a16="http://schemas.microsoft.com/office/drawing/2014/main" id="{93F84079-13CA-4CE2-BC4C-79EED3E51563}"/>
              </a:ext>
            </a:extLst>
          </p:cNvPr>
          <p:cNvSpPr/>
          <p:nvPr/>
        </p:nvSpPr>
        <p:spPr>
          <a:xfrm>
            <a:off x="131562" y="2511040"/>
            <a:ext cx="155406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hlinkClick r:id="rId7" action="ppaction://hlinksldjump"/>
            <a:extLst>
              <a:ext uri="{FF2B5EF4-FFF2-40B4-BE49-F238E27FC236}">
                <a16:creationId xmlns:a16="http://schemas.microsoft.com/office/drawing/2014/main" id="{34AA163D-FA0E-43EE-8431-AB8436B359D0}"/>
              </a:ext>
            </a:extLst>
          </p:cNvPr>
          <p:cNvSpPr/>
          <p:nvPr/>
        </p:nvSpPr>
        <p:spPr>
          <a:xfrm>
            <a:off x="158339" y="2864826"/>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hlinkClick r:id="rId8" action="ppaction://hlinksldjump"/>
            <a:extLst>
              <a:ext uri="{FF2B5EF4-FFF2-40B4-BE49-F238E27FC236}">
                <a16:creationId xmlns:a16="http://schemas.microsoft.com/office/drawing/2014/main" id="{6D6B706D-60A6-44FB-9C19-AB20CBA8326B}"/>
              </a:ext>
            </a:extLst>
          </p:cNvPr>
          <p:cNvSpPr/>
          <p:nvPr/>
        </p:nvSpPr>
        <p:spPr>
          <a:xfrm>
            <a:off x="165682" y="3210139"/>
            <a:ext cx="83087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hlinkClick r:id="rId9" action="ppaction://hlinksldjump"/>
            <a:extLst>
              <a:ext uri="{FF2B5EF4-FFF2-40B4-BE49-F238E27FC236}">
                <a16:creationId xmlns:a16="http://schemas.microsoft.com/office/drawing/2014/main" id="{65F34C21-8E15-4EB3-8278-1E63F73F07DB}"/>
              </a:ext>
            </a:extLst>
          </p:cNvPr>
          <p:cNvSpPr/>
          <p:nvPr/>
        </p:nvSpPr>
        <p:spPr>
          <a:xfrm>
            <a:off x="165682" y="3543977"/>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hlinkClick r:id="rId10" action="ppaction://hlinksldjump"/>
            <a:extLst>
              <a:ext uri="{FF2B5EF4-FFF2-40B4-BE49-F238E27FC236}">
                <a16:creationId xmlns:a16="http://schemas.microsoft.com/office/drawing/2014/main" id="{1CDE5373-02DF-461F-B043-4A41E84F2E9F}"/>
              </a:ext>
            </a:extLst>
          </p:cNvPr>
          <p:cNvSpPr/>
          <p:nvPr/>
        </p:nvSpPr>
        <p:spPr>
          <a:xfrm>
            <a:off x="191876" y="3877815"/>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4" name="Gruppe 23">
            <a:extLst>
              <a:ext uri="{FF2B5EF4-FFF2-40B4-BE49-F238E27FC236}">
                <a16:creationId xmlns:a16="http://schemas.microsoft.com/office/drawing/2014/main" id="{135ED192-7F11-450A-89BF-485AD5A5CAA8}"/>
              </a:ext>
            </a:extLst>
          </p:cNvPr>
          <p:cNvGrpSpPr/>
          <p:nvPr/>
        </p:nvGrpSpPr>
        <p:grpSpPr>
          <a:xfrm>
            <a:off x="4079460" y="1590894"/>
            <a:ext cx="7432787" cy="341404"/>
            <a:chOff x="4090428" y="6180489"/>
            <a:chExt cx="7432787" cy="341404"/>
          </a:xfrm>
        </p:grpSpPr>
        <p:sp>
          <p:nvSpPr>
            <p:cNvPr id="25" name="Rektangel 55">
              <a:extLst>
                <a:ext uri="{FF2B5EF4-FFF2-40B4-BE49-F238E27FC236}">
                  <a16:creationId xmlns:a16="http://schemas.microsoft.com/office/drawing/2014/main" id="{584B2EA2-3988-43A5-B84C-83A251A3FA6B}"/>
                </a:ext>
              </a:extLst>
            </p:cNvPr>
            <p:cNvSpPr/>
            <p:nvPr/>
          </p:nvSpPr>
          <p:spPr>
            <a:xfrm rot="18835034">
              <a:off x="5522699" y="6186598"/>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a:p>
          </p:txBody>
        </p:sp>
        <p:sp>
          <p:nvSpPr>
            <p:cNvPr id="27" name="Rektangel 55">
              <a:extLst>
                <a:ext uri="{FF2B5EF4-FFF2-40B4-BE49-F238E27FC236}">
                  <a16:creationId xmlns:a16="http://schemas.microsoft.com/office/drawing/2014/main" id="{FCE8BF6B-BB92-442E-A60B-89FACADA9E9B}"/>
                </a:ext>
              </a:extLst>
            </p:cNvPr>
            <p:cNvSpPr/>
            <p:nvPr/>
          </p:nvSpPr>
          <p:spPr>
            <a:xfrm rot="18835034">
              <a:off x="7319992" y="6201985"/>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a:p>
          </p:txBody>
        </p:sp>
        <p:sp>
          <p:nvSpPr>
            <p:cNvPr id="28" name="Rektangel 55">
              <a:extLst>
                <a:ext uri="{FF2B5EF4-FFF2-40B4-BE49-F238E27FC236}">
                  <a16:creationId xmlns:a16="http://schemas.microsoft.com/office/drawing/2014/main" id="{F16F7F1F-4B88-4AAA-BC16-45FF0FD5C844}"/>
                </a:ext>
              </a:extLst>
            </p:cNvPr>
            <p:cNvSpPr/>
            <p:nvPr/>
          </p:nvSpPr>
          <p:spPr>
            <a:xfrm rot="18835034">
              <a:off x="9202352" y="6186598"/>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a:p>
          </p:txBody>
        </p:sp>
        <p:sp>
          <p:nvSpPr>
            <p:cNvPr id="29" name="Tekstfelt 61">
              <a:hlinkClick r:id="" action="ppaction://noaction"/>
              <a:extLst>
                <a:ext uri="{FF2B5EF4-FFF2-40B4-BE49-F238E27FC236}">
                  <a16:creationId xmlns:a16="http://schemas.microsoft.com/office/drawing/2014/main" id="{27B63025-3B75-4C91-A637-FFB3C6C070FF}"/>
                </a:ext>
              </a:extLst>
            </p:cNvPr>
            <p:cNvSpPr txBox="1"/>
            <p:nvPr/>
          </p:nvSpPr>
          <p:spPr>
            <a:xfrm>
              <a:off x="5457178" y="6189610"/>
              <a:ext cx="452176" cy="307777"/>
            </a:xfrm>
            <a:prstGeom prst="rect">
              <a:avLst/>
            </a:prstGeom>
            <a:noFill/>
          </p:spPr>
          <p:txBody>
            <a:bodyPr wrap="square" rtlCol="0">
              <a:spAutoFit/>
            </a:bodyPr>
            <a:lstStyle/>
            <a:p>
              <a:pPr algn="ctr"/>
              <a:r>
                <a:rPr lang="da-DK" sz="1400" b="1" dirty="0">
                  <a:solidFill>
                    <a:schemeClr val="bg1"/>
                  </a:solidFill>
                </a:rPr>
                <a:t>1</a:t>
              </a:r>
            </a:p>
          </p:txBody>
        </p:sp>
        <p:sp>
          <p:nvSpPr>
            <p:cNvPr id="30" name="Tekstfelt 61">
              <a:hlinkClick r:id="" action="ppaction://noaction"/>
              <a:extLst>
                <a:ext uri="{FF2B5EF4-FFF2-40B4-BE49-F238E27FC236}">
                  <a16:creationId xmlns:a16="http://schemas.microsoft.com/office/drawing/2014/main" id="{028C5FFE-5F25-44D2-960E-9C873875FF37}"/>
                </a:ext>
              </a:extLst>
            </p:cNvPr>
            <p:cNvSpPr txBox="1"/>
            <p:nvPr/>
          </p:nvSpPr>
          <p:spPr>
            <a:xfrm>
              <a:off x="7250389" y="6204998"/>
              <a:ext cx="452176" cy="307777"/>
            </a:xfrm>
            <a:prstGeom prst="rect">
              <a:avLst/>
            </a:prstGeom>
            <a:noFill/>
          </p:spPr>
          <p:txBody>
            <a:bodyPr wrap="square" rtlCol="0">
              <a:spAutoFit/>
            </a:bodyPr>
            <a:lstStyle/>
            <a:p>
              <a:pPr algn="ctr"/>
              <a:r>
                <a:rPr lang="da-DK" sz="1400" b="1" dirty="0">
                  <a:solidFill>
                    <a:schemeClr val="bg1"/>
                  </a:solidFill>
                </a:rPr>
                <a:t>2</a:t>
              </a:r>
            </a:p>
          </p:txBody>
        </p:sp>
        <p:sp>
          <p:nvSpPr>
            <p:cNvPr id="31" name="Tekstfelt 61">
              <a:hlinkClick r:id="" action="ppaction://noaction"/>
              <a:extLst>
                <a:ext uri="{FF2B5EF4-FFF2-40B4-BE49-F238E27FC236}">
                  <a16:creationId xmlns:a16="http://schemas.microsoft.com/office/drawing/2014/main" id="{AA232954-44B3-4E48-A243-2176E7EE2143}"/>
                </a:ext>
              </a:extLst>
            </p:cNvPr>
            <p:cNvSpPr txBox="1"/>
            <p:nvPr/>
          </p:nvSpPr>
          <p:spPr>
            <a:xfrm>
              <a:off x="9130692" y="6189609"/>
              <a:ext cx="452176" cy="307777"/>
            </a:xfrm>
            <a:prstGeom prst="rect">
              <a:avLst/>
            </a:prstGeom>
            <a:noFill/>
          </p:spPr>
          <p:txBody>
            <a:bodyPr wrap="square" rtlCol="0">
              <a:spAutoFit/>
            </a:bodyPr>
            <a:lstStyle/>
            <a:p>
              <a:pPr algn="ctr"/>
              <a:r>
                <a:rPr lang="da-DK" sz="1400" b="1" dirty="0">
                  <a:solidFill>
                    <a:schemeClr val="bg1"/>
                  </a:solidFill>
                </a:rPr>
                <a:t>3</a:t>
              </a:r>
            </a:p>
          </p:txBody>
        </p:sp>
        <p:sp>
          <p:nvSpPr>
            <p:cNvPr id="32" name="Rectangle 43">
              <a:extLst>
                <a:ext uri="{FF2B5EF4-FFF2-40B4-BE49-F238E27FC236}">
                  <a16:creationId xmlns:a16="http://schemas.microsoft.com/office/drawing/2014/main" id="{43689BCB-49F7-45B5-8E58-510CC940F1E8}"/>
                </a:ext>
              </a:extLst>
            </p:cNvPr>
            <p:cNvSpPr/>
            <p:nvPr/>
          </p:nvSpPr>
          <p:spPr>
            <a:xfrm>
              <a:off x="4090428" y="6222948"/>
              <a:ext cx="1269765" cy="276999"/>
            </a:xfrm>
            <a:prstGeom prst="rect">
              <a:avLst/>
            </a:prstGeom>
            <a:solidFill>
              <a:schemeClr val="bg1">
                <a:lumMod val="85000"/>
              </a:schemeClr>
            </a:solidFill>
          </p:spPr>
          <p:txBody>
            <a:bodyPr wrap="square">
              <a:spAutoFit/>
            </a:bodyPr>
            <a:lstStyle/>
            <a:p>
              <a:pPr algn="ctr"/>
              <a:r>
                <a:rPr lang="da-DK" sz="1200" b="1" dirty="0">
                  <a:latin typeface="+mj-lt"/>
                </a:rPr>
                <a:t>IDE/ANALYSE</a:t>
              </a:r>
            </a:p>
          </p:txBody>
        </p:sp>
        <p:sp>
          <p:nvSpPr>
            <p:cNvPr id="33" name="Rectangle 44">
              <a:extLst>
                <a:ext uri="{FF2B5EF4-FFF2-40B4-BE49-F238E27FC236}">
                  <a16:creationId xmlns:a16="http://schemas.microsoft.com/office/drawing/2014/main" id="{EBDD8A3B-07BE-4283-8434-603C8F2D474C}"/>
                </a:ext>
              </a:extLst>
            </p:cNvPr>
            <p:cNvSpPr/>
            <p:nvPr/>
          </p:nvSpPr>
          <p:spPr>
            <a:xfrm>
              <a:off x="5985478" y="6236968"/>
              <a:ext cx="1168043" cy="276999"/>
            </a:xfrm>
            <a:prstGeom prst="rect">
              <a:avLst/>
            </a:prstGeom>
            <a:solidFill>
              <a:schemeClr val="bg1">
                <a:lumMod val="85000"/>
              </a:schemeClr>
            </a:solidFill>
          </p:spPr>
          <p:txBody>
            <a:bodyPr wrap="square">
              <a:spAutoFit/>
            </a:bodyPr>
            <a:lstStyle/>
            <a:p>
              <a:pPr algn="ctr"/>
              <a:r>
                <a:rPr lang="da-DK" sz="1200" b="1" dirty="0">
                  <a:latin typeface="+mj-lt"/>
                </a:rPr>
                <a:t>PLANLÆGNING</a:t>
              </a:r>
            </a:p>
          </p:txBody>
        </p:sp>
        <p:sp>
          <p:nvSpPr>
            <p:cNvPr id="34" name="Rectangle 45">
              <a:extLst>
                <a:ext uri="{FF2B5EF4-FFF2-40B4-BE49-F238E27FC236}">
                  <a16:creationId xmlns:a16="http://schemas.microsoft.com/office/drawing/2014/main" id="{24CD3E66-CC66-4B03-861C-3936F88FE817}"/>
                </a:ext>
              </a:extLst>
            </p:cNvPr>
            <p:cNvSpPr/>
            <p:nvPr/>
          </p:nvSpPr>
          <p:spPr>
            <a:xfrm>
              <a:off x="7775031" y="6220388"/>
              <a:ext cx="1286201" cy="276999"/>
            </a:xfrm>
            <a:prstGeom prst="rect">
              <a:avLst/>
            </a:prstGeom>
            <a:solidFill>
              <a:schemeClr val="bg1">
                <a:lumMod val="85000"/>
              </a:schemeClr>
            </a:solidFill>
          </p:spPr>
          <p:txBody>
            <a:bodyPr wrap="square">
              <a:spAutoFit/>
            </a:bodyPr>
            <a:lstStyle/>
            <a:p>
              <a:pPr algn="ctr"/>
              <a:r>
                <a:rPr lang="da-DK" sz="1200" b="1" dirty="0">
                  <a:latin typeface="+mj-lt"/>
                </a:rPr>
                <a:t>GENNEMFØRELSE</a:t>
              </a:r>
            </a:p>
          </p:txBody>
        </p:sp>
        <p:sp>
          <p:nvSpPr>
            <p:cNvPr id="35" name="Rectangle 46">
              <a:extLst>
                <a:ext uri="{FF2B5EF4-FFF2-40B4-BE49-F238E27FC236}">
                  <a16:creationId xmlns:a16="http://schemas.microsoft.com/office/drawing/2014/main" id="{DA884BE5-D568-4756-9E48-1CC65F189D96}"/>
                </a:ext>
              </a:extLst>
            </p:cNvPr>
            <p:cNvSpPr/>
            <p:nvPr/>
          </p:nvSpPr>
          <p:spPr>
            <a:xfrm>
              <a:off x="9699140" y="6220388"/>
              <a:ext cx="1269765" cy="276999"/>
            </a:xfrm>
            <a:prstGeom prst="rect">
              <a:avLst/>
            </a:prstGeom>
            <a:solidFill>
              <a:schemeClr val="bg1">
                <a:lumMod val="85000"/>
              </a:schemeClr>
            </a:solidFill>
          </p:spPr>
          <p:txBody>
            <a:bodyPr wrap="square">
              <a:spAutoFit/>
            </a:bodyPr>
            <a:lstStyle/>
            <a:p>
              <a:pPr algn="ctr"/>
              <a:r>
                <a:rPr lang="da-DK" sz="1200" b="1" dirty="0">
                  <a:latin typeface="+mj-lt"/>
                </a:rPr>
                <a:t>AFSLUTNING</a:t>
              </a:r>
            </a:p>
          </p:txBody>
        </p:sp>
        <p:sp>
          <p:nvSpPr>
            <p:cNvPr id="36" name="Rektangel 55">
              <a:extLst>
                <a:ext uri="{FF2B5EF4-FFF2-40B4-BE49-F238E27FC236}">
                  <a16:creationId xmlns:a16="http://schemas.microsoft.com/office/drawing/2014/main" id="{0C16BEED-C5F1-474A-BCAF-0C6CEE54A49B}"/>
                </a:ext>
              </a:extLst>
            </p:cNvPr>
            <p:cNvSpPr/>
            <p:nvPr/>
          </p:nvSpPr>
          <p:spPr>
            <a:xfrm rot="18835034">
              <a:off x="11142699" y="6186597"/>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a:p>
          </p:txBody>
        </p:sp>
        <p:sp>
          <p:nvSpPr>
            <p:cNvPr id="37" name="Tekstfelt 61">
              <a:hlinkClick r:id="" action="ppaction://noaction"/>
              <a:extLst>
                <a:ext uri="{FF2B5EF4-FFF2-40B4-BE49-F238E27FC236}">
                  <a16:creationId xmlns:a16="http://schemas.microsoft.com/office/drawing/2014/main" id="{5EB43F3D-A5C9-496D-9674-3D89895CA89B}"/>
                </a:ext>
              </a:extLst>
            </p:cNvPr>
            <p:cNvSpPr txBox="1"/>
            <p:nvPr/>
          </p:nvSpPr>
          <p:spPr>
            <a:xfrm>
              <a:off x="11071039" y="6189608"/>
              <a:ext cx="452176" cy="307777"/>
            </a:xfrm>
            <a:prstGeom prst="rect">
              <a:avLst/>
            </a:prstGeom>
            <a:noFill/>
          </p:spPr>
          <p:txBody>
            <a:bodyPr wrap="square" rtlCol="0">
              <a:spAutoFit/>
            </a:bodyPr>
            <a:lstStyle/>
            <a:p>
              <a:pPr algn="ctr"/>
              <a:r>
                <a:rPr lang="da-DK" sz="1400" b="1" dirty="0">
                  <a:solidFill>
                    <a:schemeClr val="bg1"/>
                  </a:solidFill>
                </a:rPr>
                <a:t>4</a:t>
              </a:r>
            </a:p>
          </p:txBody>
        </p:sp>
      </p:grpSp>
      <p:sp>
        <p:nvSpPr>
          <p:cNvPr id="2" name="Rektangel 1">
            <a:hlinkClick r:id="rId11" action="ppaction://hlinksldjump"/>
            <a:extLst>
              <a:ext uri="{FF2B5EF4-FFF2-40B4-BE49-F238E27FC236}">
                <a16:creationId xmlns:a16="http://schemas.microsoft.com/office/drawing/2014/main" id="{5FD70F23-A50D-4892-BD0D-AF35A3FCB57C}"/>
              </a:ext>
            </a:extLst>
          </p:cNvPr>
          <p:cNvSpPr/>
          <p:nvPr/>
        </p:nvSpPr>
        <p:spPr>
          <a:xfrm>
            <a:off x="184514" y="900936"/>
            <a:ext cx="142802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4132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96403"/>
            <a:ext cx="7919116" cy="5047536"/>
          </a:xfrm>
          <a:prstGeom prst="rect">
            <a:avLst/>
          </a:prstGeom>
        </p:spPr>
        <p:txBody>
          <a:bodyPr wrap="square">
            <a:spAutoFit/>
          </a:bodyPr>
          <a:lstStyle/>
          <a:p>
            <a:r>
              <a:rPr lang="da-DK" sz="1400" dirty="0"/>
              <a:t>Det er i denne fase de enkelte leverancer bliver overdraget og implementeret. Det er også i denne fase at projektorganisationen bliver lukket formelt ned og projektet afsluttes og evalueres med en projektafslutningsrapport</a:t>
            </a:r>
          </a:p>
          <a:p>
            <a:endParaRPr lang="da-DK" sz="1400" dirty="0"/>
          </a:p>
          <a:p>
            <a:r>
              <a:rPr lang="da-DK" sz="1400" dirty="0"/>
              <a:t>Formålet med leveranceimplementeringen er at få aftalt en plan for hvornår, og til hvem, de enkelte leverancer implementeres og overdrages. </a:t>
            </a:r>
          </a:p>
          <a:p>
            <a:endParaRPr lang="da-DK" sz="1400" dirty="0"/>
          </a:p>
          <a:p>
            <a:r>
              <a:rPr lang="da-DK" sz="1400" dirty="0"/>
              <a:t>Formålet med driftsorganiseringen er, at få fastlagt roller og ansvar for hvem der eventuelt skal drifte og vedligeholde projektets leverancer. Dette gør sig i særlig grad gældende ved IT-projekter eller projekter med tekniske løsninger, da disse ofte kan kræve en del forberedelse.</a:t>
            </a:r>
          </a:p>
          <a:p>
            <a:endParaRPr lang="da-DK" sz="1400" dirty="0"/>
          </a:p>
          <a:p>
            <a:r>
              <a:rPr lang="da-DK" sz="1400" dirty="0"/>
              <a:t>Formålet med afslutningsrapporten er at få evalueret projektet på en objektiv og struktureret måde, og herigennem få opsamlet viden og etableret vidensdeling med henblik på at øge projektmodenheden i organisationen.</a:t>
            </a:r>
          </a:p>
          <a:p>
            <a:endParaRPr lang="da-DK" sz="1400" dirty="0"/>
          </a:p>
          <a:p>
            <a:r>
              <a:rPr lang="da-DK" sz="1400" dirty="0"/>
              <a:t>Formålet med effektmålingsplanen er at sikre, at de opstillede succeskriterier for projektet bliver realiseret eller forsøgt realiseret – herunder hvem der har ansvaret, samt hvornår det bliver gjort.</a:t>
            </a:r>
          </a:p>
          <a:p>
            <a:endParaRPr lang="da-DK" sz="1400" dirty="0"/>
          </a:p>
          <a:p>
            <a:r>
              <a:rPr lang="da-DK" sz="1400" dirty="0"/>
              <a:t>Afslutningsfasen er også sidste mulighed for at planlægge eventuel restordrehåndtering (fejl og mangler), således at ansvaret for opfølgning og aflevering af restordre placeres inden projektet lukkes.</a:t>
            </a:r>
          </a:p>
          <a:p>
            <a:endParaRPr lang="da-DK" sz="1400" dirty="0"/>
          </a:p>
          <a:p>
            <a:endParaRPr lang="da-DK" sz="1400" dirty="0"/>
          </a:p>
          <a:p>
            <a:r>
              <a:rPr lang="da-DK" sz="1400" dirty="0"/>
              <a:t>Fasen afsluttes med en overdragelse af fasens aftalte indhold.</a:t>
            </a:r>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73015" y="1230104"/>
            <a:ext cx="2352071" cy="1755545"/>
          </a:xfrm>
          <a:prstGeom prst="rect">
            <a:avLst/>
          </a:prstGeom>
        </p:spPr>
        <p:txBody>
          <a:bodyPr wrap="square">
            <a:spAutoFit/>
          </a:bodyPr>
          <a:lstStyle/>
          <a:p>
            <a:pPr>
              <a:lnSpc>
                <a:spcPct val="200000"/>
              </a:lnSpc>
            </a:pPr>
            <a:r>
              <a:rPr lang="da-DK" sz="1400" dirty="0">
                <a:solidFill>
                  <a:schemeClr val="bg1"/>
                </a:solidFill>
              </a:rPr>
              <a:t>Leveranceimplementering</a:t>
            </a:r>
          </a:p>
          <a:p>
            <a:pPr>
              <a:lnSpc>
                <a:spcPct val="200000"/>
              </a:lnSpc>
            </a:pPr>
            <a:r>
              <a:rPr lang="da-DK" sz="1400" dirty="0" err="1">
                <a:solidFill>
                  <a:schemeClr val="bg1"/>
                </a:solidFill>
              </a:rPr>
              <a:t>Driftorganisering</a:t>
            </a:r>
            <a:endParaRPr lang="da-DK" sz="1400" dirty="0">
              <a:solidFill>
                <a:schemeClr val="bg1"/>
              </a:solidFill>
            </a:endParaRPr>
          </a:p>
          <a:p>
            <a:pPr>
              <a:lnSpc>
                <a:spcPct val="200000"/>
              </a:lnSpc>
            </a:pPr>
            <a:r>
              <a:rPr lang="da-DK" sz="1400" dirty="0">
                <a:solidFill>
                  <a:schemeClr val="bg1"/>
                </a:solidFill>
              </a:rPr>
              <a:t>Afslutningsrapport</a:t>
            </a:r>
          </a:p>
          <a:p>
            <a:pPr>
              <a:lnSpc>
                <a:spcPct val="200000"/>
              </a:lnSpc>
            </a:pPr>
            <a:r>
              <a:rPr lang="da-DK" sz="1400" dirty="0">
                <a:solidFill>
                  <a:schemeClr val="bg1"/>
                </a:solidFill>
              </a:rPr>
              <a:t>Effektmålingsplan</a:t>
            </a:r>
            <a:endParaRPr lang="da-DK" sz="1600" b="1"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Afslutningsfasen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7" name="Rectangle 10">
            <a:hlinkClick r:id="rId3" action="ppaction://hlinksldjump"/>
            <a:extLst>
              <a:ext uri="{FF2B5EF4-FFF2-40B4-BE49-F238E27FC236}">
                <a16:creationId xmlns:a16="http://schemas.microsoft.com/office/drawing/2014/main" id="{033CEFD5-28DD-4500-B8B4-C242CB4E955D}"/>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8" name="Rectangle 11">
            <a:hlinkClick r:id="rId4" action="ppaction://hlinksldjump"/>
            <a:extLst>
              <a:ext uri="{FF2B5EF4-FFF2-40B4-BE49-F238E27FC236}">
                <a16:creationId xmlns:a16="http://schemas.microsoft.com/office/drawing/2014/main" id="{9B146706-92EB-4668-B2D5-005B62CE7E16}"/>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5" action="ppaction://hlinksldjump"/>
            <a:extLst>
              <a:ext uri="{FF2B5EF4-FFF2-40B4-BE49-F238E27FC236}">
                <a16:creationId xmlns:a16="http://schemas.microsoft.com/office/drawing/2014/main" id="{A74C40F8-1B79-4454-8FD5-E0DCA0ADC29F}"/>
              </a:ext>
            </a:extLst>
          </p:cNvPr>
          <p:cNvSpPr/>
          <p:nvPr/>
        </p:nvSpPr>
        <p:spPr>
          <a:xfrm>
            <a:off x="9867861" y="113149"/>
            <a:ext cx="1507610" cy="461818"/>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AFSLUTNING</a:t>
            </a:r>
          </a:p>
        </p:txBody>
      </p:sp>
      <p:sp>
        <p:nvSpPr>
          <p:cNvPr id="40" name="Rektangel 55">
            <a:hlinkClick r:id="rId6" action="ppaction://hlinksldjump"/>
            <a:extLst>
              <a:ext uri="{FF2B5EF4-FFF2-40B4-BE49-F238E27FC236}">
                <a16:creationId xmlns:a16="http://schemas.microsoft.com/office/drawing/2014/main" id="{3F292131-EF67-4D05-ACB0-1667B58DCD5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7" action="ppaction://hlinksldjump"/>
            <a:extLst>
              <a:ext uri="{FF2B5EF4-FFF2-40B4-BE49-F238E27FC236}">
                <a16:creationId xmlns:a16="http://schemas.microsoft.com/office/drawing/2014/main" id="{D548237D-1B5C-408B-BDE1-6071849BA5E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8" action="ppaction://hlinksldjump"/>
            <a:extLst>
              <a:ext uri="{FF2B5EF4-FFF2-40B4-BE49-F238E27FC236}">
                <a16:creationId xmlns:a16="http://schemas.microsoft.com/office/drawing/2014/main" id="{A74791EB-9700-452E-B1BD-4211F4F438E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6" action="ppaction://hlinksldjump"/>
            <a:extLst>
              <a:ext uri="{FF2B5EF4-FFF2-40B4-BE49-F238E27FC236}">
                <a16:creationId xmlns:a16="http://schemas.microsoft.com/office/drawing/2014/main" id="{1DB6A2AE-36A5-4589-9ACA-4B00E0B333FC}"/>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7" action="ppaction://hlinksldjump"/>
            <a:extLst>
              <a:ext uri="{FF2B5EF4-FFF2-40B4-BE49-F238E27FC236}">
                <a16:creationId xmlns:a16="http://schemas.microsoft.com/office/drawing/2014/main" id="{63002219-0247-4568-9205-F036901643CD}"/>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8" action="ppaction://hlinksldjump"/>
            <a:extLst>
              <a:ext uri="{FF2B5EF4-FFF2-40B4-BE49-F238E27FC236}">
                <a16:creationId xmlns:a16="http://schemas.microsoft.com/office/drawing/2014/main" id="{302724C9-783A-43FC-8972-48E811BC12A8}"/>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9" action="ppaction://hlinksldjump"/>
            <a:extLst>
              <a:ext uri="{FF2B5EF4-FFF2-40B4-BE49-F238E27FC236}">
                <a16:creationId xmlns:a16="http://schemas.microsoft.com/office/drawing/2014/main" id="{F8ABB7F3-19DD-4CD8-95EE-3EFC841F9A48}"/>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9" action="ppaction://hlinksldjump"/>
            <a:extLst>
              <a:ext uri="{FF2B5EF4-FFF2-40B4-BE49-F238E27FC236}">
                <a16:creationId xmlns:a16="http://schemas.microsoft.com/office/drawing/2014/main" id="{8AFA428F-A3DB-41D4-9EEC-F1B54F26502F}"/>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3" name="Rectangle 9">
            <a:hlinkClick r:id="rId10" action="ppaction://hlinksldjump"/>
            <a:extLst>
              <a:ext uri="{FF2B5EF4-FFF2-40B4-BE49-F238E27FC236}">
                <a16:creationId xmlns:a16="http://schemas.microsoft.com/office/drawing/2014/main" id="{C455F16D-67F7-4B61-8C71-67FFD69B7671}"/>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6" name="Rectangle 27">
            <a:extLst>
              <a:ext uri="{FF2B5EF4-FFF2-40B4-BE49-F238E27FC236}">
                <a16:creationId xmlns:a16="http://schemas.microsoft.com/office/drawing/2014/main" id="{517AE4F4-989D-44B2-B63A-8A926374B1B6}"/>
              </a:ext>
            </a:extLst>
          </p:cNvPr>
          <p:cNvSpPr/>
          <p:nvPr/>
        </p:nvSpPr>
        <p:spPr>
          <a:xfrm>
            <a:off x="794308" y="5507897"/>
            <a:ext cx="2418674" cy="1569660"/>
          </a:xfrm>
          <a:prstGeom prst="rect">
            <a:avLst/>
          </a:prstGeom>
        </p:spPr>
        <p:txBody>
          <a:bodyPr wrap="square">
            <a:spAutoFit/>
          </a:bodyPr>
          <a:lstStyle/>
          <a:p>
            <a:r>
              <a:rPr lang="da-DK" sz="1600" b="1" i="1" dirty="0">
                <a:solidFill>
                  <a:schemeClr val="bg1"/>
                </a:solidFill>
                <a:latin typeface="+mj-lt"/>
              </a:rPr>
              <a:t>Afslutningen er </a:t>
            </a:r>
            <a:br>
              <a:rPr lang="da-DK" sz="1600" b="1" i="1" dirty="0">
                <a:solidFill>
                  <a:schemeClr val="bg1"/>
                </a:solidFill>
                <a:latin typeface="+mj-lt"/>
              </a:rPr>
            </a:br>
            <a:r>
              <a:rPr lang="da-DK" sz="1600" b="1" i="1" dirty="0">
                <a:solidFill>
                  <a:schemeClr val="bg1"/>
                </a:solidFill>
                <a:latin typeface="+mj-lt"/>
              </a:rPr>
              <a:t>de flittiges fest…</a:t>
            </a:r>
            <a:br>
              <a:rPr lang="da-DK" sz="1600" b="1" i="1" dirty="0">
                <a:solidFill>
                  <a:schemeClr val="bg1"/>
                </a:solidFill>
                <a:latin typeface="+mj-lt"/>
              </a:rPr>
            </a:br>
            <a:r>
              <a:rPr lang="da-DK" sz="1600" b="1" i="1" dirty="0">
                <a:solidFill>
                  <a:schemeClr val="bg1"/>
                </a:solidFill>
                <a:latin typeface="+mj-lt"/>
              </a:rPr>
              <a:t>- og det betragtes </a:t>
            </a:r>
            <a:br>
              <a:rPr lang="da-DK" sz="1600" b="1" i="1" dirty="0">
                <a:solidFill>
                  <a:schemeClr val="bg1"/>
                </a:solidFill>
                <a:latin typeface="+mj-lt"/>
              </a:rPr>
            </a:br>
            <a:r>
              <a:rPr lang="da-DK" sz="1600" b="1" i="1" dirty="0">
                <a:solidFill>
                  <a:schemeClr val="bg1"/>
                </a:solidFill>
                <a:latin typeface="+mj-lt"/>
              </a:rPr>
              <a:t>ikke som snyd at forberede sig i god tid</a:t>
            </a:r>
            <a:br>
              <a:rPr lang="da-DK" sz="1600" b="1" i="1" dirty="0">
                <a:solidFill>
                  <a:schemeClr val="bg1"/>
                </a:solidFill>
                <a:latin typeface="+mj-lt"/>
              </a:rPr>
            </a:br>
            <a:r>
              <a:rPr lang="da-DK" sz="1600" b="1" i="1" dirty="0">
                <a:solidFill>
                  <a:schemeClr val="bg1"/>
                </a:solidFill>
                <a:latin typeface="+mj-lt"/>
              </a:rPr>
              <a:t>… </a:t>
            </a:r>
          </a:p>
        </p:txBody>
      </p:sp>
      <p:sp>
        <p:nvSpPr>
          <p:cNvPr id="7" name="Rektangel 6">
            <a:hlinkClick r:id="rId11" action="ppaction://hlinksldjump"/>
            <a:extLst>
              <a:ext uri="{FF2B5EF4-FFF2-40B4-BE49-F238E27FC236}">
                <a16:creationId xmlns:a16="http://schemas.microsoft.com/office/drawing/2014/main" id="{F5916813-3B9E-4802-AA89-6578F6518762}"/>
              </a:ext>
            </a:extLst>
          </p:cNvPr>
          <p:cNvSpPr/>
          <p:nvPr/>
        </p:nvSpPr>
        <p:spPr>
          <a:xfrm>
            <a:off x="173015" y="1412875"/>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2" action="ppaction://hlinksldjump"/>
            <a:extLst>
              <a:ext uri="{FF2B5EF4-FFF2-40B4-BE49-F238E27FC236}">
                <a16:creationId xmlns:a16="http://schemas.microsoft.com/office/drawing/2014/main" id="{92C47AA4-2836-4523-8BC8-E780F3C1FB47}"/>
              </a:ext>
            </a:extLst>
          </p:cNvPr>
          <p:cNvSpPr/>
          <p:nvPr/>
        </p:nvSpPr>
        <p:spPr>
          <a:xfrm>
            <a:off x="109175" y="2680652"/>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13" action="ppaction://hlinksldjump"/>
            <a:extLst>
              <a:ext uri="{FF2B5EF4-FFF2-40B4-BE49-F238E27FC236}">
                <a16:creationId xmlns:a16="http://schemas.microsoft.com/office/drawing/2014/main" id="{7A2214AA-22CA-4671-898E-E36D8A0CC504}"/>
              </a:ext>
            </a:extLst>
          </p:cNvPr>
          <p:cNvSpPr/>
          <p:nvPr/>
        </p:nvSpPr>
        <p:spPr>
          <a:xfrm>
            <a:off x="159152" y="2253435"/>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hlinkClick r:id="rId14" action="ppaction://hlinksldjump"/>
            <a:extLst>
              <a:ext uri="{FF2B5EF4-FFF2-40B4-BE49-F238E27FC236}">
                <a16:creationId xmlns:a16="http://schemas.microsoft.com/office/drawing/2014/main" id="{C6F2CE75-7DCC-479F-8455-4800FE615E08}"/>
              </a:ext>
            </a:extLst>
          </p:cNvPr>
          <p:cNvSpPr/>
          <p:nvPr/>
        </p:nvSpPr>
        <p:spPr>
          <a:xfrm>
            <a:off x="172791" y="1833155"/>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Grafik 64" descr="Hjem">
            <a:hlinkClick r:id="rId15" action="ppaction://hlinksldjump"/>
            <a:extLst>
              <a:ext uri="{FF2B5EF4-FFF2-40B4-BE49-F238E27FC236}">
                <a16:creationId xmlns:a16="http://schemas.microsoft.com/office/drawing/2014/main" id="{F242DEBB-D52E-4E84-B783-82D6ECD3EE9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153" y="127113"/>
            <a:ext cx="407840" cy="407840"/>
          </a:xfrm>
          <a:prstGeom prst="rect">
            <a:avLst/>
          </a:prstGeom>
        </p:spPr>
      </p:pic>
      <p:pic>
        <p:nvPicPr>
          <p:cNvPr id="12" name="Grafik 10" descr="Pil vandret u-vending">
            <a:hlinkClick r:id="" action="ppaction://hlinkshowjump?jump=lastslideviewed"/>
            <a:extLst>
              <a:ext uri="{FF2B5EF4-FFF2-40B4-BE49-F238E27FC236}">
                <a16:creationId xmlns:a16="http://schemas.microsoft.com/office/drawing/2014/main" id="{A728543D-47D5-469F-B4E5-81F8ED70937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3791491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96403"/>
            <a:ext cx="7919116" cy="8402300"/>
          </a:xfrm>
          <a:prstGeom prst="rect">
            <a:avLst/>
          </a:prstGeom>
        </p:spPr>
        <p:txBody>
          <a:bodyPr wrap="square">
            <a:spAutoFit/>
          </a:bodyPr>
          <a:lstStyle/>
          <a:p>
            <a:r>
              <a:rPr lang="da-DK" b="1" dirty="0"/>
              <a:t>Leveranceimplementering</a:t>
            </a:r>
          </a:p>
          <a:p>
            <a:endParaRPr lang="da-DK" b="1" dirty="0"/>
          </a:p>
          <a:p>
            <a:r>
              <a:rPr lang="da-DK" sz="1400" dirty="0"/>
              <a:t>Formålet med leveranceimplementeringen er at få aftalt en plan for hvornår, og til hvem, de enkelte leverancer implementeres og overdrages. </a:t>
            </a:r>
          </a:p>
          <a:p>
            <a:endParaRPr lang="da-DK" sz="1400" dirty="0"/>
          </a:p>
          <a:p>
            <a:r>
              <a:rPr lang="da-DK" sz="1400" dirty="0"/>
              <a:t>Planen er en del af projektplanen (milepælsplanen), og skal således sikre en struktureret procedure med en klar rolle og ansvarsfordeling over hvem der overdrages til, hvem der implementerer de enkelte leverancer fra projektet, samt hvornår og hvordan denne overdragelse og implementering skal finde sted.</a:t>
            </a:r>
          </a:p>
          <a:p>
            <a:endParaRPr lang="da-DK" sz="1400" dirty="0"/>
          </a:p>
          <a:p>
            <a:r>
              <a:rPr lang="da-DK" sz="1400" dirty="0"/>
              <a:t>Planen skal endvidere indeholde en plan for restordrehåndtering af eventuelle ikke afsluttede og godkendte leverancer, hvilke eksempelvis kan skyldes:</a:t>
            </a:r>
            <a:br>
              <a:rPr lang="da-DK" sz="1400" dirty="0"/>
            </a:br>
            <a:endParaRPr lang="da-DK" sz="1400" dirty="0"/>
          </a:p>
          <a:p>
            <a:pPr marL="285750" indent="-285750">
              <a:buFontTx/>
              <a:buChar char="-"/>
            </a:pPr>
            <a:r>
              <a:rPr lang="da-DK" sz="1400" dirty="0"/>
              <a:t>ikke afsluttede og godkendte ændringer</a:t>
            </a:r>
          </a:p>
          <a:p>
            <a:pPr marL="285750" indent="-285750">
              <a:buFontTx/>
              <a:buChar char="-"/>
            </a:pPr>
            <a:r>
              <a:rPr lang="da-DK" sz="1400" dirty="0"/>
              <a:t>ikke afsluttede og godkendte rettelser</a:t>
            </a:r>
          </a:p>
          <a:p>
            <a:pPr marL="285750" indent="-285750">
              <a:buFontTx/>
              <a:buChar char="-"/>
            </a:pPr>
            <a:r>
              <a:rPr lang="da-DK" sz="1400" dirty="0"/>
              <a:t>restordre fra leverandører</a:t>
            </a:r>
          </a:p>
          <a:p>
            <a:pPr marL="285750" indent="-285750">
              <a:buFontTx/>
              <a:buChar char="-"/>
            </a:pPr>
            <a:r>
              <a:rPr lang="da-DK" sz="1400" dirty="0"/>
              <a:t>manglende kompetencer</a:t>
            </a:r>
          </a:p>
          <a:p>
            <a:pPr marL="285750" indent="-285750">
              <a:buFontTx/>
              <a:buChar char="-"/>
            </a:pPr>
            <a:r>
              <a:rPr lang="da-DK" sz="1400" dirty="0"/>
              <a:t>manglende tid til rådighed</a:t>
            </a:r>
          </a:p>
          <a:p>
            <a:pPr marL="285750" indent="-285750">
              <a:buFontTx/>
              <a:buChar char="-"/>
            </a:pPr>
            <a:r>
              <a:rPr lang="da-DK" sz="1400" dirty="0"/>
              <a:t>uforudsete risici</a:t>
            </a:r>
          </a:p>
          <a:p>
            <a:pPr marL="285750" indent="-285750">
              <a:buFontTx/>
              <a:buChar char="-"/>
            </a:pPr>
            <a:r>
              <a:rPr lang="da-DK" sz="1400" dirty="0"/>
              <a:t>ledelsesmæssig prioritering m.m.</a:t>
            </a:r>
          </a:p>
          <a:p>
            <a:endParaRPr lang="da-DK" sz="1400" dirty="0"/>
          </a:p>
          <a:p>
            <a:r>
              <a:rPr lang="da-DK" sz="1400" dirty="0"/>
              <a:t>… således at ansvaret for opfølgning og aflevering placeres inden projektet lukkes.</a:t>
            </a:r>
          </a:p>
          <a:p>
            <a:endParaRPr lang="da-DK" sz="1400" dirty="0"/>
          </a:p>
          <a:p>
            <a:r>
              <a:rPr lang="da-DK" sz="1400" i="1" dirty="0">
                <a:cs typeface="Calibri" panose="020F0502020204030204" pitchFamily="34" charset="0"/>
              </a:rPr>
              <a:t>Du kan se metodebeskrivelsen til milepælsplanlægning </a:t>
            </a:r>
            <a:r>
              <a:rPr lang="da-DK" sz="1400" dirty="0">
                <a:solidFill>
                  <a:srgbClr val="0070C0"/>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her</a:t>
            </a:r>
            <a:r>
              <a:rPr lang="da-DK" sz="1400" dirty="0">
                <a:solidFill>
                  <a:srgbClr val="0070C0"/>
                </a:solidFill>
                <a:cs typeface="Calibri" panose="020F0502020204030204" pitchFamily="34" charset="0"/>
              </a:rPr>
              <a:t>.</a:t>
            </a:r>
            <a:br>
              <a:rPr lang="da-DK" sz="1400" dirty="0">
                <a:cs typeface="Calibri" panose="020F0502020204030204" pitchFamily="34" charset="0"/>
              </a:rPr>
            </a:br>
            <a:br>
              <a:rPr lang="da-DK" sz="1400" dirty="0">
                <a:cs typeface="Calibri" panose="020F0502020204030204" pitchFamily="34" charset="0"/>
              </a:rPr>
            </a:br>
            <a:r>
              <a:rPr lang="da-DK" sz="1400" i="1" dirty="0">
                <a:cs typeface="Calibri" panose="020F0502020204030204" pitchFamily="34" charset="0"/>
              </a:rPr>
              <a:t>Du kan se skabelonen til restordrehåndtering </a:t>
            </a:r>
            <a:r>
              <a:rPr lang="da-DK" sz="1400" dirty="0">
                <a:solidFill>
                  <a:srgbClr val="0070C0"/>
                </a:solidFill>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her</a:t>
            </a:r>
            <a:r>
              <a:rPr lang="da-DK" sz="1400" dirty="0">
                <a:solidFill>
                  <a:srgbClr val="0070C0"/>
                </a:solidFill>
                <a:cs typeface="Calibri" panose="020F0502020204030204" pitchFamily="34" charset="0"/>
              </a:rPr>
              <a:t>.</a:t>
            </a:r>
            <a:endParaRPr lang="da-DK" sz="1400" dirty="0">
              <a:cs typeface="Calibri" panose="020F0502020204030204" pitchFamily="34" charset="0"/>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73015" y="1230104"/>
            <a:ext cx="2721187" cy="1817101"/>
          </a:xfrm>
          <a:prstGeom prst="rect">
            <a:avLst/>
          </a:prstGeom>
        </p:spPr>
        <p:txBody>
          <a:bodyPr wrap="square">
            <a:spAutoFit/>
          </a:bodyPr>
          <a:lstStyle/>
          <a:p>
            <a:pPr marL="285750" indent="-285750">
              <a:lnSpc>
                <a:spcPct val="200000"/>
              </a:lnSpc>
              <a:buFont typeface="Wingdings" panose="05000000000000000000" pitchFamily="2" charset="2"/>
              <a:buChar char="§"/>
            </a:pPr>
            <a:r>
              <a:rPr lang="da-DK" sz="1600" b="1" dirty="0">
                <a:solidFill>
                  <a:schemeClr val="bg1"/>
                </a:solidFill>
              </a:rPr>
              <a:t>Leveranceimplementering</a:t>
            </a:r>
          </a:p>
          <a:p>
            <a:pPr>
              <a:lnSpc>
                <a:spcPct val="200000"/>
              </a:lnSpc>
            </a:pPr>
            <a:r>
              <a:rPr lang="da-DK" sz="1400" dirty="0" err="1">
                <a:solidFill>
                  <a:schemeClr val="bg1"/>
                </a:solidFill>
              </a:rPr>
              <a:t>Driftorganisering</a:t>
            </a:r>
            <a:endParaRPr lang="da-DK" sz="1400" dirty="0">
              <a:solidFill>
                <a:schemeClr val="bg1"/>
              </a:solidFill>
            </a:endParaRPr>
          </a:p>
          <a:p>
            <a:pPr>
              <a:lnSpc>
                <a:spcPct val="200000"/>
              </a:lnSpc>
            </a:pPr>
            <a:r>
              <a:rPr lang="da-DK" sz="1400" dirty="0">
                <a:solidFill>
                  <a:schemeClr val="bg1"/>
                </a:solidFill>
              </a:rPr>
              <a:t>Afslutningsrapport</a:t>
            </a:r>
          </a:p>
          <a:p>
            <a:pPr>
              <a:lnSpc>
                <a:spcPct val="200000"/>
              </a:lnSpc>
            </a:pPr>
            <a:r>
              <a:rPr lang="da-DK" sz="1400" dirty="0">
                <a:solidFill>
                  <a:schemeClr val="bg1"/>
                </a:solidFill>
              </a:rPr>
              <a:t>Effektmålingsplan</a:t>
            </a:r>
            <a:endParaRPr lang="da-DK" sz="1600" b="1"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Afslutningsfasen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635586" y="5632011"/>
            <a:ext cx="2577395" cy="1077218"/>
          </a:xfrm>
          <a:prstGeom prst="rect">
            <a:avLst/>
          </a:prstGeom>
        </p:spPr>
        <p:txBody>
          <a:bodyPr wrap="square">
            <a:spAutoFit/>
          </a:bodyPr>
          <a:lstStyle/>
          <a:p>
            <a:r>
              <a:rPr lang="da-DK" sz="1600" b="1" i="1" dirty="0">
                <a:solidFill>
                  <a:schemeClr val="bg1"/>
                </a:solidFill>
                <a:latin typeface="+mj-lt"/>
              </a:rPr>
              <a:t>Det handler om at </a:t>
            </a:r>
            <a:br>
              <a:rPr lang="da-DK" sz="1600" b="1" i="1" dirty="0">
                <a:solidFill>
                  <a:schemeClr val="bg1"/>
                </a:solidFill>
                <a:latin typeface="+mj-lt"/>
              </a:rPr>
            </a:br>
            <a:r>
              <a:rPr lang="da-DK" sz="1600" b="1" i="1" dirty="0">
                <a:solidFill>
                  <a:schemeClr val="bg1"/>
                </a:solidFill>
                <a:latin typeface="+mj-lt"/>
              </a:rPr>
              <a:t>overdrage projektet til </a:t>
            </a:r>
            <a:br>
              <a:rPr lang="da-DK" sz="1600" b="1" i="1" dirty="0">
                <a:solidFill>
                  <a:schemeClr val="bg1"/>
                </a:solidFill>
                <a:latin typeface="+mj-lt"/>
              </a:rPr>
            </a:br>
            <a:r>
              <a:rPr lang="da-DK" sz="1600" b="1" i="1" dirty="0">
                <a:solidFill>
                  <a:schemeClr val="bg1"/>
                </a:solidFill>
                <a:latin typeface="+mj-lt"/>
              </a:rPr>
              <a:t>dem der skal bruge det…</a:t>
            </a:r>
            <a:br>
              <a:rPr lang="da-DK" sz="1600" b="1" i="1" dirty="0">
                <a:solidFill>
                  <a:schemeClr val="bg1"/>
                </a:solidFill>
                <a:latin typeface="+mj-lt"/>
              </a:rPr>
            </a:br>
            <a:r>
              <a:rPr lang="da-DK" sz="1600" b="1" i="1" dirty="0">
                <a:solidFill>
                  <a:schemeClr val="bg1"/>
                </a:solidFill>
                <a:latin typeface="+mj-lt"/>
              </a:rPr>
              <a:t>- ellers slipper du det ALDRIG</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7" name="Rectangle 10">
            <a:hlinkClick r:id="rId5" action="ppaction://hlinksldjump"/>
            <a:extLst>
              <a:ext uri="{FF2B5EF4-FFF2-40B4-BE49-F238E27FC236}">
                <a16:creationId xmlns:a16="http://schemas.microsoft.com/office/drawing/2014/main" id="{033CEFD5-28DD-4500-B8B4-C242CB4E955D}"/>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8" name="Rectangle 11">
            <a:hlinkClick r:id="rId6" action="ppaction://hlinksldjump"/>
            <a:extLst>
              <a:ext uri="{FF2B5EF4-FFF2-40B4-BE49-F238E27FC236}">
                <a16:creationId xmlns:a16="http://schemas.microsoft.com/office/drawing/2014/main" id="{9B146706-92EB-4668-B2D5-005B62CE7E16}"/>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7" action="ppaction://hlinksldjump"/>
            <a:extLst>
              <a:ext uri="{FF2B5EF4-FFF2-40B4-BE49-F238E27FC236}">
                <a16:creationId xmlns:a16="http://schemas.microsoft.com/office/drawing/2014/main" id="{A74C40F8-1B79-4454-8FD5-E0DCA0ADC29F}"/>
              </a:ext>
            </a:extLst>
          </p:cNvPr>
          <p:cNvSpPr/>
          <p:nvPr/>
        </p:nvSpPr>
        <p:spPr>
          <a:xfrm>
            <a:off x="9867861" y="113149"/>
            <a:ext cx="1507610" cy="461818"/>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AFSLUTNING</a:t>
            </a:r>
          </a:p>
        </p:txBody>
      </p:sp>
      <p:sp>
        <p:nvSpPr>
          <p:cNvPr id="40" name="Rektangel 55">
            <a:hlinkClick r:id="rId8" action="ppaction://hlinksldjump"/>
            <a:extLst>
              <a:ext uri="{FF2B5EF4-FFF2-40B4-BE49-F238E27FC236}">
                <a16:creationId xmlns:a16="http://schemas.microsoft.com/office/drawing/2014/main" id="{3F292131-EF67-4D05-ACB0-1667B58DCD5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9" action="ppaction://hlinksldjump"/>
            <a:extLst>
              <a:ext uri="{FF2B5EF4-FFF2-40B4-BE49-F238E27FC236}">
                <a16:creationId xmlns:a16="http://schemas.microsoft.com/office/drawing/2014/main" id="{D548237D-1B5C-408B-BDE1-6071849BA5E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10" action="ppaction://hlinksldjump"/>
            <a:extLst>
              <a:ext uri="{FF2B5EF4-FFF2-40B4-BE49-F238E27FC236}">
                <a16:creationId xmlns:a16="http://schemas.microsoft.com/office/drawing/2014/main" id="{A74791EB-9700-452E-B1BD-4211F4F438E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8" action="ppaction://hlinksldjump"/>
            <a:extLst>
              <a:ext uri="{FF2B5EF4-FFF2-40B4-BE49-F238E27FC236}">
                <a16:creationId xmlns:a16="http://schemas.microsoft.com/office/drawing/2014/main" id="{1DB6A2AE-36A5-4589-9ACA-4B00E0B333FC}"/>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9" action="ppaction://hlinksldjump"/>
            <a:extLst>
              <a:ext uri="{FF2B5EF4-FFF2-40B4-BE49-F238E27FC236}">
                <a16:creationId xmlns:a16="http://schemas.microsoft.com/office/drawing/2014/main" id="{63002219-0247-4568-9205-F036901643CD}"/>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10" action="ppaction://hlinksldjump"/>
            <a:extLst>
              <a:ext uri="{FF2B5EF4-FFF2-40B4-BE49-F238E27FC236}">
                <a16:creationId xmlns:a16="http://schemas.microsoft.com/office/drawing/2014/main" id="{302724C9-783A-43FC-8972-48E811BC12A8}"/>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1" action="ppaction://hlinksldjump"/>
            <a:extLst>
              <a:ext uri="{FF2B5EF4-FFF2-40B4-BE49-F238E27FC236}">
                <a16:creationId xmlns:a16="http://schemas.microsoft.com/office/drawing/2014/main" id="{F8ABB7F3-19DD-4CD8-95EE-3EFC841F9A48}"/>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1" action="ppaction://hlinksldjump"/>
            <a:extLst>
              <a:ext uri="{FF2B5EF4-FFF2-40B4-BE49-F238E27FC236}">
                <a16:creationId xmlns:a16="http://schemas.microsoft.com/office/drawing/2014/main" id="{8AFA428F-A3DB-41D4-9EEC-F1B54F26502F}"/>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3" name="Rectangle 9">
            <a:hlinkClick r:id="rId12" action="ppaction://hlinksldjump"/>
            <a:extLst>
              <a:ext uri="{FF2B5EF4-FFF2-40B4-BE49-F238E27FC236}">
                <a16:creationId xmlns:a16="http://schemas.microsoft.com/office/drawing/2014/main" id="{C455F16D-67F7-4B61-8C71-67FFD69B7671}"/>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6" name="Rektangel 5">
            <a:hlinkClick r:id="rId13" action="ppaction://hlinksldjump"/>
            <a:extLst>
              <a:ext uri="{FF2B5EF4-FFF2-40B4-BE49-F238E27FC236}">
                <a16:creationId xmlns:a16="http://schemas.microsoft.com/office/drawing/2014/main" id="{F8E12856-97C5-420C-B4CD-3F8204AD53B3}"/>
              </a:ext>
            </a:extLst>
          </p:cNvPr>
          <p:cNvSpPr/>
          <p:nvPr/>
        </p:nvSpPr>
        <p:spPr>
          <a:xfrm>
            <a:off x="109175" y="1914083"/>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4" action="ppaction://hlinksldjump"/>
            <a:extLst>
              <a:ext uri="{FF2B5EF4-FFF2-40B4-BE49-F238E27FC236}">
                <a16:creationId xmlns:a16="http://schemas.microsoft.com/office/drawing/2014/main" id="{17917F6D-FA8C-4CE4-AFA8-029853D6A89F}"/>
              </a:ext>
            </a:extLst>
          </p:cNvPr>
          <p:cNvSpPr/>
          <p:nvPr/>
        </p:nvSpPr>
        <p:spPr>
          <a:xfrm>
            <a:off x="109175" y="2320800"/>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5" action="ppaction://hlinksldjump"/>
            <a:extLst>
              <a:ext uri="{FF2B5EF4-FFF2-40B4-BE49-F238E27FC236}">
                <a16:creationId xmlns:a16="http://schemas.microsoft.com/office/drawing/2014/main" id="{C0A03F5C-1F8F-4FD7-87CD-5458EF117522}"/>
              </a:ext>
            </a:extLst>
          </p:cNvPr>
          <p:cNvSpPr/>
          <p:nvPr/>
        </p:nvSpPr>
        <p:spPr>
          <a:xfrm>
            <a:off x="78153" y="2742311"/>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7" action="ppaction://hlinksldjump"/>
            <a:extLst>
              <a:ext uri="{FF2B5EF4-FFF2-40B4-BE49-F238E27FC236}">
                <a16:creationId xmlns:a16="http://schemas.microsoft.com/office/drawing/2014/main" id="{D6ABF2F7-970A-4469-B6EB-991372BF3584}"/>
              </a:ext>
            </a:extLst>
          </p:cNvPr>
          <p:cNvSpPr/>
          <p:nvPr/>
        </p:nvSpPr>
        <p:spPr>
          <a:xfrm>
            <a:off x="185748" y="846192"/>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64" descr="Hjem">
            <a:hlinkClick r:id="rId16" action="ppaction://hlinksldjump"/>
            <a:extLst>
              <a:ext uri="{FF2B5EF4-FFF2-40B4-BE49-F238E27FC236}">
                <a16:creationId xmlns:a16="http://schemas.microsoft.com/office/drawing/2014/main" id="{E8C23DD4-3080-4E36-9E6E-DF6C3E14A79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153" y="127113"/>
            <a:ext cx="407840" cy="407840"/>
          </a:xfrm>
          <a:prstGeom prst="rect">
            <a:avLst/>
          </a:prstGeom>
        </p:spPr>
      </p:pic>
      <p:pic>
        <p:nvPicPr>
          <p:cNvPr id="11" name="Grafik 10" descr="Pil vandret u-vending">
            <a:hlinkClick r:id="" action="ppaction://hlinkshowjump?jump=lastslideviewed"/>
            <a:extLst>
              <a:ext uri="{FF2B5EF4-FFF2-40B4-BE49-F238E27FC236}">
                <a16:creationId xmlns:a16="http://schemas.microsoft.com/office/drawing/2014/main" id="{3A46F1FD-AFC1-46FE-B3B4-05CF8236DFE7}"/>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625220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96403"/>
            <a:ext cx="7919116" cy="5539978"/>
          </a:xfrm>
          <a:prstGeom prst="rect">
            <a:avLst/>
          </a:prstGeom>
        </p:spPr>
        <p:txBody>
          <a:bodyPr wrap="square">
            <a:spAutoFit/>
          </a:bodyPr>
          <a:lstStyle/>
          <a:p>
            <a:r>
              <a:rPr lang="da-DK" b="1" dirty="0"/>
              <a:t>Driftsorganisering</a:t>
            </a:r>
          </a:p>
          <a:p>
            <a:endParaRPr lang="da-DK" sz="1400" dirty="0"/>
          </a:p>
          <a:p>
            <a:r>
              <a:rPr lang="da-DK" sz="1400" dirty="0"/>
              <a:t>Formålet med driftsorganiseringen er, at få fastlagt roller og ansvar for hvem der skal overtage og eventuelt drifte og vedligeholde projektets leverancer. </a:t>
            </a:r>
          </a:p>
          <a:p>
            <a:endParaRPr lang="da-DK" sz="1400" dirty="0"/>
          </a:p>
          <a:p>
            <a:r>
              <a:rPr lang="da-DK" sz="1400" dirty="0"/>
              <a:t>Den etablerede driftsorganisation skal være kompetent og til rådig senest den dag projektet formelt lukkes ned, hvilket stiller krav til projektlederen om tidlig inddragelse og tidlig involvering.</a:t>
            </a:r>
          </a:p>
          <a:p>
            <a:endParaRPr lang="da-DK" sz="1400" dirty="0"/>
          </a:p>
          <a:p>
            <a:r>
              <a:rPr lang="da-DK" sz="1400" dirty="0"/>
              <a:t>Udpegning og anbefaling af ressourcer til driftsorganisationen bør indgå som en del af interessentanalysen, således at viden om driftsmæssige forhold, viden om kompetenceniveau og uddannelsesbehov, kan indgå i dele af de overvejelser og beslutninger der ligger til grund for projektets planlægning, gennemførelse og afslutning.</a:t>
            </a:r>
          </a:p>
          <a:p>
            <a:endParaRPr lang="da-DK" sz="1400" dirty="0"/>
          </a:p>
          <a:p>
            <a:r>
              <a:rPr lang="da-DK" sz="1400" dirty="0"/>
              <a:t>Dette gør sig i særlig grad gældende ved IT-projekter eller projekter med komplekse tekniske løsninger, da disse ofte kan kræve en del forberedelse og kan have stor indvirkning på den digitale infrastruktur.</a:t>
            </a:r>
          </a:p>
          <a:p>
            <a:endParaRPr lang="da-DK" sz="1400" dirty="0"/>
          </a:p>
          <a:p>
            <a:r>
              <a:rPr lang="da-DK" sz="1400" dirty="0"/>
              <a:t>Projektlederen fremkommer med en anbefaling til driftsorganisationens sammensætning og tidspunkt for etablering, men udpeges og etableres alene af ledelsen.</a:t>
            </a:r>
          </a:p>
          <a:p>
            <a:endParaRPr lang="da-DK" sz="1400" dirty="0"/>
          </a:p>
          <a:p>
            <a:r>
              <a:rPr lang="da-DK" sz="1400" dirty="0"/>
              <a:t>Dette bør senest ske i Gate 1.</a:t>
            </a:r>
          </a:p>
          <a:p>
            <a:endParaRPr lang="da-DK" sz="1400" dirty="0"/>
          </a:p>
          <a:p>
            <a:endParaRPr lang="da-DK" sz="1400" dirty="0"/>
          </a:p>
          <a:p>
            <a:r>
              <a:rPr lang="da-DK" sz="1400" i="1" dirty="0">
                <a:cs typeface="Calibri" panose="020F0502020204030204" pitchFamily="34" charset="0"/>
              </a:rPr>
              <a:t>Du kan se skabelonen til Forslag til driftsorganisation </a:t>
            </a:r>
            <a:r>
              <a:rPr lang="da-DK" sz="1400" dirty="0">
                <a:solidFill>
                  <a:srgbClr val="0070C0"/>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her</a:t>
            </a:r>
            <a:r>
              <a:rPr lang="da-DK" sz="1400" dirty="0">
                <a:solidFill>
                  <a:srgbClr val="0070C0"/>
                </a:solidFill>
                <a:cs typeface="Calibri" panose="020F0502020204030204" pitchFamily="34" charset="0"/>
              </a:rPr>
              <a:t>.</a:t>
            </a:r>
            <a:endParaRPr lang="da-DK" sz="1400" dirty="0">
              <a:cs typeface="Calibri" panose="020F0502020204030204" pitchFamily="34" charset="0"/>
            </a:endParaRPr>
          </a:p>
          <a:p>
            <a:endParaRPr lang="da-DK" sz="1400" dirty="0"/>
          </a:p>
          <a:p>
            <a:endParaRPr lang="da-DK" sz="1400" dirty="0"/>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73015" y="1230104"/>
            <a:ext cx="2352071" cy="1817101"/>
          </a:xfrm>
          <a:prstGeom prst="rect">
            <a:avLst/>
          </a:prstGeom>
        </p:spPr>
        <p:txBody>
          <a:bodyPr wrap="square">
            <a:spAutoFit/>
          </a:bodyPr>
          <a:lstStyle/>
          <a:p>
            <a:pPr>
              <a:lnSpc>
                <a:spcPct val="200000"/>
              </a:lnSpc>
            </a:pPr>
            <a:r>
              <a:rPr lang="da-DK" sz="1400" dirty="0">
                <a:solidFill>
                  <a:schemeClr val="bg1"/>
                </a:solidFill>
              </a:rPr>
              <a:t>Leveranceimplementering</a:t>
            </a:r>
          </a:p>
          <a:p>
            <a:pPr marL="285750" indent="-285750">
              <a:lnSpc>
                <a:spcPct val="200000"/>
              </a:lnSpc>
              <a:buFont typeface="Wingdings" panose="05000000000000000000" pitchFamily="2" charset="2"/>
              <a:buChar char="§"/>
            </a:pPr>
            <a:r>
              <a:rPr lang="da-DK" sz="1600" b="1" dirty="0" err="1">
                <a:solidFill>
                  <a:schemeClr val="bg1"/>
                </a:solidFill>
              </a:rPr>
              <a:t>Driftorganisering</a:t>
            </a:r>
            <a:endParaRPr lang="da-DK" sz="1600" b="1" dirty="0">
              <a:solidFill>
                <a:schemeClr val="bg1"/>
              </a:solidFill>
            </a:endParaRPr>
          </a:p>
          <a:p>
            <a:pPr>
              <a:lnSpc>
                <a:spcPct val="200000"/>
              </a:lnSpc>
            </a:pPr>
            <a:r>
              <a:rPr lang="da-DK" sz="1400" dirty="0">
                <a:solidFill>
                  <a:schemeClr val="bg1"/>
                </a:solidFill>
              </a:rPr>
              <a:t>Afslutningsrapport</a:t>
            </a:r>
          </a:p>
          <a:p>
            <a:pPr>
              <a:lnSpc>
                <a:spcPct val="200000"/>
              </a:lnSpc>
            </a:pPr>
            <a:r>
              <a:rPr lang="da-DK" sz="1400" dirty="0">
                <a:solidFill>
                  <a:schemeClr val="bg1"/>
                </a:solidFill>
              </a:rPr>
              <a:t>Effektmålingsplan</a:t>
            </a:r>
            <a:endParaRPr lang="da-DK" sz="1600" b="1"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Afslutningsfasen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702976" y="5516334"/>
            <a:ext cx="2418674" cy="1323439"/>
          </a:xfrm>
          <a:prstGeom prst="rect">
            <a:avLst/>
          </a:prstGeom>
        </p:spPr>
        <p:txBody>
          <a:bodyPr wrap="square">
            <a:spAutoFit/>
          </a:bodyPr>
          <a:lstStyle/>
          <a:p>
            <a:r>
              <a:rPr lang="da-DK" sz="1600" b="1" i="1" dirty="0">
                <a:solidFill>
                  <a:schemeClr val="bg1"/>
                </a:solidFill>
                <a:latin typeface="+mj-lt"/>
              </a:rPr>
              <a:t>Inddrag drifts-</a:t>
            </a:r>
            <a:br>
              <a:rPr lang="da-DK" sz="1600" b="1" i="1" dirty="0">
                <a:solidFill>
                  <a:schemeClr val="bg1"/>
                </a:solidFill>
                <a:latin typeface="+mj-lt"/>
              </a:rPr>
            </a:br>
            <a:r>
              <a:rPr lang="da-DK" sz="1600" b="1" i="1" dirty="0">
                <a:solidFill>
                  <a:schemeClr val="bg1"/>
                </a:solidFill>
                <a:latin typeface="+mj-lt"/>
              </a:rPr>
              <a:t>organisationen i god</a:t>
            </a:r>
            <a:br>
              <a:rPr lang="da-DK" sz="1600" b="1" i="1" dirty="0">
                <a:solidFill>
                  <a:schemeClr val="bg1"/>
                </a:solidFill>
                <a:latin typeface="+mj-lt"/>
              </a:rPr>
            </a:br>
            <a:r>
              <a:rPr lang="da-DK" sz="1600" b="1" i="1" dirty="0">
                <a:solidFill>
                  <a:schemeClr val="bg1"/>
                </a:solidFill>
                <a:latin typeface="+mj-lt"/>
              </a:rPr>
              <a:t>tid, så den ”røde løber” er rullet ud når du kommer for</a:t>
            </a:r>
            <a:br>
              <a:rPr lang="da-DK" sz="1600" b="1" i="1" dirty="0">
                <a:solidFill>
                  <a:schemeClr val="bg1"/>
                </a:solidFill>
                <a:latin typeface="+mj-lt"/>
              </a:rPr>
            </a:br>
            <a:r>
              <a:rPr lang="da-DK" sz="1600" b="1" i="1" dirty="0">
                <a:solidFill>
                  <a:schemeClr val="bg1"/>
                </a:solidFill>
                <a:latin typeface="+mj-lt"/>
              </a:rPr>
              <a:t>at aflevere projektet</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7" name="Rectangle 10">
            <a:hlinkClick r:id="rId4" action="ppaction://hlinksldjump"/>
            <a:extLst>
              <a:ext uri="{FF2B5EF4-FFF2-40B4-BE49-F238E27FC236}">
                <a16:creationId xmlns:a16="http://schemas.microsoft.com/office/drawing/2014/main" id="{033CEFD5-28DD-4500-B8B4-C242CB4E955D}"/>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8" name="Rectangle 11">
            <a:hlinkClick r:id="rId5" action="ppaction://hlinksldjump"/>
            <a:extLst>
              <a:ext uri="{FF2B5EF4-FFF2-40B4-BE49-F238E27FC236}">
                <a16:creationId xmlns:a16="http://schemas.microsoft.com/office/drawing/2014/main" id="{9B146706-92EB-4668-B2D5-005B62CE7E16}"/>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6" action="ppaction://hlinksldjump"/>
            <a:extLst>
              <a:ext uri="{FF2B5EF4-FFF2-40B4-BE49-F238E27FC236}">
                <a16:creationId xmlns:a16="http://schemas.microsoft.com/office/drawing/2014/main" id="{A74C40F8-1B79-4454-8FD5-E0DCA0ADC29F}"/>
              </a:ext>
            </a:extLst>
          </p:cNvPr>
          <p:cNvSpPr/>
          <p:nvPr/>
        </p:nvSpPr>
        <p:spPr>
          <a:xfrm>
            <a:off x="9867861" y="113149"/>
            <a:ext cx="1507610" cy="461818"/>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AFSLUTNING</a:t>
            </a:r>
          </a:p>
        </p:txBody>
      </p:sp>
      <p:sp>
        <p:nvSpPr>
          <p:cNvPr id="40" name="Rektangel 55">
            <a:hlinkClick r:id="rId7" action="ppaction://hlinksldjump"/>
            <a:extLst>
              <a:ext uri="{FF2B5EF4-FFF2-40B4-BE49-F238E27FC236}">
                <a16:creationId xmlns:a16="http://schemas.microsoft.com/office/drawing/2014/main" id="{3F292131-EF67-4D05-ACB0-1667B58DCD5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8" action="ppaction://hlinksldjump"/>
            <a:extLst>
              <a:ext uri="{FF2B5EF4-FFF2-40B4-BE49-F238E27FC236}">
                <a16:creationId xmlns:a16="http://schemas.microsoft.com/office/drawing/2014/main" id="{D548237D-1B5C-408B-BDE1-6071849BA5E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9" action="ppaction://hlinksldjump"/>
            <a:extLst>
              <a:ext uri="{FF2B5EF4-FFF2-40B4-BE49-F238E27FC236}">
                <a16:creationId xmlns:a16="http://schemas.microsoft.com/office/drawing/2014/main" id="{A74791EB-9700-452E-B1BD-4211F4F438E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7" action="ppaction://hlinksldjump"/>
            <a:extLst>
              <a:ext uri="{FF2B5EF4-FFF2-40B4-BE49-F238E27FC236}">
                <a16:creationId xmlns:a16="http://schemas.microsoft.com/office/drawing/2014/main" id="{1DB6A2AE-36A5-4589-9ACA-4B00E0B333FC}"/>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8" action="ppaction://hlinksldjump"/>
            <a:extLst>
              <a:ext uri="{FF2B5EF4-FFF2-40B4-BE49-F238E27FC236}">
                <a16:creationId xmlns:a16="http://schemas.microsoft.com/office/drawing/2014/main" id="{63002219-0247-4568-9205-F036901643CD}"/>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9" action="ppaction://hlinksldjump"/>
            <a:extLst>
              <a:ext uri="{FF2B5EF4-FFF2-40B4-BE49-F238E27FC236}">
                <a16:creationId xmlns:a16="http://schemas.microsoft.com/office/drawing/2014/main" id="{302724C9-783A-43FC-8972-48E811BC12A8}"/>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0" action="ppaction://hlinksldjump"/>
            <a:extLst>
              <a:ext uri="{FF2B5EF4-FFF2-40B4-BE49-F238E27FC236}">
                <a16:creationId xmlns:a16="http://schemas.microsoft.com/office/drawing/2014/main" id="{F8ABB7F3-19DD-4CD8-95EE-3EFC841F9A48}"/>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0" action="ppaction://hlinksldjump"/>
            <a:extLst>
              <a:ext uri="{FF2B5EF4-FFF2-40B4-BE49-F238E27FC236}">
                <a16:creationId xmlns:a16="http://schemas.microsoft.com/office/drawing/2014/main" id="{8AFA428F-A3DB-41D4-9EEC-F1B54F26502F}"/>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3" name="Rectangle 9">
            <a:hlinkClick r:id="rId11" action="ppaction://hlinksldjump"/>
            <a:extLst>
              <a:ext uri="{FF2B5EF4-FFF2-40B4-BE49-F238E27FC236}">
                <a16:creationId xmlns:a16="http://schemas.microsoft.com/office/drawing/2014/main" id="{C455F16D-67F7-4B61-8C71-67FFD69B7671}"/>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6" name="Rektangel 5">
            <a:hlinkClick r:id="rId12" action="ppaction://hlinksldjump"/>
            <a:extLst>
              <a:ext uri="{FF2B5EF4-FFF2-40B4-BE49-F238E27FC236}">
                <a16:creationId xmlns:a16="http://schemas.microsoft.com/office/drawing/2014/main" id="{EF85999E-5016-407D-A76C-2B8AA0A1A9AC}"/>
              </a:ext>
            </a:extLst>
          </p:cNvPr>
          <p:cNvSpPr/>
          <p:nvPr/>
        </p:nvSpPr>
        <p:spPr>
          <a:xfrm>
            <a:off x="173015" y="1412875"/>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3" action="ppaction://hlinksldjump"/>
            <a:extLst>
              <a:ext uri="{FF2B5EF4-FFF2-40B4-BE49-F238E27FC236}">
                <a16:creationId xmlns:a16="http://schemas.microsoft.com/office/drawing/2014/main" id="{DD918161-BB52-4BBB-82EC-3759F7625278}"/>
              </a:ext>
            </a:extLst>
          </p:cNvPr>
          <p:cNvSpPr/>
          <p:nvPr/>
        </p:nvSpPr>
        <p:spPr>
          <a:xfrm>
            <a:off x="161605" y="2320800"/>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4" action="ppaction://hlinksldjump"/>
            <a:extLst>
              <a:ext uri="{FF2B5EF4-FFF2-40B4-BE49-F238E27FC236}">
                <a16:creationId xmlns:a16="http://schemas.microsoft.com/office/drawing/2014/main" id="{9564142E-0565-4C9A-959F-3A404A210577}"/>
              </a:ext>
            </a:extLst>
          </p:cNvPr>
          <p:cNvSpPr/>
          <p:nvPr/>
        </p:nvSpPr>
        <p:spPr>
          <a:xfrm>
            <a:off x="109175" y="2742100"/>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6" action="ppaction://hlinksldjump"/>
            <a:extLst>
              <a:ext uri="{FF2B5EF4-FFF2-40B4-BE49-F238E27FC236}">
                <a16:creationId xmlns:a16="http://schemas.microsoft.com/office/drawing/2014/main" id="{21C67963-3924-4846-A46F-D01661CC2A90}"/>
              </a:ext>
            </a:extLst>
          </p:cNvPr>
          <p:cNvSpPr/>
          <p:nvPr/>
        </p:nvSpPr>
        <p:spPr>
          <a:xfrm>
            <a:off x="185748" y="846192"/>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64" descr="Hjem">
            <a:hlinkClick r:id="rId15" action="ppaction://hlinksldjump"/>
            <a:extLst>
              <a:ext uri="{FF2B5EF4-FFF2-40B4-BE49-F238E27FC236}">
                <a16:creationId xmlns:a16="http://schemas.microsoft.com/office/drawing/2014/main" id="{51FA7D89-8557-4703-A340-84BDA80746D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153" y="127113"/>
            <a:ext cx="407840" cy="407840"/>
          </a:xfrm>
          <a:prstGeom prst="rect">
            <a:avLst/>
          </a:prstGeom>
        </p:spPr>
      </p:pic>
      <p:pic>
        <p:nvPicPr>
          <p:cNvPr id="11" name="Grafik 10" descr="Pil vandret u-vending">
            <a:hlinkClick r:id="" action="ppaction://hlinkshowjump?jump=lastslideviewed"/>
            <a:extLst>
              <a:ext uri="{FF2B5EF4-FFF2-40B4-BE49-F238E27FC236}">
                <a16:creationId xmlns:a16="http://schemas.microsoft.com/office/drawing/2014/main" id="{A5143E8B-4831-4C13-9DE2-8669F6839C0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5587" y="157640"/>
            <a:ext cx="347297" cy="373662"/>
          </a:xfrm>
          <a:prstGeom prst="rect">
            <a:avLst/>
          </a:prstGeom>
        </p:spPr>
      </p:pic>
      <p:pic>
        <p:nvPicPr>
          <p:cNvPr id="3" name="Grafik 2" descr="Avis">
            <a:hlinkClick r:id="rId2" action="ppaction://hlinksldjump"/>
            <a:extLst>
              <a:ext uri="{FF2B5EF4-FFF2-40B4-BE49-F238E27FC236}">
                <a16:creationId xmlns:a16="http://schemas.microsoft.com/office/drawing/2014/main" id="{8ACC9290-2259-4FCB-84EA-EDF8673115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207968" y="137378"/>
            <a:ext cx="452277" cy="419647"/>
          </a:xfrm>
          <a:prstGeom prst="rect">
            <a:avLst/>
          </a:prstGeom>
        </p:spPr>
      </p:pic>
    </p:spTree>
    <p:extLst>
      <p:ext uri="{BB962C8B-B14F-4D97-AF65-F5344CB8AC3E}">
        <p14:creationId xmlns:p14="http://schemas.microsoft.com/office/powerpoint/2010/main" val="878912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96403"/>
            <a:ext cx="7919116" cy="8710077"/>
          </a:xfrm>
          <a:prstGeom prst="rect">
            <a:avLst/>
          </a:prstGeom>
        </p:spPr>
        <p:txBody>
          <a:bodyPr wrap="square">
            <a:spAutoFit/>
          </a:bodyPr>
          <a:lstStyle/>
          <a:p>
            <a:r>
              <a:rPr lang="da-DK" b="1" dirty="0"/>
              <a:t>Afslutningsrapport</a:t>
            </a:r>
          </a:p>
          <a:p>
            <a:endParaRPr lang="da-DK" sz="1400" dirty="0"/>
          </a:p>
          <a:p>
            <a:r>
              <a:rPr lang="da-DK" sz="1400" dirty="0"/>
              <a:t>Formålet med afslutningsrapporten er at få evalueret projektet på en struktureret og objektiv måde.</a:t>
            </a:r>
          </a:p>
          <a:p>
            <a:endParaRPr lang="da-DK" sz="1400" dirty="0"/>
          </a:p>
          <a:p>
            <a:r>
              <a:rPr lang="da-DK" sz="1400" dirty="0"/>
              <a:t>Afslutningsrapporten skal sikre, at der sker en rapportering af, hvordan projektet er gennemført målt på økonomi og resultater, samt hvilken læring der er sket.</a:t>
            </a:r>
          </a:p>
          <a:p>
            <a:endParaRPr lang="da-DK" sz="1400" dirty="0"/>
          </a:p>
          <a:p>
            <a:r>
              <a:rPr lang="da-DK" sz="1400" dirty="0"/>
              <a:t>Afslutningsrapporten har følgende indhold:</a:t>
            </a:r>
          </a:p>
          <a:p>
            <a:r>
              <a:rPr lang="da-DK" sz="1400" dirty="0"/>
              <a:t>1.   </a:t>
            </a:r>
            <a:r>
              <a:rPr lang="da-DK" sz="1400" dirty="0">
                <a:effectLst/>
                <a:latin typeface="Calibri" panose="020F0502020204030204" pitchFamily="34" charset="0"/>
                <a:ea typeface="Calibri" panose="020F0502020204030204" pitchFamily="34" charset="0"/>
                <a:cs typeface="Times New Roman" panose="02020603050405020304" pitchFamily="18" charset="0"/>
              </a:rPr>
              <a:t>Indledning</a:t>
            </a:r>
            <a:br>
              <a:rPr lang="da-DK" sz="1400" dirty="0">
                <a:effectLst/>
                <a:latin typeface="Calibri" panose="020F0502020204030204" pitchFamily="34" charset="0"/>
                <a:ea typeface="Calibri" panose="020F0502020204030204" pitchFamily="34" charset="0"/>
                <a:cs typeface="Times New Roman" panose="02020603050405020304" pitchFamily="18" charset="0"/>
              </a:rPr>
            </a:br>
            <a:r>
              <a:rPr lang="da-DK" sz="1400" dirty="0">
                <a:effectLst/>
                <a:latin typeface="Calibri" panose="020F0502020204030204" pitchFamily="34" charset="0"/>
                <a:ea typeface="Calibri" panose="020F0502020204030204" pitchFamily="34" charset="0"/>
                <a:cs typeface="Times New Roman" panose="02020603050405020304" pitchFamily="18" charset="0"/>
              </a:rPr>
              <a:t>2.   </a:t>
            </a:r>
            <a:r>
              <a:rPr lang="da-DK" sz="1400" dirty="0">
                <a:effectLst/>
                <a:latin typeface="Calibri" panose="020F0502020204030204" pitchFamily="34" charset="0"/>
                <a:ea typeface="Calibri" panose="020F0502020204030204" pitchFamily="34" charset="0"/>
                <a:cs typeface="Arial" panose="020B0604020202020204" pitchFamily="34" charset="0"/>
              </a:rPr>
              <a:t>Opfyldelse af projektets formål</a:t>
            </a:r>
            <a:br>
              <a:rPr lang="da-DK" sz="1400" dirty="0">
                <a:effectLst/>
                <a:latin typeface="Calibri" panose="020F0502020204030204" pitchFamily="34" charset="0"/>
                <a:ea typeface="Calibri" panose="020F0502020204030204" pitchFamily="34" charset="0"/>
                <a:cs typeface="Arial" panose="020B0604020202020204" pitchFamily="34" charset="0"/>
              </a:rPr>
            </a:br>
            <a:r>
              <a:rPr lang="da-DK" sz="1400" dirty="0">
                <a:effectLst/>
                <a:latin typeface="Calibri" panose="020F0502020204030204" pitchFamily="34" charset="0"/>
                <a:ea typeface="Calibri" panose="020F0502020204030204" pitchFamily="34" charset="0"/>
                <a:cs typeface="Arial" panose="020B0604020202020204" pitchFamily="34" charset="0"/>
              </a:rPr>
              <a:t>3.   Forventet opnåelse af projektets succeskriterier</a:t>
            </a:r>
            <a:br>
              <a:rPr lang="da-DK" sz="1400" dirty="0">
                <a:effectLst/>
                <a:latin typeface="Calibri" panose="020F0502020204030204" pitchFamily="34" charset="0"/>
                <a:ea typeface="Calibri" panose="020F0502020204030204" pitchFamily="34" charset="0"/>
                <a:cs typeface="Arial" panose="020B0604020202020204" pitchFamily="34" charset="0"/>
              </a:rPr>
            </a:br>
            <a:r>
              <a:rPr lang="da-DK" sz="1400" dirty="0">
                <a:effectLst/>
                <a:latin typeface="Calibri" panose="020F0502020204030204" pitchFamily="34" charset="0"/>
                <a:ea typeface="Calibri" panose="020F0502020204030204" pitchFamily="34" charset="0"/>
                <a:cs typeface="Arial" panose="020B0604020202020204" pitchFamily="34" charset="0"/>
              </a:rPr>
              <a:t>4.   Målopfyldelse af projektets hovedleverancer (mål)</a:t>
            </a:r>
            <a:br>
              <a:rPr lang="da-DK" sz="1400" dirty="0">
                <a:effectLst/>
                <a:latin typeface="Calibri" panose="020F0502020204030204" pitchFamily="34" charset="0"/>
                <a:ea typeface="Calibri" panose="020F0502020204030204" pitchFamily="34" charset="0"/>
                <a:cs typeface="Arial" panose="020B0604020202020204" pitchFamily="34" charset="0"/>
              </a:rPr>
            </a:br>
            <a:r>
              <a:rPr lang="da-DK" sz="1400" dirty="0">
                <a:effectLst/>
                <a:latin typeface="Calibri" panose="020F0502020204030204" pitchFamily="34" charset="0"/>
                <a:ea typeface="Calibri" panose="020F0502020204030204" pitchFamily="34" charset="0"/>
                <a:cs typeface="Arial" panose="020B0604020202020204" pitchFamily="34" charset="0"/>
              </a:rPr>
              <a:t>5.   Overholdelse af projektbudget</a:t>
            </a:r>
            <a:br>
              <a:rPr lang="da-DK" sz="1400" dirty="0">
                <a:effectLst/>
                <a:latin typeface="Calibri" panose="020F0502020204030204" pitchFamily="34" charset="0"/>
                <a:ea typeface="Calibri" panose="020F0502020204030204" pitchFamily="34" charset="0"/>
                <a:cs typeface="Arial" panose="020B0604020202020204" pitchFamily="34" charset="0"/>
              </a:rPr>
            </a:br>
            <a:r>
              <a:rPr lang="da-DK" sz="1400" dirty="0">
                <a:effectLst/>
                <a:latin typeface="Calibri" panose="020F0502020204030204" pitchFamily="34" charset="0"/>
                <a:ea typeface="Calibri" panose="020F0502020204030204" pitchFamily="34" charset="0"/>
                <a:cs typeface="Arial" panose="020B0604020202020204" pitchFamily="34" charset="0"/>
              </a:rPr>
              <a:t>6.   Gennemført kompetenceudvikling og eventuelt behov for yderligere uddannelser</a:t>
            </a:r>
            <a:br>
              <a:rPr lang="da-DK" sz="1400" dirty="0">
                <a:effectLst/>
                <a:latin typeface="Calibri" panose="020F0502020204030204" pitchFamily="34" charset="0"/>
                <a:ea typeface="Calibri" panose="020F0502020204030204" pitchFamily="34" charset="0"/>
                <a:cs typeface="Arial" panose="020B0604020202020204" pitchFamily="34" charset="0"/>
              </a:rPr>
            </a:br>
            <a:r>
              <a:rPr lang="da-DK" sz="1400" dirty="0">
                <a:effectLst/>
                <a:latin typeface="Calibri" panose="020F0502020204030204" pitchFamily="34" charset="0"/>
                <a:ea typeface="Calibri" panose="020F0502020204030204" pitchFamily="34" charset="0"/>
                <a:cs typeface="Arial" panose="020B0604020202020204" pitchFamily="34" charset="0"/>
              </a:rPr>
              <a:t>7.   Risikostyring i projektet</a:t>
            </a:r>
            <a:br>
              <a:rPr lang="da-DK" sz="1400" dirty="0">
                <a:effectLst/>
                <a:latin typeface="Calibri" panose="020F0502020204030204" pitchFamily="34" charset="0"/>
                <a:ea typeface="Calibri" panose="020F0502020204030204" pitchFamily="34" charset="0"/>
                <a:cs typeface="Arial" panose="020B0604020202020204" pitchFamily="34" charset="0"/>
              </a:rPr>
            </a:br>
            <a:r>
              <a:rPr lang="da-DK" sz="1400" dirty="0">
                <a:effectLst/>
                <a:latin typeface="Calibri" panose="020F0502020204030204" pitchFamily="34" charset="0"/>
                <a:ea typeface="Calibri" panose="020F0502020204030204" pitchFamily="34" charset="0"/>
                <a:cs typeface="Arial" panose="020B0604020202020204" pitchFamily="34" charset="0"/>
              </a:rPr>
              <a:t>8.   Interessentstyring i projektet</a:t>
            </a:r>
            <a:br>
              <a:rPr lang="da-DK" sz="1400" dirty="0">
                <a:effectLst/>
                <a:latin typeface="Calibri" panose="020F0502020204030204" pitchFamily="34" charset="0"/>
                <a:ea typeface="Calibri" panose="020F0502020204030204" pitchFamily="34" charset="0"/>
                <a:cs typeface="Arial" panose="020B0604020202020204" pitchFamily="34" charset="0"/>
              </a:rPr>
            </a:br>
            <a:r>
              <a:rPr lang="da-DK" sz="1400" dirty="0">
                <a:effectLst/>
                <a:latin typeface="Calibri" panose="020F0502020204030204" pitchFamily="34" charset="0"/>
                <a:ea typeface="Calibri" panose="020F0502020204030204" pitchFamily="34" charset="0"/>
                <a:cs typeface="Arial" panose="020B0604020202020204" pitchFamily="34" charset="0"/>
              </a:rPr>
              <a:t>9.   Ledelse af projektet</a:t>
            </a:r>
            <a:br>
              <a:rPr lang="da-DK" sz="1400" dirty="0">
                <a:effectLst/>
                <a:latin typeface="Calibri" panose="020F0502020204030204" pitchFamily="34" charset="0"/>
                <a:ea typeface="Calibri" panose="020F0502020204030204" pitchFamily="34" charset="0"/>
                <a:cs typeface="Arial" panose="020B0604020202020204" pitchFamily="34" charset="0"/>
              </a:rPr>
            </a:br>
            <a:r>
              <a:rPr lang="da-DK" sz="1400" dirty="0">
                <a:effectLst/>
                <a:latin typeface="Calibri" panose="020F0502020204030204" pitchFamily="34" charset="0"/>
                <a:ea typeface="Calibri" panose="020F0502020204030204" pitchFamily="34" charset="0"/>
                <a:cs typeface="Arial" panose="020B0604020202020204" pitchFamily="34" charset="0"/>
              </a:rPr>
              <a:t>10. Erfaringer fra projektet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400" dirty="0"/>
          </a:p>
          <a:p>
            <a:r>
              <a:rPr lang="da-DK" sz="1400" dirty="0"/>
              <a:t>Projektlederen er ansvarlig for udarbejdelse af rapporten, og rapporten skal give styregruppen et grundlag for at beslutte, om projektet skal afsluttes. </a:t>
            </a:r>
          </a:p>
          <a:p>
            <a:endParaRPr lang="da-DK" sz="1400" dirty="0"/>
          </a:p>
          <a:p>
            <a:r>
              <a:rPr lang="da-DK" sz="1400" dirty="0"/>
              <a:t>Efter styregruppens godkendelse opløses projektorganisationen og projektleverancerne overdrages til forretningen/driften. </a:t>
            </a:r>
          </a:p>
          <a:p>
            <a:endParaRPr lang="da-DK" sz="1400" dirty="0"/>
          </a:p>
          <a:p>
            <a:r>
              <a:rPr lang="da-DK" sz="1400" i="1" dirty="0">
                <a:cs typeface="Calibri" panose="020F0502020204030204" pitchFamily="34" charset="0"/>
              </a:rPr>
              <a:t>Du kan se skabelonen til afslutningsrapporten</a:t>
            </a:r>
            <a:r>
              <a:rPr lang="da-DK" sz="1400" dirty="0">
                <a:cs typeface="Calibri" panose="020F0502020204030204" pitchFamily="34" charset="0"/>
              </a:rPr>
              <a:t> </a:t>
            </a:r>
            <a:r>
              <a:rPr lang="da-DK" sz="1400" dirty="0">
                <a:solidFill>
                  <a:srgbClr val="0070C0"/>
                </a:solidFill>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her</a:t>
            </a:r>
            <a:r>
              <a:rPr lang="da-DK" sz="1400" dirty="0">
                <a:cs typeface="Calibri" panose="020F0502020204030204" pitchFamily="34" charset="0"/>
              </a:rPr>
              <a:t>.</a:t>
            </a: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73015" y="1230104"/>
            <a:ext cx="2871979" cy="1817101"/>
          </a:xfrm>
          <a:prstGeom prst="rect">
            <a:avLst/>
          </a:prstGeom>
        </p:spPr>
        <p:txBody>
          <a:bodyPr wrap="square">
            <a:spAutoFit/>
          </a:bodyPr>
          <a:lstStyle/>
          <a:p>
            <a:pPr>
              <a:lnSpc>
                <a:spcPct val="200000"/>
              </a:lnSpc>
            </a:pPr>
            <a:r>
              <a:rPr lang="da-DK" sz="1400" dirty="0">
                <a:solidFill>
                  <a:schemeClr val="bg1"/>
                </a:solidFill>
              </a:rPr>
              <a:t>Leveranceimplementering</a:t>
            </a:r>
          </a:p>
          <a:p>
            <a:pPr>
              <a:lnSpc>
                <a:spcPct val="200000"/>
              </a:lnSpc>
            </a:pPr>
            <a:r>
              <a:rPr lang="da-DK" sz="1400" dirty="0" err="1">
                <a:solidFill>
                  <a:schemeClr val="bg1"/>
                </a:solidFill>
              </a:rPr>
              <a:t>Driftorganisering</a:t>
            </a:r>
            <a:endParaRPr lang="da-DK" sz="1400" dirty="0">
              <a:solidFill>
                <a:schemeClr val="bg1"/>
              </a:solidFill>
            </a:endParaRPr>
          </a:p>
          <a:p>
            <a:pPr marL="285750" indent="-285750">
              <a:lnSpc>
                <a:spcPct val="200000"/>
              </a:lnSpc>
              <a:buFont typeface="Wingdings" panose="05000000000000000000" pitchFamily="2" charset="2"/>
              <a:buChar char="§"/>
            </a:pPr>
            <a:r>
              <a:rPr lang="da-DK" sz="1600" b="1" dirty="0">
                <a:solidFill>
                  <a:schemeClr val="bg1"/>
                </a:solidFill>
              </a:rPr>
              <a:t>Afslutningsrapport</a:t>
            </a:r>
            <a:endParaRPr lang="da-DK" sz="1400" b="1" dirty="0">
              <a:solidFill>
                <a:schemeClr val="bg1"/>
              </a:solidFill>
            </a:endParaRPr>
          </a:p>
          <a:p>
            <a:pPr>
              <a:lnSpc>
                <a:spcPct val="200000"/>
              </a:lnSpc>
            </a:pPr>
            <a:r>
              <a:rPr lang="da-DK" sz="1400" dirty="0">
                <a:solidFill>
                  <a:schemeClr val="bg1"/>
                </a:solidFill>
              </a:rPr>
              <a:t>Effektmålingsplan</a:t>
            </a:r>
            <a:endParaRPr lang="da-DK" sz="1600" b="1"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Afslutningsfasen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702976" y="5516334"/>
            <a:ext cx="2418674" cy="1323439"/>
          </a:xfrm>
          <a:prstGeom prst="rect">
            <a:avLst/>
          </a:prstGeom>
        </p:spPr>
        <p:txBody>
          <a:bodyPr wrap="square">
            <a:spAutoFit/>
          </a:bodyPr>
          <a:lstStyle/>
          <a:p>
            <a:r>
              <a:rPr lang="da-DK" sz="1600" b="1" i="1" dirty="0">
                <a:solidFill>
                  <a:schemeClr val="bg1"/>
                </a:solidFill>
                <a:latin typeface="+mj-lt"/>
              </a:rPr>
              <a:t>Hvordan er det </a:t>
            </a:r>
            <a:br>
              <a:rPr lang="da-DK" sz="1600" b="1" i="1" dirty="0">
                <a:solidFill>
                  <a:schemeClr val="bg1"/>
                </a:solidFill>
                <a:latin typeface="+mj-lt"/>
              </a:rPr>
            </a:br>
            <a:r>
              <a:rPr lang="da-DK" sz="1600" b="1" i="1" dirty="0">
                <a:solidFill>
                  <a:schemeClr val="bg1"/>
                </a:solidFill>
                <a:latin typeface="+mj-lt"/>
              </a:rPr>
              <a:t>gået i forhold til det vi havde planlagt. Hvad har</a:t>
            </a:r>
            <a:br>
              <a:rPr lang="da-DK" sz="1600" b="1" i="1" dirty="0">
                <a:solidFill>
                  <a:schemeClr val="bg1"/>
                </a:solidFill>
                <a:latin typeface="+mj-lt"/>
              </a:rPr>
            </a:br>
            <a:r>
              <a:rPr lang="da-DK" sz="1600" b="1" i="1" dirty="0">
                <a:solidFill>
                  <a:schemeClr val="bg1"/>
                </a:solidFill>
                <a:latin typeface="+mj-lt"/>
              </a:rPr>
              <a:t>vi lært – og hvad kan vi gøre bedre fremadrettet?</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7" name="Rectangle 10">
            <a:hlinkClick r:id="rId4" action="ppaction://hlinksldjump"/>
            <a:extLst>
              <a:ext uri="{FF2B5EF4-FFF2-40B4-BE49-F238E27FC236}">
                <a16:creationId xmlns:a16="http://schemas.microsoft.com/office/drawing/2014/main" id="{033CEFD5-28DD-4500-B8B4-C242CB4E955D}"/>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8" name="Rectangle 11">
            <a:hlinkClick r:id="rId5" action="ppaction://hlinksldjump"/>
            <a:extLst>
              <a:ext uri="{FF2B5EF4-FFF2-40B4-BE49-F238E27FC236}">
                <a16:creationId xmlns:a16="http://schemas.microsoft.com/office/drawing/2014/main" id="{9B146706-92EB-4668-B2D5-005B62CE7E16}"/>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6" action="ppaction://hlinksldjump"/>
            <a:extLst>
              <a:ext uri="{FF2B5EF4-FFF2-40B4-BE49-F238E27FC236}">
                <a16:creationId xmlns:a16="http://schemas.microsoft.com/office/drawing/2014/main" id="{A74C40F8-1B79-4454-8FD5-E0DCA0ADC29F}"/>
              </a:ext>
            </a:extLst>
          </p:cNvPr>
          <p:cNvSpPr/>
          <p:nvPr/>
        </p:nvSpPr>
        <p:spPr>
          <a:xfrm>
            <a:off x="9867861" y="113149"/>
            <a:ext cx="1507610" cy="461818"/>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AFSLUTNING</a:t>
            </a:r>
          </a:p>
        </p:txBody>
      </p:sp>
      <p:sp>
        <p:nvSpPr>
          <p:cNvPr id="40" name="Rektangel 55">
            <a:hlinkClick r:id="rId7" action="ppaction://hlinksldjump"/>
            <a:extLst>
              <a:ext uri="{FF2B5EF4-FFF2-40B4-BE49-F238E27FC236}">
                <a16:creationId xmlns:a16="http://schemas.microsoft.com/office/drawing/2014/main" id="{3F292131-EF67-4D05-ACB0-1667B58DCD5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8" action="ppaction://hlinksldjump"/>
            <a:extLst>
              <a:ext uri="{FF2B5EF4-FFF2-40B4-BE49-F238E27FC236}">
                <a16:creationId xmlns:a16="http://schemas.microsoft.com/office/drawing/2014/main" id="{D548237D-1B5C-408B-BDE1-6071849BA5E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9" action="ppaction://hlinksldjump"/>
            <a:extLst>
              <a:ext uri="{FF2B5EF4-FFF2-40B4-BE49-F238E27FC236}">
                <a16:creationId xmlns:a16="http://schemas.microsoft.com/office/drawing/2014/main" id="{A74791EB-9700-452E-B1BD-4211F4F438E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7" action="ppaction://hlinksldjump"/>
            <a:extLst>
              <a:ext uri="{FF2B5EF4-FFF2-40B4-BE49-F238E27FC236}">
                <a16:creationId xmlns:a16="http://schemas.microsoft.com/office/drawing/2014/main" id="{1DB6A2AE-36A5-4589-9ACA-4B00E0B333FC}"/>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8" action="ppaction://hlinksldjump"/>
            <a:extLst>
              <a:ext uri="{FF2B5EF4-FFF2-40B4-BE49-F238E27FC236}">
                <a16:creationId xmlns:a16="http://schemas.microsoft.com/office/drawing/2014/main" id="{63002219-0247-4568-9205-F036901643CD}"/>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9" action="ppaction://hlinksldjump"/>
            <a:extLst>
              <a:ext uri="{FF2B5EF4-FFF2-40B4-BE49-F238E27FC236}">
                <a16:creationId xmlns:a16="http://schemas.microsoft.com/office/drawing/2014/main" id="{302724C9-783A-43FC-8972-48E811BC12A8}"/>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10" action="ppaction://hlinksldjump"/>
            <a:extLst>
              <a:ext uri="{FF2B5EF4-FFF2-40B4-BE49-F238E27FC236}">
                <a16:creationId xmlns:a16="http://schemas.microsoft.com/office/drawing/2014/main" id="{F8ABB7F3-19DD-4CD8-95EE-3EFC841F9A48}"/>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10" action="ppaction://hlinksldjump"/>
            <a:extLst>
              <a:ext uri="{FF2B5EF4-FFF2-40B4-BE49-F238E27FC236}">
                <a16:creationId xmlns:a16="http://schemas.microsoft.com/office/drawing/2014/main" id="{8AFA428F-A3DB-41D4-9EEC-F1B54F26502F}"/>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3" name="Rectangle 9">
            <a:hlinkClick r:id="rId11" action="ppaction://hlinksldjump"/>
            <a:extLst>
              <a:ext uri="{FF2B5EF4-FFF2-40B4-BE49-F238E27FC236}">
                <a16:creationId xmlns:a16="http://schemas.microsoft.com/office/drawing/2014/main" id="{C455F16D-67F7-4B61-8C71-67FFD69B7671}"/>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9" name="Rektangel 8">
            <a:hlinkClick r:id="rId12" action="ppaction://hlinksldjump"/>
            <a:extLst>
              <a:ext uri="{FF2B5EF4-FFF2-40B4-BE49-F238E27FC236}">
                <a16:creationId xmlns:a16="http://schemas.microsoft.com/office/drawing/2014/main" id="{263786FF-5747-4F8D-B986-97B7B300740E}"/>
              </a:ext>
            </a:extLst>
          </p:cNvPr>
          <p:cNvSpPr/>
          <p:nvPr/>
        </p:nvSpPr>
        <p:spPr>
          <a:xfrm>
            <a:off x="173015" y="1412875"/>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hlinkClick r:id="rId13" action="ppaction://hlinksldjump"/>
            <a:extLst>
              <a:ext uri="{FF2B5EF4-FFF2-40B4-BE49-F238E27FC236}">
                <a16:creationId xmlns:a16="http://schemas.microsoft.com/office/drawing/2014/main" id="{6D13AB84-299D-4287-8D6A-506E94677598}"/>
              </a:ext>
            </a:extLst>
          </p:cNvPr>
          <p:cNvSpPr/>
          <p:nvPr/>
        </p:nvSpPr>
        <p:spPr>
          <a:xfrm>
            <a:off x="172791" y="1833155"/>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hlinkClick r:id="rId14" action="ppaction://hlinksldjump"/>
            <a:extLst>
              <a:ext uri="{FF2B5EF4-FFF2-40B4-BE49-F238E27FC236}">
                <a16:creationId xmlns:a16="http://schemas.microsoft.com/office/drawing/2014/main" id="{1D56BDB9-9431-42CE-BBF2-81D15501F369}"/>
              </a:ext>
            </a:extLst>
          </p:cNvPr>
          <p:cNvSpPr/>
          <p:nvPr/>
        </p:nvSpPr>
        <p:spPr>
          <a:xfrm>
            <a:off x="102944" y="2742100"/>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hlinkClick r:id="rId6" action="ppaction://hlinksldjump"/>
            <a:extLst>
              <a:ext uri="{FF2B5EF4-FFF2-40B4-BE49-F238E27FC236}">
                <a16:creationId xmlns:a16="http://schemas.microsoft.com/office/drawing/2014/main" id="{DD8396F2-2710-47BA-AB16-FA6DA566323D}"/>
              </a:ext>
            </a:extLst>
          </p:cNvPr>
          <p:cNvSpPr/>
          <p:nvPr/>
        </p:nvSpPr>
        <p:spPr>
          <a:xfrm>
            <a:off x="185748" y="846192"/>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Grafik 64" descr="Hjem">
            <a:hlinkClick r:id="rId15" action="ppaction://hlinksldjump"/>
            <a:extLst>
              <a:ext uri="{FF2B5EF4-FFF2-40B4-BE49-F238E27FC236}">
                <a16:creationId xmlns:a16="http://schemas.microsoft.com/office/drawing/2014/main" id="{8AD1491E-28F0-409C-9063-6814B0E20B3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153" y="127113"/>
            <a:ext cx="407840" cy="407840"/>
          </a:xfrm>
          <a:prstGeom prst="rect">
            <a:avLst/>
          </a:prstGeom>
        </p:spPr>
      </p:pic>
      <p:pic>
        <p:nvPicPr>
          <p:cNvPr id="14" name="Grafik 10" descr="Pil vandret u-vending">
            <a:hlinkClick r:id="" action="ppaction://hlinkshowjump?jump=lastslideviewed"/>
            <a:extLst>
              <a:ext uri="{FF2B5EF4-FFF2-40B4-BE49-F238E27FC236}">
                <a16:creationId xmlns:a16="http://schemas.microsoft.com/office/drawing/2014/main" id="{3EDEB5C7-C950-422A-8D36-D3422A2C35D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5587" y="157640"/>
            <a:ext cx="347297" cy="373662"/>
          </a:xfrm>
          <a:prstGeom prst="rect">
            <a:avLst/>
          </a:prstGeom>
        </p:spPr>
      </p:pic>
      <p:pic>
        <p:nvPicPr>
          <p:cNvPr id="3" name="Grafik 2" descr="Avis">
            <a:hlinkClick r:id="rId2" action="ppaction://hlinksldjump"/>
            <a:extLst>
              <a:ext uri="{FF2B5EF4-FFF2-40B4-BE49-F238E27FC236}">
                <a16:creationId xmlns:a16="http://schemas.microsoft.com/office/drawing/2014/main" id="{88F6CD1D-C223-48EB-A0F4-27D6A14871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207968" y="137378"/>
            <a:ext cx="452277" cy="419647"/>
          </a:xfrm>
          <a:prstGeom prst="rect">
            <a:avLst/>
          </a:prstGeom>
        </p:spPr>
      </p:pic>
    </p:spTree>
    <p:extLst>
      <p:ext uri="{BB962C8B-B14F-4D97-AF65-F5344CB8AC3E}">
        <p14:creationId xmlns:p14="http://schemas.microsoft.com/office/powerpoint/2010/main" val="3452039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Isosceles Triangle 5">
            <a:extLst>
              <a:ext uri="{FF2B5EF4-FFF2-40B4-BE49-F238E27FC236}">
                <a16:creationId xmlns:a16="http://schemas.microsoft.com/office/drawing/2014/main" id="{215ABC33-0E33-4735-97E1-3807AB829A36}"/>
              </a:ext>
            </a:extLst>
          </p:cNvPr>
          <p:cNvSpPr/>
          <p:nvPr/>
        </p:nvSpPr>
        <p:spPr>
          <a:xfrm rot="13223909">
            <a:off x="-435552" y="5239004"/>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9" name="Isosceles Triangle 19">
            <a:extLst>
              <a:ext uri="{FF2B5EF4-FFF2-40B4-BE49-F238E27FC236}">
                <a16:creationId xmlns:a16="http://schemas.microsoft.com/office/drawing/2014/main" id="{F89458EB-87B6-4A96-90EF-4AC8C38E118E}"/>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3990812" y="996403"/>
            <a:ext cx="7919116" cy="6986528"/>
          </a:xfrm>
          <a:prstGeom prst="rect">
            <a:avLst/>
          </a:prstGeom>
        </p:spPr>
        <p:txBody>
          <a:bodyPr wrap="square">
            <a:spAutoFit/>
          </a:bodyPr>
          <a:lstStyle/>
          <a:p>
            <a:r>
              <a:rPr lang="da-DK" b="1" dirty="0"/>
              <a:t>Effektmålingsplan</a:t>
            </a:r>
          </a:p>
          <a:p>
            <a:endParaRPr lang="da-DK" sz="1400" dirty="0"/>
          </a:p>
          <a:p>
            <a:r>
              <a:rPr lang="da-DK" sz="1400" dirty="0"/>
              <a:t>Formålet med effektmålingsplanen er at sikre, at de opstillede succeskriterier for projektet forfølges og søges indfriet samt evalueres.</a:t>
            </a:r>
          </a:p>
          <a:p>
            <a:endParaRPr lang="da-DK" sz="1400" dirty="0"/>
          </a:p>
          <a:p>
            <a:r>
              <a:rPr lang="da-DK" sz="1400" dirty="0"/>
              <a:t>Effektmålingsplanen udfærdiges af projektlederen efter samme principper som milepælsplanlægning, men planen ejes og følges op af ledelsen (eller den af ledelsen udpegede ansvarlige).</a:t>
            </a:r>
          </a:p>
          <a:p>
            <a:endParaRPr lang="da-DK" sz="1400" dirty="0"/>
          </a:p>
          <a:p>
            <a:r>
              <a:rPr lang="da-DK" sz="1400" dirty="0"/>
              <a:t>Effektmålingsplanen bør som minimum vise:</a:t>
            </a:r>
          </a:p>
          <a:p>
            <a:endParaRPr lang="da-DK" sz="1400" dirty="0"/>
          </a:p>
          <a:p>
            <a:pPr marL="342900" indent="-342900">
              <a:buAutoNum type="arabicPeriod"/>
            </a:pPr>
            <a:r>
              <a:rPr lang="da-DK" sz="1400" dirty="0"/>
              <a:t>Projektets succeskriterier (formuleret SMART ellers kan de ikke måles).</a:t>
            </a:r>
          </a:p>
          <a:p>
            <a:pPr marL="342900" indent="-342900">
              <a:buAutoNum type="arabicPeriod"/>
            </a:pPr>
            <a:r>
              <a:rPr lang="da-DK" sz="1400" dirty="0"/>
              <a:t>Dato for hvornår effektmålingen påbegyndes for hvert succeskriterie.</a:t>
            </a:r>
          </a:p>
          <a:p>
            <a:pPr marL="342900" indent="-342900">
              <a:buAutoNum type="arabicPeriod"/>
            </a:pPr>
            <a:r>
              <a:rPr lang="da-DK" sz="1400" dirty="0"/>
              <a:t>Hvem der er ansvarlig for målingen</a:t>
            </a:r>
          </a:p>
          <a:p>
            <a:pPr marL="342900" indent="-342900">
              <a:buAutoNum type="arabicPeriod"/>
            </a:pPr>
            <a:r>
              <a:rPr lang="da-DK" sz="1400" dirty="0"/>
              <a:t>Ressourcetrækket for målingernes gennemførelse.</a:t>
            </a:r>
          </a:p>
          <a:p>
            <a:pPr marL="342900" indent="-342900">
              <a:buAutoNum type="arabicPeriod"/>
            </a:pPr>
            <a:r>
              <a:rPr lang="da-DK" sz="1400" dirty="0"/>
              <a:t>Hvordan der måles</a:t>
            </a:r>
          </a:p>
          <a:p>
            <a:pPr marL="342900" indent="-342900">
              <a:buAutoNum type="arabicPeriod"/>
            </a:pPr>
            <a:r>
              <a:rPr lang="da-DK" sz="1400" dirty="0"/>
              <a:t>Hvordan effektmålingen analyseres, evalueres og præsenteres</a:t>
            </a:r>
          </a:p>
          <a:p>
            <a:pPr marL="342900" indent="-342900">
              <a:buAutoNum type="arabicPeriod"/>
            </a:pPr>
            <a:r>
              <a:rPr lang="da-DK" sz="1400" dirty="0"/>
              <a:t>Hvem der skal modtage resultatet</a:t>
            </a:r>
          </a:p>
          <a:p>
            <a:pPr marL="342900" indent="-342900">
              <a:buAutoNum type="arabicPeriod"/>
            </a:pPr>
            <a:r>
              <a:rPr lang="da-DK" sz="1400" dirty="0"/>
              <a:t>Hvornår resultatet af effektmålingen skal foreligge</a:t>
            </a:r>
          </a:p>
          <a:p>
            <a:pPr marL="342900" indent="-342900">
              <a:buAutoNum type="arabicPeriod"/>
            </a:pPr>
            <a:endParaRPr lang="da-DK" sz="1400" dirty="0"/>
          </a:p>
          <a:p>
            <a:r>
              <a:rPr lang="da-DK" sz="1400" dirty="0"/>
              <a:t>Når resultatet af effektmålingen foreligger, bør resultatet skrives ind i afslutningsrapportens pkt. 3.</a:t>
            </a: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dirty="0"/>
          </a:p>
        </p:txBody>
      </p:sp>
      <p:sp>
        <p:nvSpPr>
          <p:cNvPr id="41" name="Rectangle 40">
            <a:extLst>
              <a:ext uri="{FF2B5EF4-FFF2-40B4-BE49-F238E27FC236}">
                <a16:creationId xmlns:a16="http://schemas.microsoft.com/office/drawing/2014/main" id="{E82F06EE-F6F7-4CAB-A00B-8A37C6FF0497}"/>
              </a:ext>
            </a:extLst>
          </p:cNvPr>
          <p:cNvSpPr/>
          <p:nvPr/>
        </p:nvSpPr>
        <p:spPr>
          <a:xfrm>
            <a:off x="7560980" y="152400"/>
            <a:ext cx="4196862"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ctangle 23">
            <a:extLst>
              <a:ext uri="{FF2B5EF4-FFF2-40B4-BE49-F238E27FC236}">
                <a16:creationId xmlns:a16="http://schemas.microsoft.com/office/drawing/2014/main" id="{0082A7E2-9554-4611-97C3-375309376310}"/>
              </a:ext>
            </a:extLst>
          </p:cNvPr>
          <p:cNvSpPr/>
          <p:nvPr/>
        </p:nvSpPr>
        <p:spPr>
          <a:xfrm>
            <a:off x="3686219" y="179641"/>
            <a:ext cx="2252998" cy="779929"/>
          </a:xfrm>
          <a:prstGeom prst="rect">
            <a:avLst/>
          </a:prstGeom>
          <a:solidFill>
            <a:srgbClr val="FFFFFF">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Rectangle 2">
            <a:extLst>
              <a:ext uri="{FF2B5EF4-FFF2-40B4-BE49-F238E27FC236}">
                <a16:creationId xmlns:a16="http://schemas.microsoft.com/office/drawing/2014/main" id="{65317E1E-8FDD-4036-8F14-ABEEC514F668}"/>
              </a:ext>
            </a:extLst>
          </p:cNvPr>
          <p:cNvSpPr/>
          <p:nvPr/>
        </p:nvSpPr>
        <p:spPr>
          <a:xfrm>
            <a:off x="173015" y="1230104"/>
            <a:ext cx="2352071" cy="1808444"/>
          </a:xfrm>
          <a:prstGeom prst="rect">
            <a:avLst/>
          </a:prstGeom>
        </p:spPr>
        <p:txBody>
          <a:bodyPr wrap="square">
            <a:spAutoFit/>
          </a:bodyPr>
          <a:lstStyle/>
          <a:p>
            <a:pPr>
              <a:lnSpc>
                <a:spcPct val="200000"/>
              </a:lnSpc>
            </a:pPr>
            <a:r>
              <a:rPr lang="da-DK" sz="1400" dirty="0">
                <a:solidFill>
                  <a:schemeClr val="bg1"/>
                </a:solidFill>
              </a:rPr>
              <a:t>Leveranceimplementering</a:t>
            </a:r>
          </a:p>
          <a:p>
            <a:pPr>
              <a:lnSpc>
                <a:spcPct val="200000"/>
              </a:lnSpc>
            </a:pPr>
            <a:r>
              <a:rPr lang="da-DK" sz="1400" dirty="0" err="1">
                <a:solidFill>
                  <a:schemeClr val="bg1"/>
                </a:solidFill>
              </a:rPr>
              <a:t>Driftorganisering</a:t>
            </a:r>
            <a:endParaRPr lang="da-DK" sz="1400" dirty="0">
              <a:solidFill>
                <a:schemeClr val="bg1"/>
              </a:solidFill>
            </a:endParaRPr>
          </a:p>
          <a:p>
            <a:pPr>
              <a:lnSpc>
                <a:spcPct val="200000"/>
              </a:lnSpc>
            </a:pPr>
            <a:r>
              <a:rPr lang="da-DK" sz="1400" dirty="0">
                <a:solidFill>
                  <a:schemeClr val="bg1"/>
                </a:solidFill>
              </a:rPr>
              <a:t>Afslutningsrapport</a:t>
            </a:r>
          </a:p>
          <a:p>
            <a:pPr marL="285750" indent="-285750">
              <a:lnSpc>
                <a:spcPct val="200000"/>
              </a:lnSpc>
              <a:buFont typeface="Wingdings" panose="05000000000000000000" pitchFamily="2" charset="2"/>
              <a:buChar char="§"/>
            </a:pPr>
            <a:r>
              <a:rPr lang="da-DK" sz="1600" b="1" dirty="0">
                <a:solidFill>
                  <a:schemeClr val="bg1"/>
                </a:solidFill>
              </a:rPr>
              <a:t>Effektmålingsplan</a:t>
            </a:r>
            <a:endParaRPr lang="da-DK" b="1" dirty="0">
              <a:solidFill>
                <a:schemeClr val="bg1"/>
              </a:solidFill>
            </a:endParaRPr>
          </a:p>
        </p:txBody>
      </p:sp>
      <p:sp>
        <p:nvSpPr>
          <p:cNvPr id="51" name="Rectangle 4">
            <a:extLst>
              <a:ext uri="{FF2B5EF4-FFF2-40B4-BE49-F238E27FC236}">
                <a16:creationId xmlns:a16="http://schemas.microsoft.com/office/drawing/2014/main" id="{2A7ED4B0-6E64-444F-BB77-0428A438CB29}"/>
              </a:ext>
            </a:extLst>
          </p:cNvPr>
          <p:cNvSpPr/>
          <p:nvPr/>
        </p:nvSpPr>
        <p:spPr>
          <a:xfrm>
            <a:off x="161605" y="788978"/>
            <a:ext cx="3051377" cy="400110"/>
          </a:xfrm>
          <a:prstGeom prst="rect">
            <a:avLst/>
          </a:prstGeom>
        </p:spPr>
        <p:txBody>
          <a:bodyPr wrap="square">
            <a:spAutoFit/>
          </a:bodyPr>
          <a:lstStyle/>
          <a:p>
            <a:r>
              <a:rPr lang="da-DK" sz="2000" b="1" dirty="0">
                <a:solidFill>
                  <a:schemeClr val="bg1"/>
                </a:solidFill>
              </a:rPr>
              <a:t>Afslutningsfasen</a:t>
            </a:r>
          </a:p>
        </p:txBody>
      </p:sp>
      <p:sp>
        <p:nvSpPr>
          <p:cNvPr id="53" name="Tekstfelt 52">
            <a:extLst>
              <a:ext uri="{FF2B5EF4-FFF2-40B4-BE49-F238E27FC236}">
                <a16:creationId xmlns:a16="http://schemas.microsoft.com/office/drawing/2014/main" id="{A893682B-0442-445C-BFE2-37B8E7D10BDD}"/>
              </a:ext>
            </a:extLst>
          </p:cNvPr>
          <p:cNvSpPr txBox="1"/>
          <p:nvPr/>
        </p:nvSpPr>
        <p:spPr>
          <a:xfrm>
            <a:off x="505216" y="4696872"/>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4" name="Rectangle 27">
            <a:extLst>
              <a:ext uri="{FF2B5EF4-FFF2-40B4-BE49-F238E27FC236}">
                <a16:creationId xmlns:a16="http://schemas.microsoft.com/office/drawing/2014/main" id="{73B503F1-FA45-4A88-9ADD-6FFAC6DEE3C2}"/>
              </a:ext>
            </a:extLst>
          </p:cNvPr>
          <p:cNvSpPr/>
          <p:nvPr/>
        </p:nvSpPr>
        <p:spPr>
          <a:xfrm>
            <a:off x="635587" y="5627896"/>
            <a:ext cx="2418674" cy="1077218"/>
          </a:xfrm>
          <a:prstGeom prst="rect">
            <a:avLst/>
          </a:prstGeom>
        </p:spPr>
        <p:txBody>
          <a:bodyPr wrap="square">
            <a:spAutoFit/>
          </a:bodyPr>
          <a:lstStyle/>
          <a:p>
            <a:r>
              <a:rPr lang="da-DK" sz="1600" b="1" i="1" dirty="0">
                <a:solidFill>
                  <a:schemeClr val="bg1"/>
                </a:solidFill>
                <a:latin typeface="+mj-lt"/>
              </a:rPr>
              <a:t>Det er ikke nok at</a:t>
            </a:r>
            <a:br>
              <a:rPr lang="da-DK" sz="1600" b="1" i="1" dirty="0">
                <a:solidFill>
                  <a:schemeClr val="bg1"/>
                </a:solidFill>
                <a:latin typeface="+mj-lt"/>
              </a:rPr>
            </a:br>
            <a:r>
              <a:rPr lang="da-DK" sz="1600" b="1" i="1" dirty="0">
                <a:solidFill>
                  <a:schemeClr val="bg1"/>
                </a:solidFill>
                <a:latin typeface="+mj-lt"/>
              </a:rPr>
              <a:t>projektet blev en succes </a:t>
            </a:r>
            <a:br>
              <a:rPr lang="da-DK" sz="1600" b="1" i="1" dirty="0">
                <a:solidFill>
                  <a:schemeClr val="bg1"/>
                </a:solidFill>
                <a:latin typeface="+mj-lt"/>
              </a:rPr>
            </a:br>
            <a:r>
              <a:rPr lang="da-DK" sz="1600" b="1" i="1" dirty="0">
                <a:solidFill>
                  <a:schemeClr val="bg1"/>
                </a:solidFill>
                <a:latin typeface="+mj-lt"/>
              </a:rPr>
              <a:t>- fik vi også den effekt vi havde regnet med?</a:t>
            </a:r>
          </a:p>
        </p:txBody>
      </p:sp>
      <p:pic>
        <p:nvPicPr>
          <p:cNvPr id="78" name="Billede 77">
            <a:extLst>
              <a:ext uri="{FF2B5EF4-FFF2-40B4-BE49-F238E27FC236}">
                <a16:creationId xmlns:a16="http://schemas.microsoft.com/office/drawing/2014/main" id="{63CF48CE-A392-46CC-97D0-4BD17EAB4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7" name="Rectangle 10">
            <a:hlinkClick r:id="rId3" action="ppaction://hlinksldjump"/>
            <a:extLst>
              <a:ext uri="{FF2B5EF4-FFF2-40B4-BE49-F238E27FC236}">
                <a16:creationId xmlns:a16="http://schemas.microsoft.com/office/drawing/2014/main" id="{033CEFD5-28DD-4500-B8B4-C242CB4E955D}"/>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8" name="Rectangle 11">
            <a:hlinkClick r:id="rId4" action="ppaction://hlinksldjump"/>
            <a:extLst>
              <a:ext uri="{FF2B5EF4-FFF2-40B4-BE49-F238E27FC236}">
                <a16:creationId xmlns:a16="http://schemas.microsoft.com/office/drawing/2014/main" id="{9B146706-92EB-4668-B2D5-005B62CE7E16}"/>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9" name="Rectangle 12">
            <a:hlinkClick r:id="rId5" action="ppaction://hlinksldjump"/>
            <a:extLst>
              <a:ext uri="{FF2B5EF4-FFF2-40B4-BE49-F238E27FC236}">
                <a16:creationId xmlns:a16="http://schemas.microsoft.com/office/drawing/2014/main" id="{A74C40F8-1B79-4454-8FD5-E0DCA0ADC29F}"/>
              </a:ext>
            </a:extLst>
          </p:cNvPr>
          <p:cNvSpPr/>
          <p:nvPr/>
        </p:nvSpPr>
        <p:spPr>
          <a:xfrm>
            <a:off x="9867861" y="113149"/>
            <a:ext cx="1507610" cy="461818"/>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AFSLUTNING</a:t>
            </a:r>
          </a:p>
        </p:txBody>
      </p:sp>
      <p:sp>
        <p:nvSpPr>
          <p:cNvPr id="40" name="Rektangel 55">
            <a:hlinkClick r:id="rId6" action="ppaction://hlinksldjump"/>
            <a:extLst>
              <a:ext uri="{FF2B5EF4-FFF2-40B4-BE49-F238E27FC236}">
                <a16:creationId xmlns:a16="http://schemas.microsoft.com/office/drawing/2014/main" id="{3F292131-EF67-4D05-ACB0-1667B58DCD5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7" action="ppaction://hlinksldjump"/>
            <a:extLst>
              <a:ext uri="{FF2B5EF4-FFF2-40B4-BE49-F238E27FC236}">
                <a16:creationId xmlns:a16="http://schemas.microsoft.com/office/drawing/2014/main" id="{D548237D-1B5C-408B-BDE1-6071849BA5E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Rektangel 55">
            <a:hlinkClick r:id="rId8" action="ppaction://hlinksldjump"/>
            <a:extLst>
              <a:ext uri="{FF2B5EF4-FFF2-40B4-BE49-F238E27FC236}">
                <a16:creationId xmlns:a16="http://schemas.microsoft.com/office/drawing/2014/main" id="{A74791EB-9700-452E-B1BD-4211F4F438E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6" action="ppaction://hlinksldjump"/>
            <a:extLst>
              <a:ext uri="{FF2B5EF4-FFF2-40B4-BE49-F238E27FC236}">
                <a16:creationId xmlns:a16="http://schemas.microsoft.com/office/drawing/2014/main" id="{1DB6A2AE-36A5-4589-9ACA-4B00E0B333FC}"/>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5" name="Tekstfelt 61">
            <a:hlinkClick r:id="rId7" action="ppaction://hlinksldjump"/>
            <a:extLst>
              <a:ext uri="{FF2B5EF4-FFF2-40B4-BE49-F238E27FC236}">
                <a16:creationId xmlns:a16="http://schemas.microsoft.com/office/drawing/2014/main" id="{63002219-0247-4568-9205-F036901643CD}"/>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6" name="Tekstfelt 61">
            <a:hlinkClick r:id="rId8" action="ppaction://hlinksldjump"/>
            <a:extLst>
              <a:ext uri="{FF2B5EF4-FFF2-40B4-BE49-F238E27FC236}">
                <a16:creationId xmlns:a16="http://schemas.microsoft.com/office/drawing/2014/main" id="{302724C9-783A-43FC-8972-48E811BC12A8}"/>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7" name="Rektangel 55">
            <a:hlinkClick r:id="rId9" action="ppaction://hlinksldjump"/>
            <a:extLst>
              <a:ext uri="{FF2B5EF4-FFF2-40B4-BE49-F238E27FC236}">
                <a16:creationId xmlns:a16="http://schemas.microsoft.com/office/drawing/2014/main" id="{F8ABB7F3-19DD-4CD8-95EE-3EFC841F9A48}"/>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9" action="ppaction://hlinksldjump"/>
            <a:extLst>
              <a:ext uri="{FF2B5EF4-FFF2-40B4-BE49-F238E27FC236}">
                <a16:creationId xmlns:a16="http://schemas.microsoft.com/office/drawing/2014/main" id="{8AFA428F-A3DB-41D4-9EEC-F1B54F26502F}"/>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3" name="Rectangle 9">
            <a:hlinkClick r:id="rId10" action="ppaction://hlinksldjump"/>
            <a:extLst>
              <a:ext uri="{FF2B5EF4-FFF2-40B4-BE49-F238E27FC236}">
                <a16:creationId xmlns:a16="http://schemas.microsoft.com/office/drawing/2014/main" id="{C455F16D-67F7-4B61-8C71-67FFD69B7671}"/>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6" name="Rektangel 5">
            <a:hlinkClick r:id="rId11" action="ppaction://hlinksldjump"/>
            <a:extLst>
              <a:ext uri="{FF2B5EF4-FFF2-40B4-BE49-F238E27FC236}">
                <a16:creationId xmlns:a16="http://schemas.microsoft.com/office/drawing/2014/main" id="{347C3174-C36A-4CED-AC2C-56C9E56B52E4}"/>
              </a:ext>
            </a:extLst>
          </p:cNvPr>
          <p:cNvSpPr/>
          <p:nvPr/>
        </p:nvSpPr>
        <p:spPr>
          <a:xfrm>
            <a:off x="173015" y="1412875"/>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hlinkClick r:id="rId12" action="ppaction://hlinksldjump"/>
            <a:extLst>
              <a:ext uri="{FF2B5EF4-FFF2-40B4-BE49-F238E27FC236}">
                <a16:creationId xmlns:a16="http://schemas.microsoft.com/office/drawing/2014/main" id="{BD8F8FDB-5605-4A71-BDD8-253B6549A4A6}"/>
              </a:ext>
            </a:extLst>
          </p:cNvPr>
          <p:cNvSpPr/>
          <p:nvPr/>
        </p:nvSpPr>
        <p:spPr>
          <a:xfrm>
            <a:off x="172791" y="1833155"/>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hlinkClick r:id="rId13" action="ppaction://hlinksldjump"/>
            <a:extLst>
              <a:ext uri="{FF2B5EF4-FFF2-40B4-BE49-F238E27FC236}">
                <a16:creationId xmlns:a16="http://schemas.microsoft.com/office/drawing/2014/main" id="{31563ECE-EFB2-46E7-BCEF-FA798CB4C4CF}"/>
              </a:ext>
            </a:extLst>
          </p:cNvPr>
          <p:cNvSpPr/>
          <p:nvPr/>
        </p:nvSpPr>
        <p:spPr>
          <a:xfrm>
            <a:off x="159152" y="2253435"/>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hlinkClick r:id="rId5" action="ppaction://hlinksldjump"/>
            <a:extLst>
              <a:ext uri="{FF2B5EF4-FFF2-40B4-BE49-F238E27FC236}">
                <a16:creationId xmlns:a16="http://schemas.microsoft.com/office/drawing/2014/main" id="{CD735600-26EA-43E3-833A-63F88B3883AE}"/>
              </a:ext>
            </a:extLst>
          </p:cNvPr>
          <p:cNvSpPr/>
          <p:nvPr/>
        </p:nvSpPr>
        <p:spPr>
          <a:xfrm>
            <a:off x="185748" y="846192"/>
            <a:ext cx="2175902" cy="276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Grafik 64" descr="Hjem">
            <a:hlinkClick r:id="rId14" action="ppaction://hlinksldjump"/>
            <a:extLst>
              <a:ext uri="{FF2B5EF4-FFF2-40B4-BE49-F238E27FC236}">
                <a16:creationId xmlns:a16="http://schemas.microsoft.com/office/drawing/2014/main" id="{91C3BBCF-732D-4018-8608-18E280FBE7C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153" y="127113"/>
            <a:ext cx="407840" cy="407840"/>
          </a:xfrm>
          <a:prstGeom prst="rect">
            <a:avLst/>
          </a:prstGeom>
        </p:spPr>
      </p:pic>
      <p:pic>
        <p:nvPicPr>
          <p:cNvPr id="11" name="Grafik 10" descr="Pil vandret u-vending">
            <a:hlinkClick r:id="" action="ppaction://hlinkshowjump?jump=lastslideviewed"/>
            <a:extLst>
              <a:ext uri="{FF2B5EF4-FFF2-40B4-BE49-F238E27FC236}">
                <a16:creationId xmlns:a16="http://schemas.microsoft.com/office/drawing/2014/main" id="{1CB8CFB2-58FB-4878-A097-84723F3D779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884685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ktangel 55">
            <a:hlinkClick r:id="rId2" action="ppaction://hlinksldjump"/>
            <a:extLst>
              <a:ext uri="{FF2B5EF4-FFF2-40B4-BE49-F238E27FC236}">
                <a16:creationId xmlns:a16="http://schemas.microsoft.com/office/drawing/2014/main" id="{5A7E169A-F6D0-40B2-907A-D47248453B9A}"/>
              </a:ext>
            </a:extLst>
          </p:cNvPr>
          <p:cNvSpPr/>
          <p:nvPr/>
        </p:nvSpPr>
        <p:spPr>
          <a:xfrm rot="18835034">
            <a:off x="11455238" y="177536"/>
            <a:ext cx="326016" cy="31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2" action="ppaction://hlinksldjump"/>
            <a:extLst>
              <a:ext uri="{FF2B5EF4-FFF2-40B4-BE49-F238E27FC236}">
                <a16:creationId xmlns:a16="http://schemas.microsoft.com/office/drawing/2014/main" id="{E3854D2F-3F4E-46F7-A233-D62099C5F6B1}"/>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0" name="Isosceles Triangle 5">
            <a:extLst>
              <a:ext uri="{FF2B5EF4-FFF2-40B4-BE49-F238E27FC236}">
                <a16:creationId xmlns:a16="http://schemas.microsoft.com/office/drawing/2014/main" id="{4323F0F0-ACDF-401B-9E31-ED0294B33846}"/>
              </a:ext>
            </a:extLst>
          </p:cNvPr>
          <p:cNvSpPr/>
          <p:nvPr/>
        </p:nvSpPr>
        <p:spPr>
          <a:xfrm rot="13223909">
            <a:off x="-426919" y="5239005"/>
            <a:ext cx="4042321" cy="2592474"/>
          </a:xfrm>
          <a:custGeom>
            <a:avLst/>
            <a:gdLst>
              <a:gd name="connsiteX0" fmla="*/ 0 w 6063842"/>
              <a:gd name="connsiteY0" fmla="*/ 4180203 h 4180203"/>
              <a:gd name="connsiteX1" fmla="*/ 4737316 w 6063842"/>
              <a:gd name="connsiteY1" fmla="*/ 0 h 4180203"/>
              <a:gd name="connsiteX2" fmla="*/ 6063842 w 6063842"/>
              <a:gd name="connsiteY2" fmla="*/ 4180203 h 4180203"/>
              <a:gd name="connsiteX3" fmla="*/ 0 w 6063842"/>
              <a:gd name="connsiteY3" fmla="*/ 4180203 h 4180203"/>
              <a:gd name="connsiteX0" fmla="*/ 0 w 6063842"/>
              <a:gd name="connsiteY0" fmla="*/ 4544774 h 4544774"/>
              <a:gd name="connsiteX1" fmla="*/ 4479804 w 6063842"/>
              <a:gd name="connsiteY1" fmla="*/ 0 h 4544774"/>
              <a:gd name="connsiteX2" fmla="*/ 6063842 w 6063842"/>
              <a:gd name="connsiteY2" fmla="*/ 4544774 h 4544774"/>
              <a:gd name="connsiteX3" fmla="*/ 0 w 6063842"/>
              <a:gd name="connsiteY3" fmla="*/ 4544774 h 4544774"/>
              <a:gd name="connsiteX0" fmla="*/ 0 w 6214791"/>
              <a:gd name="connsiteY0" fmla="*/ 4945581 h 4945581"/>
              <a:gd name="connsiteX1" fmla="*/ 4630753 w 6214791"/>
              <a:gd name="connsiteY1" fmla="*/ 0 h 4945581"/>
              <a:gd name="connsiteX2" fmla="*/ 6214791 w 6214791"/>
              <a:gd name="connsiteY2" fmla="*/ 4544774 h 4945581"/>
              <a:gd name="connsiteX3" fmla="*/ 0 w 6214791"/>
              <a:gd name="connsiteY3" fmla="*/ 4945581 h 4945581"/>
              <a:gd name="connsiteX0" fmla="*/ 0 w 6214791"/>
              <a:gd name="connsiteY0" fmla="*/ 4995553 h 4995553"/>
              <a:gd name="connsiteX1" fmla="*/ 4654953 w 6214791"/>
              <a:gd name="connsiteY1" fmla="*/ 0 h 4995553"/>
              <a:gd name="connsiteX2" fmla="*/ 6214791 w 6214791"/>
              <a:gd name="connsiteY2" fmla="*/ 4594746 h 4995553"/>
              <a:gd name="connsiteX3" fmla="*/ 0 w 6214791"/>
              <a:gd name="connsiteY3" fmla="*/ 4995553 h 4995553"/>
            </a:gdLst>
            <a:ahLst/>
            <a:cxnLst>
              <a:cxn ang="0">
                <a:pos x="connsiteX0" y="connsiteY0"/>
              </a:cxn>
              <a:cxn ang="0">
                <a:pos x="connsiteX1" y="connsiteY1"/>
              </a:cxn>
              <a:cxn ang="0">
                <a:pos x="connsiteX2" y="connsiteY2"/>
              </a:cxn>
              <a:cxn ang="0">
                <a:pos x="connsiteX3" y="connsiteY3"/>
              </a:cxn>
            </a:cxnLst>
            <a:rect l="l" t="t" r="r" b="b"/>
            <a:pathLst>
              <a:path w="6214791" h="4995553">
                <a:moveTo>
                  <a:pt x="0" y="4995553"/>
                </a:moveTo>
                <a:lnTo>
                  <a:pt x="4654953" y="0"/>
                </a:lnTo>
                <a:lnTo>
                  <a:pt x="6214791" y="4594746"/>
                </a:lnTo>
                <a:lnTo>
                  <a:pt x="0" y="4995553"/>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Isosceles Triangle 19">
            <a:extLst>
              <a:ext uri="{FF2B5EF4-FFF2-40B4-BE49-F238E27FC236}">
                <a16:creationId xmlns:a16="http://schemas.microsoft.com/office/drawing/2014/main" id="{34BB9288-4F6A-4500-8EF4-0F54A9E7DBBF}"/>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Tekstfelt 27">
            <a:extLst>
              <a:ext uri="{FF2B5EF4-FFF2-40B4-BE49-F238E27FC236}">
                <a16:creationId xmlns:a16="http://schemas.microsoft.com/office/drawing/2014/main" id="{25BC1AEB-70D7-42A6-AD22-6F42B3CEEF60}"/>
              </a:ext>
            </a:extLst>
          </p:cNvPr>
          <p:cNvSpPr txBox="1"/>
          <p:nvPr/>
        </p:nvSpPr>
        <p:spPr>
          <a:xfrm>
            <a:off x="3979936" y="975915"/>
            <a:ext cx="7840152" cy="3831818"/>
          </a:xfrm>
          <a:prstGeom prst="rect">
            <a:avLst/>
          </a:prstGeom>
          <a:noFill/>
        </p:spPr>
        <p:txBody>
          <a:bodyPr wrap="square" rtlCol="0">
            <a:spAutoFit/>
          </a:bodyPr>
          <a:lstStyle/>
          <a:p>
            <a:r>
              <a:rPr lang="da-DK" b="1" dirty="0"/>
              <a:t>Gate 4</a:t>
            </a:r>
          </a:p>
          <a:p>
            <a:endParaRPr lang="da-DK" sz="1500" dirty="0"/>
          </a:p>
          <a:p>
            <a:r>
              <a:rPr lang="da-DK" sz="1500" dirty="0"/>
              <a:t>I denne gate bliver projektet formelt lukket ned og projektorganisationen opløst.</a:t>
            </a:r>
          </a:p>
          <a:p>
            <a:endParaRPr lang="da-DK" sz="1500" dirty="0"/>
          </a:p>
          <a:p>
            <a:r>
              <a:rPr lang="da-DK" sz="1500" dirty="0"/>
              <a:t>Projektlederen har ansvaret for at fremlægge de aftalte planer og dokumenter, der skaber grundlaget for styregruppens endelige beslutning.</a:t>
            </a:r>
          </a:p>
          <a:p>
            <a:endParaRPr lang="da-DK" sz="1500" dirty="0"/>
          </a:p>
          <a:p>
            <a:r>
              <a:rPr lang="da-DK" sz="1500" dirty="0"/>
              <a:t>Gatemødet bør afsluttes med et underskrevet dokument, der viser, at projektets leverancer og projektlederens ansvar er overdraget, samt at projektet er afsluttet og projektorganisationen er opløst.</a:t>
            </a:r>
          </a:p>
          <a:p>
            <a:endParaRPr lang="da-DK" sz="1500" dirty="0"/>
          </a:p>
          <a:p>
            <a:r>
              <a:rPr lang="da-DK" sz="1500" dirty="0"/>
              <a:t>Projektets dokumenter og planer bør herefter gøres tilgængelige på et fællesdrev, med henblik på erfaringsopsamling og vidensdeling i organisationen.</a:t>
            </a:r>
          </a:p>
          <a:p>
            <a:endParaRPr lang="da-DK" sz="1500" dirty="0"/>
          </a:p>
          <a:p>
            <a:r>
              <a:rPr lang="da-DK" sz="1500" dirty="0"/>
              <a:t>Ledelsen har efterfølgende ansvaret for at kommunikere beslutningen om projektets lukning til organisationen og alle andre berørte interessenter.</a:t>
            </a:r>
          </a:p>
        </p:txBody>
      </p:sp>
      <p:sp>
        <p:nvSpPr>
          <p:cNvPr id="46" name="Rectangle 45">
            <a:extLst>
              <a:ext uri="{FF2B5EF4-FFF2-40B4-BE49-F238E27FC236}">
                <a16:creationId xmlns:a16="http://schemas.microsoft.com/office/drawing/2014/main" id="{A84F7C50-0BBD-4074-A9EB-2411588FBD19}"/>
              </a:ext>
            </a:extLst>
          </p:cNvPr>
          <p:cNvSpPr/>
          <p:nvPr/>
        </p:nvSpPr>
        <p:spPr>
          <a:xfrm>
            <a:off x="718260" y="5766169"/>
            <a:ext cx="2494722" cy="830997"/>
          </a:xfrm>
          <a:prstGeom prst="rect">
            <a:avLst/>
          </a:prstGeom>
        </p:spPr>
        <p:txBody>
          <a:bodyPr wrap="square">
            <a:spAutoFit/>
          </a:bodyPr>
          <a:lstStyle/>
          <a:p>
            <a:r>
              <a:rPr lang="da-DK" sz="1600" b="1" i="1" dirty="0">
                <a:solidFill>
                  <a:schemeClr val="bg1"/>
                </a:solidFill>
                <a:latin typeface="+mj-lt"/>
              </a:rPr>
              <a:t>Projektet lukkes </a:t>
            </a:r>
            <a:br>
              <a:rPr lang="da-DK" sz="1600" b="1" i="1" dirty="0">
                <a:solidFill>
                  <a:schemeClr val="bg1"/>
                </a:solidFill>
                <a:latin typeface="+mj-lt"/>
              </a:rPr>
            </a:br>
            <a:r>
              <a:rPr lang="da-DK" sz="1600" b="1" i="1" dirty="0">
                <a:solidFill>
                  <a:schemeClr val="bg1"/>
                </a:solidFill>
                <a:latin typeface="+mj-lt"/>
              </a:rPr>
              <a:t>og slukkes</a:t>
            </a:r>
            <a:br>
              <a:rPr lang="da-DK" sz="1600" b="1" i="1" dirty="0">
                <a:solidFill>
                  <a:schemeClr val="bg1"/>
                </a:solidFill>
                <a:latin typeface="+mj-lt"/>
              </a:rPr>
            </a:br>
            <a:r>
              <a:rPr lang="da-DK" sz="1600" b="1" i="1" dirty="0">
                <a:solidFill>
                  <a:schemeClr val="bg1"/>
                </a:solidFill>
                <a:latin typeface="+mj-lt"/>
              </a:rPr>
              <a:t>- og husk at fejre succesen</a:t>
            </a:r>
          </a:p>
        </p:txBody>
      </p:sp>
      <p:sp>
        <p:nvSpPr>
          <p:cNvPr id="56" name="Tekstfelt 55">
            <a:extLst>
              <a:ext uri="{FF2B5EF4-FFF2-40B4-BE49-F238E27FC236}">
                <a16:creationId xmlns:a16="http://schemas.microsoft.com/office/drawing/2014/main" id="{E0A69377-57D9-486B-8E22-FB2A2FED436C}"/>
              </a:ext>
            </a:extLst>
          </p:cNvPr>
          <p:cNvSpPr txBox="1"/>
          <p:nvPr/>
        </p:nvSpPr>
        <p:spPr>
          <a:xfrm>
            <a:off x="638380" y="4566617"/>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57" name="Rectangle 4">
            <a:extLst>
              <a:ext uri="{FF2B5EF4-FFF2-40B4-BE49-F238E27FC236}">
                <a16:creationId xmlns:a16="http://schemas.microsoft.com/office/drawing/2014/main" id="{8D0A4B71-F882-4AA9-B6E8-90EB956FDB51}"/>
              </a:ext>
            </a:extLst>
          </p:cNvPr>
          <p:cNvSpPr/>
          <p:nvPr/>
        </p:nvSpPr>
        <p:spPr>
          <a:xfrm>
            <a:off x="161605" y="788978"/>
            <a:ext cx="3051377" cy="461665"/>
          </a:xfrm>
          <a:prstGeom prst="rect">
            <a:avLst/>
          </a:prstGeom>
        </p:spPr>
        <p:txBody>
          <a:bodyPr wrap="square">
            <a:spAutoFit/>
          </a:bodyPr>
          <a:lstStyle/>
          <a:p>
            <a:r>
              <a:rPr lang="da-DK" sz="2400" b="1" dirty="0">
                <a:solidFill>
                  <a:schemeClr val="bg1"/>
                </a:solidFill>
              </a:rPr>
              <a:t>Gate 4</a:t>
            </a:r>
          </a:p>
        </p:txBody>
      </p:sp>
      <p:pic>
        <p:nvPicPr>
          <p:cNvPr id="73" name="Billede 72">
            <a:extLst>
              <a:ext uri="{FF2B5EF4-FFF2-40B4-BE49-F238E27FC236}">
                <a16:creationId xmlns:a16="http://schemas.microsoft.com/office/drawing/2014/main" id="{D15BD6E2-97CB-4470-B18B-F004D5D90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 name="Ellipse 1">
            <a:extLst>
              <a:ext uri="{FF2B5EF4-FFF2-40B4-BE49-F238E27FC236}">
                <a16:creationId xmlns:a16="http://schemas.microsoft.com/office/drawing/2014/main" id="{93E70C5D-F4AC-46BC-A477-DFC319BAD5EB}"/>
              </a:ext>
            </a:extLst>
          </p:cNvPr>
          <p:cNvSpPr/>
          <p:nvPr/>
        </p:nvSpPr>
        <p:spPr>
          <a:xfrm>
            <a:off x="203806" y="5335867"/>
            <a:ext cx="372427" cy="3360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ctangle 9">
            <a:hlinkClick r:id="rId4" action="ppaction://hlinksldjump"/>
            <a:extLst>
              <a:ext uri="{FF2B5EF4-FFF2-40B4-BE49-F238E27FC236}">
                <a16:creationId xmlns:a16="http://schemas.microsoft.com/office/drawing/2014/main" id="{754076A7-A4C4-4C3B-8A09-5F473DAF0C11}"/>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IDE/ANALYSE</a:t>
            </a:r>
          </a:p>
        </p:txBody>
      </p:sp>
      <p:sp>
        <p:nvSpPr>
          <p:cNvPr id="32" name="Rectangle 10">
            <a:hlinkClick r:id="rId5" action="ppaction://hlinksldjump"/>
            <a:extLst>
              <a:ext uri="{FF2B5EF4-FFF2-40B4-BE49-F238E27FC236}">
                <a16:creationId xmlns:a16="http://schemas.microsoft.com/office/drawing/2014/main" id="{B275F498-0F87-41DC-8D08-9B98937FA8AA}"/>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3" name="Rectangle 11">
            <a:hlinkClick r:id="rId6" action="ppaction://hlinksldjump"/>
            <a:extLst>
              <a:ext uri="{FF2B5EF4-FFF2-40B4-BE49-F238E27FC236}">
                <a16:creationId xmlns:a16="http://schemas.microsoft.com/office/drawing/2014/main" id="{46AB2248-47BA-4F87-8B7E-883CA44EC3C8}"/>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4" name="Rectangle 12">
            <a:hlinkClick r:id="rId7" action="ppaction://hlinksldjump"/>
            <a:extLst>
              <a:ext uri="{FF2B5EF4-FFF2-40B4-BE49-F238E27FC236}">
                <a16:creationId xmlns:a16="http://schemas.microsoft.com/office/drawing/2014/main" id="{6178F491-89EE-47A5-BDBF-266399CE472C}"/>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5" name="Rektangel 55">
            <a:hlinkClick r:id="rId8" action="ppaction://hlinksldjump"/>
            <a:extLst>
              <a:ext uri="{FF2B5EF4-FFF2-40B4-BE49-F238E27FC236}">
                <a16:creationId xmlns:a16="http://schemas.microsoft.com/office/drawing/2014/main" id="{133BE2CF-2CCD-49D7-9499-FD197594C05A}"/>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Rektangel 55">
            <a:hlinkClick r:id="rId9" action="ppaction://hlinksldjump"/>
            <a:extLst>
              <a:ext uri="{FF2B5EF4-FFF2-40B4-BE49-F238E27FC236}">
                <a16:creationId xmlns:a16="http://schemas.microsoft.com/office/drawing/2014/main" id="{186A69C5-F257-4026-89B4-D6FD57BB56A2}"/>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7" name="Rektangel 55">
            <a:hlinkClick r:id="rId10" action="ppaction://hlinksldjump"/>
            <a:extLst>
              <a:ext uri="{FF2B5EF4-FFF2-40B4-BE49-F238E27FC236}">
                <a16:creationId xmlns:a16="http://schemas.microsoft.com/office/drawing/2014/main" id="{5AB8F1A3-29C4-4ABE-A7B6-333CCF55ACB4}"/>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Tekstfelt 61">
            <a:hlinkClick r:id="rId8" action="ppaction://hlinksldjump"/>
            <a:extLst>
              <a:ext uri="{FF2B5EF4-FFF2-40B4-BE49-F238E27FC236}">
                <a16:creationId xmlns:a16="http://schemas.microsoft.com/office/drawing/2014/main" id="{8034E473-1F80-4DA3-9B1E-726F37E7685C}"/>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9" name="Tekstfelt 61">
            <a:hlinkClick r:id="rId9" action="ppaction://hlinksldjump"/>
            <a:extLst>
              <a:ext uri="{FF2B5EF4-FFF2-40B4-BE49-F238E27FC236}">
                <a16:creationId xmlns:a16="http://schemas.microsoft.com/office/drawing/2014/main" id="{3715C235-BD13-42A9-B38B-CDA36761E6AE}"/>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10" action="ppaction://hlinksldjump"/>
            <a:extLst>
              <a:ext uri="{FF2B5EF4-FFF2-40B4-BE49-F238E27FC236}">
                <a16:creationId xmlns:a16="http://schemas.microsoft.com/office/drawing/2014/main" id="{67EBA04D-22FF-40E7-9DF0-3D9A07B9B90C}"/>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pic>
        <p:nvPicPr>
          <p:cNvPr id="6" name="Grafik 64" descr="Hjem">
            <a:hlinkClick r:id="rId11" action="ppaction://hlinksldjump"/>
            <a:extLst>
              <a:ext uri="{FF2B5EF4-FFF2-40B4-BE49-F238E27FC236}">
                <a16:creationId xmlns:a16="http://schemas.microsoft.com/office/drawing/2014/main" id="{C843730E-586F-4EEF-87D0-AF66A1AD9C4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7" name="Grafik 10" descr="Pil vandret u-vending">
            <a:hlinkClick r:id="" action="ppaction://hlinkshowjump?jump=lastslideviewed"/>
            <a:extLst>
              <a:ext uri="{FF2B5EF4-FFF2-40B4-BE49-F238E27FC236}">
                <a16:creationId xmlns:a16="http://schemas.microsoft.com/office/drawing/2014/main" id="{DEFF478B-4436-4526-8057-E49D6CAC2BA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500065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kstfelt 24">
            <a:extLst>
              <a:ext uri="{FF2B5EF4-FFF2-40B4-BE49-F238E27FC236}">
                <a16:creationId xmlns:a16="http://schemas.microsoft.com/office/drawing/2014/main" id="{5AF28536-B6F3-4DC4-A3C0-F2F4524A4B25}"/>
              </a:ext>
            </a:extLst>
          </p:cNvPr>
          <p:cNvSpPr txBox="1"/>
          <p:nvPr/>
        </p:nvSpPr>
        <p:spPr>
          <a:xfrm>
            <a:off x="4035660" y="2777277"/>
            <a:ext cx="7253207" cy="1077218"/>
          </a:xfrm>
          <a:prstGeom prst="rect">
            <a:avLst/>
          </a:prstGeom>
          <a:noFill/>
        </p:spPr>
        <p:txBody>
          <a:bodyPr wrap="square" rtlCol="0">
            <a:spAutoFit/>
          </a:bodyPr>
          <a:lstStyle/>
          <a:p>
            <a:r>
              <a:rPr lang="da-DK" sz="1600" dirty="0">
                <a:solidFill>
                  <a:srgbClr val="FF0000"/>
                </a:solidFill>
              </a:rPr>
              <a:t>Du har nu været igennem </a:t>
            </a:r>
            <a:r>
              <a:rPr lang="da-DK" sz="1600" dirty="0">
                <a:solidFill>
                  <a:srgbClr val="FF0000"/>
                </a:solidFill>
                <a:cs typeface="Lao UI" panose="020B0604020202020204" pitchFamily="34" charset="0"/>
              </a:rPr>
              <a:t>Folkekirkens Pixi-Projektmodel (FPM)</a:t>
            </a:r>
            <a:br>
              <a:rPr lang="da-DK" sz="1600" dirty="0">
                <a:solidFill>
                  <a:srgbClr val="FF0000"/>
                </a:solidFill>
                <a:cs typeface="Lao UI" panose="020B0604020202020204" pitchFamily="34" charset="0"/>
              </a:rPr>
            </a:br>
            <a:br>
              <a:rPr lang="da-DK" sz="1600" dirty="0">
                <a:solidFill>
                  <a:srgbClr val="FF0000"/>
                </a:solidFill>
                <a:cs typeface="Lao UI" panose="020B0604020202020204" pitchFamily="34" charset="0"/>
              </a:rPr>
            </a:br>
            <a:r>
              <a:rPr lang="da-DK" sz="1600" dirty="0">
                <a:solidFill>
                  <a:srgbClr val="FF0000"/>
                </a:solidFill>
                <a:cs typeface="Lao UI" panose="020B0604020202020204" pitchFamily="34" charset="0"/>
              </a:rPr>
              <a:t>De efterfølgende sider indeholder de metodebeskriver, skabeloner, eksempler og faciliteringsværktøjer, som du også har kunne finde i modellen. </a:t>
            </a:r>
            <a:r>
              <a:rPr lang="da-DK" sz="1600" dirty="0">
                <a:solidFill>
                  <a:srgbClr val="FF0000"/>
                </a:solidFill>
              </a:rPr>
              <a:t> </a:t>
            </a:r>
          </a:p>
        </p:txBody>
      </p:sp>
      <p:sp>
        <p:nvSpPr>
          <p:cNvPr id="22" name="Isosceles Triangle 19">
            <a:extLst>
              <a:ext uri="{FF2B5EF4-FFF2-40B4-BE49-F238E27FC236}">
                <a16:creationId xmlns:a16="http://schemas.microsoft.com/office/drawing/2014/main" id="{3BEC3976-BE50-4543-BD11-D246CA80A3CD}"/>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Isosceles Triangle 5">
            <a:extLst>
              <a:ext uri="{FF2B5EF4-FFF2-40B4-BE49-F238E27FC236}">
                <a16:creationId xmlns:a16="http://schemas.microsoft.com/office/drawing/2014/main" id="{43E0D9CF-EE8C-416C-8874-37B029A9F23A}"/>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DC44BA56-388D-42DD-998E-207BE3D64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8" name="Rektangel 55">
            <a:hlinkClick r:id="rId3" action="ppaction://hlinksldjump"/>
            <a:extLst>
              <a:ext uri="{FF2B5EF4-FFF2-40B4-BE49-F238E27FC236}">
                <a16:creationId xmlns:a16="http://schemas.microsoft.com/office/drawing/2014/main" id="{235595FA-224F-472B-97BF-3025359D9A7E}"/>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10" name="Tekstfelt 61">
            <a:hlinkClick r:id="rId3" action="ppaction://hlinksldjump"/>
            <a:extLst>
              <a:ext uri="{FF2B5EF4-FFF2-40B4-BE49-F238E27FC236}">
                <a16:creationId xmlns:a16="http://schemas.microsoft.com/office/drawing/2014/main" id="{03E8EC36-EAB9-4EB9-B3A6-9F7099C36B2D}"/>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11" name="Rectangle 9">
            <a:hlinkClick r:id="rId4" action="ppaction://hlinksldjump"/>
            <a:extLst>
              <a:ext uri="{FF2B5EF4-FFF2-40B4-BE49-F238E27FC236}">
                <a16:creationId xmlns:a16="http://schemas.microsoft.com/office/drawing/2014/main" id="{BE4B1EAD-8E49-44BC-BA0C-A1009B269E2C}"/>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IDE/ANALYSE</a:t>
            </a:r>
          </a:p>
        </p:txBody>
      </p:sp>
      <p:sp>
        <p:nvSpPr>
          <p:cNvPr id="13" name="Rectangle 10">
            <a:hlinkClick r:id="rId5" action="ppaction://hlinksldjump"/>
            <a:extLst>
              <a:ext uri="{FF2B5EF4-FFF2-40B4-BE49-F238E27FC236}">
                <a16:creationId xmlns:a16="http://schemas.microsoft.com/office/drawing/2014/main" id="{D179B6ED-0918-4C8D-84C9-3ABD9BEF2A78}"/>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14" name="Rectangle 11">
            <a:hlinkClick r:id="rId6" action="ppaction://hlinksldjump"/>
            <a:extLst>
              <a:ext uri="{FF2B5EF4-FFF2-40B4-BE49-F238E27FC236}">
                <a16:creationId xmlns:a16="http://schemas.microsoft.com/office/drawing/2014/main" id="{27DAAB14-0789-48B1-A3C4-A5052A502867}"/>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15" name="Rectangle 12">
            <a:hlinkClick r:id="rId7" action="ppaction://hlinksldjump"/>
            <a:extLst>
              <a:ext uri="{FF2B5EF4-FFF2-40B4-BE49-F238E27FC236}">
                <a16:creationId xmlns:a16="http://schemas.microsoft.com/office/drawing/2014/main" id="{062555FB-7120-45DE-A477-F0C5A881A30B}"/>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16" name="Rektangel 55">
            <a:hlinkClick r:id="rId8" action="ppaction://hlinksldjump"/>
            <a:extLst>
              <a:ext uri="{FF2B5EF4-FFF2-40B4-BE49-F238E27FC236}">
                <a16:creationId xmlns:a16="http://schemas.microsoft.com/office/drawing/2014/main" id="{905650CB-EEBC-44BF-AE97-77681EE0E72B}"/>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Rektangel 55">
            <a:hlinkClick r:id="rId9" action="ppaction://hlinksldjump"/>
            <a:extLst>
              <a:ext uri="{FF2B5EF4-FFF2-40B4-BE49-F238E27FC236}">
                <a16:creationId xmlns:a16="http://schemas.microsoft.com/office/drawing/2014/main" id="{8061E246-58D9-46AE-A0A6-B4B84AC7C94F}"/>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10" action="ppaction://hlinksldjump"/>
            <a:extLst>
              <a:ext uri="{FF2B5EF4-FFF2-40B4-BE49-F238E27FC236}">
                <a16:creationId xmlns:a16="http://schemas.microsoft.com/office/drawing/2014/main" id="{00D4F5C4-DED9-4D8E-88B6-B03FAE4E6221}"/>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8" action="ppaction://hlinksldjump"/>
            <a:extLst>
              <a:ext uri="{FF2B5EF4-FFF2-40B4-BE49-F238E27FC236}">
                <a16:creationId xmlns:a16="http://schemas.microsoft.com/office/drawing/2014/main" id="{B94470CE-0E37-49AD-A841-A37923DB0050}"/>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2" name="Tekstfelt 61">
            <a:hlinkClick r:id="rId9" action="ppaction://hlinksldjump"/>
            <a:extLst>
              <a:ext uri="{FF2B5EF4-FFF2-40B4-BE49-F238E27FC236}">
                <a16:creationId xmlns:a16="http://schemas.microsoft.com/office/drawing/2014/main" id="{E3DA63AF-57D8-4CDA-AF94-36A555A10D0C}"/>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4" name="Tekstfelt 61">
            <a:hlinkClick r:id="rId10" action="ppaction://hlinksldjump"/>
            <a:extLst>
              <a:ext uri="{FF2B5EF4-FFF2-40B4-BE49-F238E27FC236}">
                <a16:creationId xmlns:a16="http://schemas.microsoft.com/office/drawing/2014/main" id="{DFC6E722-212C-4840-A159-F6D87303EA9B}"/>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pic>
        <p:nvPicPr>
          <p:cNvPr id="46" name="Grafik 64" descr="Hjem">
            <a:hlinkClick r:id="rId11" action="ppaction://hlinksldjump"/>
            <a:extLst>
              <a:ext uri="{FF2B5EF4-FFF2-40B4-BE49-F238E27FC236}">
                <a16:creationId xmlns:a16="http://schemas.microsoft.com/office/drawing/2014/main" id="{E48363CA-C79C-41D5-8D4E-04F127AB06D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48" name="Grafik 47" descr="Pil vandret u-vending">
            <a:hlinkClick r:id="" action="ppaction://hlinkshowjump?jump=lastslideviewed"/>
            <a:extLst>
              <a:ext uri="{FF2B5EF4-FFF2-40B4-BE49-F238E27FC236}">
                <a16:creationId xmlns:a16="http://schemas.microsoft.com/office/drawing/2014/main" id="{1A8187F1-5A2F-4F9D-BDEC-3357FC60AE0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2415616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891B811-439F-48E6-A494-4210BA0EFF3B}"/>
              </a:ext>
            </a:extLst>
          </p:cNvPr>
          <p:cNvSpPr/>
          <p:nvPr/>
        </p:nvSpPr>
        <p:spPr>
          <a:xfrm>
            <a:off x="1958488" y="1642564"/>
            <a:ext cx="6096000" cy="4855432"/>
          </a:xfrm>
          <a:prstGeom prst="rect">
            <a:avLst/>
          </a:prstGeom>
        </p:spPr>
        <p:txBody>
          <a:bodyPr>
            <a:spAutoFit/>
          </a:bodyPr>
          <a:lstStyle/>
          <a:p>
            <a:pPr>
              <a:lnSpc>
                <a:spcPct val="150000"/>
              </a:lnSpc>
            </a:pPr>
            <a:r>
              <a:rPr lang="da-DK" sz="1600" b="1" dirty="0">
                <a:hlinkClick r:id="rId2" action="ppaction://hlinksldjump"/>
              </a:rPr>
              <a:t>Aktivitetsplanlægning</a:t>
            </a:r>
            <a:endParaRPr lang="da-DK" sz="1600" b="1" dirty="0">
              <a:hlinkClick r:id="rId3" action="ppaction://hlinksldjump"/>
            </a:endParaRPr>
          </a:p>
          <a:p>
            <a:pPr>
              <a:lnSpc>
                <a:spcPct val="150000"/>
              </a:lnSpc>
            </a:pPr>
            <a:r>
              <a:rPr lang="da-DK" sz="1600" b="1" dirty="0" err="1">
                <a:hlinkClick r:id="rId3" action="ppaction://hlinksldjump"/>
              </a:rPr>
              <a:t>Cost</a:t>
            </a:r>
            <a:r>
              <a:rPr lang="da-DK" sz="1600" b="1" dirty="0">
                <a:hlinkClick r:id="rId3" action="ppaction://hlinksldjump"/>
              </a:rPr>
              <a:t>/benefit-analyse</a:t>
            </a:r>
            <a:br>
              <a:rPr lang="da-DK" sz="1600" b="1" dirty="0"/>
            </a:br>
            <a:r>
              <a:rPr lang="da-DK" sz="1600" b="1" dirty="0"/>
              <a:t>Estimering:  </a:t>
            </a:r>
            <a:r>
              <a:rPr lang="da-DK" sz="1600" b="1" dirty="0" err="1">
                <a:hlinkClick r:id="rId4" action="ppaction://hlinksldjump"/>
              </a:rPr>
              <a:t>Delfi-teknikken</a:t>
            </a:r>
            <a:r>
              <a:rPr lang="da-DK" sz="1600" b="1" dirty="0"/>
              <a:t> og </a:t>
            </a:r>
            <a:r>
              <a:rPr lang="da-DK" sz="1600" b="1" dirty="0">
                <a:hlinkClick r:id="rId5" action="ppaction://hlinksldjump"/>
              </a:rPr>
              <a:t>3 </a:t>
            </a:r>
            <a:r>
              <a:rPr lang="da-DK" sz="1600" b="1" dirty="0" err="1">
                <a:hlinkClick r:id="rId5" action="ppaction://hlinksldjump"/>
              </a:rPr>
              <a:t>punktsteknikken</a:t>
            </a:r>
            <a:br>
              <a:rPr lang="da-DK" sz="1600" b="1" dirty="0"/>
            </a:br>
            <a:r>
              <a:rPr lang="da-DK" sz="1600" b="1" dirty="0">
                <a:hlinkClick r:id="rId6" action="ppaction://hlinksldjump"/>
              </a:rPr>
              <a:t>Interessentanalyse</a:t>
            </a:r>
            <a:endParaRPr lang="da-DK" sz="1600" b="1" dirty="0"/>
          </a:p>
          <a:p>
            <a:pPr>
              <a:lnSpc>
                <a:spcPct val="150000"/>
              </a:lnSpc>
            </a:pPr>
            <a:r>
              <a:rPr lang="da-DK" sz="1600" b="1" dirty="0">
                <a:hlinkClick r:id="rId7" action="ppaction://hlinksldjump"/>
              </a:rPr>
              <a:t>Kommunikationsplan</a:t>
            </a:r>
            <a:endParaRPr lang="da-DK" sz="1600" b="1" dirty="0"/>
          </a:p>
          <a:p>
            <a:pPr>
              <a:lnSpc>
                <a:spcPct val="150000"/>
              </a:lnSpc>
            </a:pPr>
            <a:r>
              <a:rPr lang="da-DK" sz="1600" b="1" dirty="0">
                <a:hlinkClick r:id="rId8" action="ppaction://hlinksldjump"/>
              </a:rPr>
              <a:t>Ledelsesrapportering</a:t>
            </a:r>
            <a:br>
              <a:rPr lang="da-DK" sz="1600" b="1" dirty="0">
                <a:hlinkClick r:id="rId8" action="ppaction://hlinksldjump"/>
              </a:rPr>
            </a:br>
            <a:r>
              <a:rPr lang="da-DK" sz="1600" b="1" dirty="0">
                <a:hlinkClick r:id="rId9" action="ppaction://hlinksldjump"/>
              </a:rPr>
              <a:t>Milepælsplanlægning</a:t>
            </a:r>
            <a:br>
              <a:rPr lang="da-DK" sz="1600" b="1" dirty="0">
                <a:hlinkClick r:id="rId9" action="ppaction://hlinksldjump"/>
              </a:rPr>
            </a:br>
            <a:r>
              <a:rPr lang="da-DK" sz="1600" b="1" dirty="0">
                <a:hlinkClick r:id="rId10" action="ppaction://hlinksldjump"/>
              </a:rPr>
              <a:t>Målanalyse</a:t>
            </a:r>
            <a:br>
              <a:rPr lang="da-DK" sz="1600" b="1" dirty="0">
                <a:hlinkClick r:id="rId10" action="ppaction://hlinksldjump"/>
              </a:rPr>
            </a:br>
            <a:r>
              <a:rPr lang="da-DK" sz="1600" b="1" dirty="0">
                <a:hlinkClick r:id="rId11" action="ppaction://hlinksldjump"/>
              </a:rPr>
              <a:t>Netværksplanlægning og kritisk vej</a:t>
            </a:r>
            <a:endParaRPr lang="da-DK" sz="1600" b="1" dirty="0"/>
          </a:p>
          <a:p>
            <a:pPr>
              <a:lnSpc>
                <a:spcPct val="150000"/>
              </a:lnSpc>
            </a:pPr>
            <a:r>
              <a:rPr lang="da-DK" sz="1600" b="1" dirty="0">
                <a:hlinkClick r:id="rId12" action="ppaction://hlinksldjump"/>
              </a:rPr>
              <a:t>Organisationsanalyse</a:t>
            </a:r>
            <a:endParaRPr lang="da-DK" sz="1600" b="1" dirty="0"/>
          </a:p>
          <a:p>
            <a:pPr>
              <a:lnSpc>
                <a:spcPct val="150000"/>
              </a:lnSpc>
            </a:pPr>
            <a:r>
              <a:rPr lang="da-DK" sz="1600" b="1" dirty="0">
                <a:hlinkClick r:id="rId13" action="ppaction://hlinksldjump"/>
              </a:rPr>
              <a:t>Ressourceallokering</a:t>
            </a:r>
            <a:br>
              <a:rPr lang="da-DK" sz="1600" b="1" dirty="0"/>
            </a:br>
            <a:r>
              <a:rPr lang="da-DK" sz="1600" b="1" dirty="0">
                <a:hlinkClick r:id="rId14" action="ppaction://hlinksldjump"/>
              </a:rPr>
              <a:t>Risikoanalyse</a:t>
            </a:r>
            <a:endParaRPr lang="da-DK" sz="1600" b="1" dirty="0"/>
          </a:p>
          <a:p>
            <a:pPr>
              <a:lnSpc>
                <a:spcPct val="150000"/>
              </a:lnSpc>
            </a:pPr>
            <a:r>
              <a:rPr lang="da-DK" sz="1600" b="1" dirty="0">
                <a:hlinkClick r:id="rId15" action="ppaction://hlinksldjump"/>
              </a:rPr>
              <a:t>Ændringshåndtering</a:t>
            </a:r>
            <a:endParaRPr lang="da-DK" sz="1600" b="1" dirty="0"/>
          </a:p>
        </p:txBody>
      </p:sp>
      <p:pic>
        <p:nvPicPr>
          <p:cNvPr id="5" name="Billede 4">
            <a:extLst>
              <a:ext uri="{FF2B5EF4-FFF2-40B4-BE49-F238E27FC236}">
                <a16:creationId xmlns:a16="http://schemas.microsoft.com/office/drawing/2014/main" id="{76FAE063-2943-4941-A6C5-1F5A9AF708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7" name="Isosceles Triangle 19">
            <a:extLst>
              <a:ext uri="{FF2B5EF4-FFF2-40B4-BE49-F238E27FC236}">
                <a16:creationId xmlns:a16="http://schemas.microsoft.com/office/drawing/2014/main" id="{F481432B-1322-4D1F-9174-5529701778E6}"/>
              </a:ext>
            </a:extLst>
          </p:cNvPr>
          <p:cNvSpPr/>
          <p:nvPr/>
        </p:nvSpPr>
        <p:spPr>
          <a:xfrm rot="5400000" flipH="1">
            <a:off x="905169" y="-905167"/>
            <a:ext cx="2276272" cy="4086607"/>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a:extLst>
              <a:ext uri="{FF2B5EF4-FFF2-40B4-BE49-F238E27FC236}">
                <a16:creationId xmlns:a16="http://schemas.microsoft.com/office/drawing/2014/main" id="{D3D7BD34-6784-477B-BA4D-9BC2C556EB82}"/>
              </a:ext>
            </a:extLst>
          </p:cNvPr>
          <p:cNvSpPr>
            <a:spLocks noGrp="1"/>
          </p:cNvSpPr>
          <p:nvPr>
            <p:ph type="title"/>
          </p:nvPr>
        </p:nvSpPr>
        <p:spPr>
          <a:xfrm>
            <a:off x="1309438" y="655926"/>
            <a:ext cx="10515600" cy="582466"/>
          </a:xfrm>
          <a:solidFill>
            <a:schemeClr val="bg1"/>
          </a:solidFill>
        </p:spPr>
        <p:txBody>
          <a:bodyPr>
            <a:normAutofit fontScale="90000"/>
          </a:bodyPr>
          <a:lstStyle/>
          <a:p>
            <a:r>
              <a:rPr lang="da-DK" dirty="0"/>
              <a:t>Metodebeskrivelser</a:t>
            </a:r>
          </a:p>
        </p:txBody>
      </p:sp>
      <p:pic>
        <p:nvPicPr>
          <p:cNvPr id="2" name="Grafik 64" descr="Hjem">
            <a:hlinkClick r:id="rId17" action="ppaction://hlinksldjump"/>
            <a:extLst>
              <a:ext uri="{FF2B5EF4-FFF2-40B4-BE49-F238E27FC236}">
                <a16:creationId xmlns:a16="http://schemas.microsoft.com/office/drawing/2014/main" id="{676BC156-3272-4444-B82F-35BE8F4FACD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8153" y="127113"/>
            <a:ext cx="407840" cy="407840"/>
          </a:xfrm>
          <a:prstGeom prst="rect">
            <a:avLst/>
          </a:prstGeom>
        </p:spPr>
      </p:pic>
      <p:pic>
        <p:nvPicPr>
          <p:cNvPr id="3" name="Grafik 10" descr="Pil vandret u-vending">
            <a:hlinkClick r:id="" action="ppaction://hlinkshowjump?jump=lastslideviewed"/>
            <a:extLst>
              <a:ext uri="{FF2B5EF4-FFF2-40B4-BE49-F238E27FC236}">
                <a16:creationId xmlns:a16="http://schemas.microsoft.com/office/drawing/2014/main" id="{0DE32F07-4B2C-46FD-ADE7-580DC8CB874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2451808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 Box 21">
            <a:extLst>
              <a:ext uri="{FF2B5EF4-FFF2-40B4-BE49-F238E27FC236}">
                <a16:creationId xmlns:a16="http://schemas.microsoft.com/office/drawing/2014/main" id="{C37487E0-BBF5-4093-979A-0ECCF6C7A57D}"/>
              </a:ext>
            </a:extLst>
          </p:cNvPr>
          <p:cNvSpPr txBox="1">
            <a:spLocks noChangeArrowheads="1"/>
          </p:cNvSpPr>
          <p:nvPr/>
        </p:nvSpPr>
        <p:spPr bwMode="auto">
          <a:xfrm>
            <a:off x="10538107" y="3657777"/>
            <a:ext cx="994482" cy="369887"/>
          </a:xfrm>
          <a:prstGeom prst="rect">
            <a:avLst/>
          </a:prstGeom>
          <a:solidFill>
            <a:schemeClr val="bg1"/>
          </a:solidFill>
          <a:ln w="9525">
            <a:noFill/>
            <a:miter lim="800000"/>
            <a:headEnd/>
            <a:tailEnd/>
          </a:ln>
        </p:spPr>
        <p:txBody>
          <a:bodyPr wrap="square">
            <a:spAutoFit/>
          </a:bodyPr>
          <a:lstStyle/>
          <a:p>
            <a:pPr algn="ctr">
              <a:spcBef>
                <a:spcPct val="50000"/>
              </a:spcBef>
            </a:pPr>
            <a:r>
              <a:rPr lang="da-DK" dirty="0">
                <a:latin typeface="Times New Roman" pitchFamily="18" charset="0"/>
              </a:rPr>
              <a:t>Hvorfor </a:t>
            </a:r>
          </a:p>
        </p:txBody>
      </p:sp>
      <p:sp>
        <p:nvSpPr>
          <p:cNvPr id="121" name="Højrepil 16">
            <a:extLst>
              <a:ext uri="{FF2B5EF4-FFF2-40B4-BE49-F238E27FC236}">
                <a16:creationId xmlns:a16="http://schemas.microsoft.com/office/drawing/2014/main" id="{A1E9EEC3-C707-4350-904B-9B67FC4B576E}"/>
              </a:ext>
            </a:extLst>
          </p:cNvPr>
          <p:cNvSpPr/>
          <p:nvPr/>
        </p:nvSpPr>
        <p:spPr>
          <a:xfrm rot="16200000">
            <a:off x="11493325" y="3658812"/>
            <a:ext cx="431800" cy="3603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2646878"/>
          </a:xfrm>
          <a:prstGeom prst="rect">
            <a:avLst/>
          </a:prstGeom>
        </p:spPr>
        <p:txBody>
          <a:bodyPr wrap="square">
            <a:spAutoFit/>
          </a:bodyPr>
          <a:lstStyle/>
          <a:p>
            <a:r>
              <a:rPr lang="da-DK" sz="2000" dirty="0"/>
              <a:t>Metodebeskrivelse for målanalyse</a:t>
            </a:r>
          </a:p>
          <a:p>
            <a:endParaRPr lang="da-DK" b="1" dirty="0">
              <a:latin typeface="+mj-lt"/>
            </a:endParaRPr>
          </a:p>
          <a:p>
            <a:endParaRPr lang="da-DK" b="1" dirty="0">
              <a:latin typeface="+mj-lt"/>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latin typeface="+mj-lt"/>
            </a:endParaRPr>
          </a:p>
          <a:p>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47" name="Text Box 9">
            <a:extLst>
              <a:ext uri="{FF2B5EF4-FFF2-40B4-BE49-F238E27FC236}">
                <a16:creationId xmlns:a16="http://schemas.microsoft.com/office/drawing/2014/main" id="{309DBAEA-1030-4674-A902-46522685F93C}"/>
              </a:ext>
            </a:extLst>
          </p:cNvPr>
          <p:cNvSpPr txBox="1">
            <a:spLocks noChangeArrowheads="1"/>
          </p:cNvSpPr>
          <p:nvPr/>
        </p:nvSpPr>
        <p:spPr bwMode="auto">
          <a:xfrm>
            <a:off x="6171435" y="1702483"/>
            <a:ext cx="1177925" cy="369888"/>
          </a:xfrm>
          <a:prstGeom prst="rect">
            <a:avLst/>
          </a:prstGeom>
          <a:solidFill>
            <a:schemeClr val="bg1"/>
          </a:solidFill>
          <a:ln w="9525">
            <a:noFill/>
            <a:miter lim="800000"/>
            <a:headEnd/>
            <a:tailEnd/>
          </a:ln>
        </p:spPr>
        <p:txBody>
          <a:bodyPr>
            <a:spAutoFit/>
          </a:bodyPr>
          <a:lstStyle/>
          <a:p>
            <a:pPr algn="ctr">
              <a:spcBef>
                <a:spcPct val="50000"/>
              </a:spcBef>
            </a:pPr>
            <a:r>
              <a:rPr lang="da-DK" dirty="0">
                <a:latin typeface="Times New Roman" pitchFamily="18" charset="0"/>
              </a:rPr>
              <a:t>Hvordan </a:t>
            </a:r>
          </a:p>
        </p:txBody>
      </p:sp>
      <p:sp>
        <p:nvSpPr>
          <p:cNvPr id="55" name="Højrepil 17">
            <a:extLst>
              <a:ext uri="{FF2B5EF4-FFF2-40B4-BE49-F238E27FC236}">
                <a16:creationId xmlns:a16="http://schemas.microsoft.com/office/drawing/2014/main" id="{14FAB0E0-9E54-42A8-B02E-C2DCAA1BBE7C}"/>
              </a:ext>
            </a:extLst>
          </p:cNvPr>
          <p:cNvSpPr/>
          <p:nvPr/>
        </p:nvSpPr>
        <p:spPr>
          <a:xfrm rot="5400000">
            <a:off x="7216010" y="1788629"/>
            <a:ext cx="433387" cy="3603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a:p>
        </p:txBody>
      </p:sp>
      <p:sp>
        <p:nvSpPr>
          <p:cNvPr id="56" name="Tekstboks 18">
            <a:extLst>
              <a:ext uri="{FF2B5EF4-FFF2-40B4-BE49-F238E27FC236}">
                <a16:creationId xmlns:a16="http://schemas.microsoft.com/office/drawing/2014/main" id="{18BD047F-59B9-4C64-98C1-69EC2EABB053}"/>
              </a:ext>
            </a:extLst>
          </p:cNvPr>
          <p:cNvSpPr txBox="1">
            <a:spLocks noChangeArrowheads="1"/>
          </p:cNvSpPr>
          <p:nvPr/>
        </p:nvSpPr>
        <p:spPr bwMode="auto">
          <a:xfrm>
            <a:off x="311388" y="1452976"/>
            <a:ext cx="5533117" cy="3108543"/>
          </a:xfrm>
          <a:prstGeom prst="rect">
            <a:avLst/>
          </a:prstGeom>
          <a:noFill/>
          <a:ln w="9525">
            <a:noFill/>
            <a:miter lim="800000"/>
            <a:headEnd/>
            <a:tailEnd/>
          </a:ln>
        </p:spPr>
        <p:txBody>
          <a:bodyPr wrap="square">
            <a:spAutoFit/>
          </a:bodyPr>
          <a:lstStyle/>
          <a:p>
            <a:pPr marL="342900" indent="-342900">
              <a:buAutoNum type="arabicPeriod"/>
            </a:pPr>
            <a:r>
              <a:rPr lang="da-DK" sz="1400" dirty="0">
                <a:latin typeface="Calibri" pitchFamily="34" charset="0"/>
              </a:rPr>
              <a:t>Placér formålet øverst i hierarkiet.</a:t>
            </a:r>
          </a:p>
          <a:p>
            <a:pPr marL="342900" indent="-342900">
              <a:buAutoNum type="arabicPeriod"/>
            </a:pPr>
            <a:r>
              <a:rPr lang="da-DK" sz="1400" dirty="0">
                <a:latin typeface="Calibri" pitchFamily="34" charset="0"/>
              </a:rPr>
              <a:t>Placér SMART succeskriterierne så de peger ind på formålet.</a:t>
            </a:r>
          </a:p>
          <a:p>
            <a:pPr marL="342900" indent="-342900">
              <a:buAutoNum type="arabicPeriod"/>
            </a:pPr>
            <a:r>
              <a:rPr lang="da-DK" sz="1400" dirty="0">
                <a:latin typeface="Calibri" pitchFamily="34" charset="0"/>
              </a:rPr>
              <a:t>Spørg ind til formålet: Hvordan opfyldes formålet?</a:t>
            </a:r>
            <a:br>
              <a:rPr lang="da-DK" sz="1400" dirty="0">
                <a:latin typeface="Calibri" pitchFamily="34" charset="0"/>
              </a:rPr>
            </a:br>
            <a:r>
              <a:rPr lang="da-DK" sz="1400" dirty="0">
                <a:latin typeface="Calibri" pitchFamily="34" charset="0"/>
              </a:rPr>
              <a:t>Svar: Ved at levere….</a:t>
            </a:r>
          </a:p>
          <a:p>
            <a:pPr marL="342900" indent="-342900">
              <a:buAutoNum type="arabicPeriod"/>
            </a:pPr>
            <a:r>
              <a:rPr lang="da-DK" sz="1400" dirty="0">
                <a:latin typeface="Calibri" pitchFamily="34" charset="0"/>
              </a:rPr>
              <a:t>Spørg ind til leverancen: Hvorfor denne leverance?</a:t>
            </a:r>
            <a:br>
              <a:rPr lang="da-DK" sz="1400" dirty="0">
                <a:latin typeface="Calibri" pitchFamily="34" charset="0"/>
              </a:rPr>
            </a:br>
            <a:r>
              <a:rPr lang="da-DK" sz="1400" dirty="0">
                <a:latin typeface="Calibri" pitchFamily="34" charset="0"/>
              </a:rPr>
              <a:t>Svaret skal så ligge i kassen over.</a:t>
            </a:r>
          </a:p>
          <a:p>
            <a:pPr marL="342900" indent="-342900">
              <a:buAutoNum type="arabicPeriod"/>
            </a:pPr>
            <a:r>
              <a:rPr lang="da-DK" sz="1400" dirty="0">
                <a:latin typeface="Calibri" pitchFamily="34" charset="0"/>
              </a:rPr>
              <a:t>Spørg ind til det nye niveau: Hvordan opfyldes dette?</a:t>
            </a:r>
            <a:br>
              <a:rPr lang="da-DK" sz="1400" dirty="0">
                <a:latin typeface="Calibri" pitchFamily="34" charset="0"/>
              </a:rPr>
            </a:br>
            <a:r>
              <a:rPr lang="da-DK" sz="1400" dirty="0">
                <a:latin typeface="Calibri" pitchFamily="34" charset="0"/>
              </a:rPr>
              <a:t>Svar: Ved at levere….</a:t>
            </a:r>
          </a:p>
          <a:p>
            <a:pPr marL="342900" indent="-342900">
              <a:buFontTx/>
              <a:buAutoNum type="arabicPeriod"/>
            </a:pPr>
            <a:r>
              <a:rPr lang="da-DK" sz="1400" dirty="0">
                <a:latin typeface="Calibri" pitchFamily="34" charset="0"/>
              </a:rPr>
              <a:t>Spørg ind til leverancen: Hvorfor denne leverance?</a:t>
            </a:r>
            <a:br>
              <a:rPr lang="da-DK" sz="1400" dirty="0">
                <a:latin typeface="Calibri" pitchFamily="34" charset="0"/>
              </a:rPr>
            </a:br>
            <a:r>
              <a:rPr lang="da-DK" sz="1400" dirty="0">
                <a:latin typeface="Calibri" pitchFamily="34" charset="0"/>
              </a:rPr>
              <a:t>Svaret skal så ligge i kassen over.</a:t>
            </a:r>
          </a:p>
          <a:p>
            <a:pPr marL="342900" indent="-342900">
              <a:buAutoNum type="arabicPeriod"/>
            </a:pPr>
            <a:r>
              <a:rPr lang="da-DK" sz="1400" dirty="0">
                <a:latin typeface="Calibri" pitchFamily="34" charset="0"/>
              </a:rPr>
              <a:t>Processen fortsættes indtil leverancen er SMART </a:t>
            </a:r>
          </a:p>
          <a:p>
            <a:pPr marL="342900" indent="-342900">
              <a:buAutoNum type="arabicPeriod"/>
            </a:pPr>
            <a:r>
              <a:rPr lang="da-DK" sz="1400" dirty="0">
                <a:latin typeface="Calibri" pitchFamily="34" charset="0"/>
              </a:rPr>
              <a:t>Afstem leverancerne med styregruppen/projektejer.</a:t>
            </a:r>
          </a:p>
          <a:p>
            <a:pPr marL="342900" indent="-342900">
              <a:buAutoNum type="arabicPeriod"/>
            </a:pPr>
            <a:r>
              <a:rPr lang="da-DK" sz="1400" dirty="0">
                <a:latin typeface="Calibri" pitchFamily="34" charset="0"/>
              </a:rPr>
              <a:t>Fastlæg SMART acceptkriterier for hvert projektmål.</a:t>
            </a:r>
          </a:p>
          <a:p>
            <a:pPr marL="342900" indent="-342900">
              <a:buAutoNum type="arabicPeriod"/>
            </a:pPr>
            <a:endParaRPr lang="da-DK" sz="1400" dirty="0">
              <a:latin typeface="Calibri" pitchFamily="34" charset="0"/>
            </a:endParaRPr>
          </a:p>
        </p:txBody>
      </p:sp>
      <p:sp>
        <p:nvSpPr>
          <p:cNvPr id="59" name="Tekstboks 21">
            <a:extLst>
              <a:ext uri="{FF2B5EF4-FFF2-40B4-BE49-F238E27FC236}">
                <a16:creationId xmlns:a16="http://schemas.microsoft.com/office/drawing/2014/main" id="{5C610EFC-33FB-4147-890B-E6E0595DF704}"/>
              </a:ext>
            </a:extLst>
          </p:cNvPr>
          <p:cNvSpPr txBox="1">
            <a:spLocks noChangeArrowheads="1"/>
          </p:cNvSpPr>
          <p:nvPr/>
        </p:nvSpPr>
        <p:spPr bwMode="auto">
          <a:xfrm>
            <a:off x="6562899" y="4698749"/>
            <a:ext cx="1657350" cy="1477328"/>
          </a:xfrm>
          <a:prstGeom prst="rect">
            <a:avLst/>
          </a:prstGeom>
          <a:noFill/>
          <a:ln w="9525">
            <a:noFill/>
            <a:miter lim="800000"/>
            <a:headEnd/>
            <a:tailEnd/>
          </a:ln>
        </p:spPr>
        <p:txBody>
          <a:bodyPr>
            <a:spAutoFit/>
          </a:bodyPr>
          <a:lstStyle/>
          <a:p>
            <a:r>
              <a:rPr lang="da-DK" b="1" dirty="0">
                <a:solidFill>
                  <a:srgbClr val="FF0000"/>
                </a:solidFill>
                <a:latin typeface="Calibri" pitchFamily="34" charset="0"/>
              </a:rPr>
              <a:t>S</a:t>
            </a:r>
            <a:r>
              <a:rPr lang="da-DK" dirty="0">
                <a:latin typeface="Calibri" pitchFamily="34" charset="0"/>
              </a:rPr>
              <a:t>pecifikt</a:t>
            </a:r>
            <a:br>
              <a:rPr lang="da-DK" dirty="0">
                <a:latin typeface="Calibri" pitchFamily="34" charset="0"/>
              </a:rPr>
            </a:br>
            <a:r>
              <a:rPr lang="da-DK" b="1" dirty="0">
                <a:solidFill>
                  <a:srgbClr val="FF0000"/>
                </a:solidFill>
                <a:latin typeface="Calibri" pitchFamily="34" charset="0"/>
              </a:rPr>
              <a:t>M</a:t>
            </a:r>
            <a:r>
              <a:rPr lang="da-DK" dirty="0">
                <a:latin typeface="Calibri" pitchFamily="34" charset="0"/>
              </a:rPr>
              <a:t>ålbart</a:t>
            </a:r>
          </a:p>
          <a:p>
            <a:r>
              <a:rPr lang="da-DK" b="1" dirty="0">
                <a:solidFill>
                  <a:srgbClr val="FF0000"/>
                </a:solidFill>
                <a:latin typeface="Calibri" pitchFamily="34" charset="0"/>
              </a:rPr>
              <a:t>A</a:t>
            </a:r>
            <a:r>
              <a:rPr lang="da-DK" dirty="0">
                <a:latin typeface="Calibri" pitchFamily="34" charset="0"/>
              </a:rPr>
              <a:t>ccepteret</a:t>
            </a:r>
            <a:br>
              <a:rPr lang="da-DK" dirty="0">
                <a:latin typeface="Calibri" pitchFamily="34" charset="0"/>
              </a:rPr>
            </a:br>
            <a:r>
              <a:rPr lang="da-DK" b="1" dirty="0">
                <a:solidFill>
                  <a:srgbClr val="FF0000"/>
                </a:solidFill>
                <a:latin typeface="Calibri" pitchFamily="34" charset="0"/>
              </a:rPr>
              <a:t>R</a:t>
            </a:r>
            <a:r>
              <a:rPr lang="da-DK" dirty="0">
                <a:latin typeface="Calibri" pitchFamily="34" charset="0"/>
              </a:rPr>
              <a:t>ealistisk</a:t>
            </a:r>
          </a:p>
          <a:p>
            <a:r>
              <a:rPr lang="da-DK" b="1" dirty="0" err="1">
                <a:solidFill>
                  <a:srgbClr val="FF0000"/>
                </a:solidFill>
                <a:latin typeface="Calibri" pitchFamily="34" charset="0"/>
              </a:rPr>
              <a:t>T</a:t>
            </a:r>
            <a:r>
              <a:rPr lang="da-DK" dirty="0" err="1">
                <a:latin typeface="Calibri" pitchFamily="34" charset="0"/>
              </a:rPr>
              <a:t>idsfast</a:t>
            </a:r>
            <a:endParaRPr lang="da-DK" dirty="0">
              <a:latin typeface="Calibri" pitchFamily="34" charset="0"/>
            </a:endParaRPr>
          </a:p>
        </p:txBody>
      </p:sp>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161605" y="5768102"/>
            <a:ext cx="5327650" cy="1015663"/>
          </a:xfrm>
          <a:prstGeom prst="rect">
            <a:avLst/>
          </a:prstGeom>
          <a:noFill/>
          <a:ln w="9525">
            <a:noFill/>
            <a:miter lim="800000"/>
            <a:headEnd/>
            <a:tailEnd/>
          </a:ln>
        </p:spPr>
        <p:txBody>
          <a:bodyPr>
            <a:spAutoFit/>
          </a:bodyPr>
          <a:lstStyle/>
          <a:p>
            <a:r>
              <a:rPr lang="da-DK" dirty="0">
                <a:solidFill>
                  <a:schemeClr val="bg1"/>
                </a:solidFill>
                <a:latin typeface="Calibri" pitchFamily="34" charset="0"/>
              </a:rPr>
              <a:t>Et godt mål </a:t>
            </a:r>
            <a:br>
              <a:rPr lang="da-DK" dirty="0">
                <a:solidFill>
                  <a:schemeClr val="bg1"/>
                </a:solidFill>
                <a:latin typeface="Calibri" pitchFamily="34" charset="0"/>
              </a:rPr>
            </a:br>
            <a:r>
              <a:rPr lang="da-DK" dirty="0">
                <a:solidFill>
                  <a:schemeClr val="bg1"/>
                </a:solidFill>
                <a:latin typeface="Calibri" pitchFamily="34" charset="0"/>
              </a:rPr>
              <a:t>– er et SMART mål</a:t>
            </a:r>
            <a:br>
              <a:rPr lang="da-DK" dirty="0">
                <a:solidFill>
                  <a:schemeClr val="bg1"/>
                </a:solidFill>
                <a:latin typeface="Calibri" pitchFamily="34" charset="0"/>
              </a:rPr>
            </a:br>
            <a:br>
              <a:rPr lang="da-DK" sz="1200" dirty="0">
                <a:solidFill>
                  <a:schemeClr val="bg1"/>
                </a:solidFill>
                <a:latin typeface="Calibri" pitchFamily="34" charset="0"/>
              </a:rPr>
            </a:br>
            <a:r>
              <a:rPr lang="da-DK" sz="1200" dirty="0">
                <a:solidFill>
                  <a:schemeClr val="bg1"/>
                </a:solidFill>
                <a:latin typeface="Calibri" pitchFamily="34" charset="0"/>
              </a:rPr>
              <a:t>… og fordi en væsentlig årsag til fejlslagne projekter er uklare mål.</a:t>
            </a:r>
            <a:endParaRPr lang="da-DK" dirty="0">
              <a:solidFill>
                <a:schemeClr val="bg1"/>
              </a:solidFill>
              <a:latin typeface="Calibri" pitchFamily="34" charset="0"/>
            </a:endParaRP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79" name="Rektangel: afrundede hjørner 78">
            <a:extLst>
              <a:ext uri="{FF2B5EF4-FFF2-40B4-BE49-F238E27FC236}">
                <a16:creationId xmlns:a16="http://schemas.microsoft.com/office/drawing/2014/main" id="{4122E257-542F-4691-8343-F0BBEC591C66}"/>
              </a:ext>
            </a:extLst>
          </p:cNvPr>
          <p:cNvSpPr/>
          <p:nvPr/>
        </p:nvSpPr>
        <p:spPr>
          <a:xfrm>
            <a:off x="7827499" y="1727457"/>
            <a:ext cx="1243657" cy="463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Formål</a:t>
            </a:r>
          </a:p>
        </p:txBody>
      </p:sp>
      <p:sp>
        <p:nvSpPr>
          <p:cNvPr id="82" name="Rektangel: afrundede hjørner 81">
            <a:extLst>
              <a:ext uri="{FF2B5EF4-FFF2-40B4-BE49-F238E27FC236}">
                <a16:creationId xmlns:a16="http://schemas.microsoft.com/office/drawing/2014/main" id="{E2DEAE9C-0135-4F6E-8BA5-0E7DA539282C}"/>
              </a:ext>
            </a:extLst>
          </p:cNvPr>
          <p:cNvSpPr/>
          <p:nvPr/>
        </p:nvSpPr>
        <p:spPr>
          <a:xfrm>
            <a:off x="9464983" y="1317453"/>
            <a:ext cx="1243657" cy="463562"/>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Succes-</a:t>
            </a:r>
            <a:br>
              <a:rPr lang="da-DK" dirty="0"/>
            </a:br>
            <a:r>
              <a:rPr lang="da-DK" dirty="0"/>
              <a:t>kriterie</a:t>
            </a:r>
          </a:p>
        </p:txBody>
      </p:sp>
      <p:sp>
        <p:nvSpPr>
          <p:cNvPr id="84" name="Rektangel: afrundede hjørner 83">
            <a:extLst>
              <a:ext uri="{FF2B5EF4-FFF2-40B4-BE49-F238E27FC236}">
                <a16:creationId xmlns:a16="http://schemas.microsoft.com/office/drawing/2014/main" id="{068C6674-7835-44C2-A85D-D262185509C9}"/>
              </a:ext>
            </a:extLst>
          </p:cNvPr>
          <p:cNvSpPr/>
          <p:nvPr/>
        </p:nvSpPr>
        <p:spPr>
          <a:xfrm>
            <a:off x="9464983" y="1919882"/>
            <a:ext cx="1243657" cy="463562"/>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Succes-</a:t>
            </a:r>
            <a:br>
              <a:rPr lang="da-DK" dirty="0"/>
            </a:br>
            <a:r>
              <a:rPr lang="da-DK" dirty="0"/>
              <a:t>kriterie</a:t>
            </a:r>
          </a:p>
        </p:txBody>
      </p:sp>
      <p:cxnSp>
        <p:nvCxnSpPr>
          <p:cNvPr id="86" name="Lige pilforbindelse 85">
            <a:extLst>
              <a:ext uri="{FF2B5EF4-FFF2-40B4-BE49-F238E27FC236}">
                <a16:creationId xmlns:a16="http://schemas.microsoft.com/office/drawing/2014/main" id="{37A4013A-8412-4F78-9E69-4F95B57ED3E6}"/>
              </a:ext>
            </a:extLst>
          </p:cNvPr>
          <p:cNvCxnSpPr>
            <a:cxnSpLocks/>
            <a:stCxn id="82" idx="1"/>
          </p:cNvCxnSpPr>
          <p:nvPr/>
        </p:nvCxnSpPr>
        <p:spPr>
          <a:xfrm flipH="1">
            <a:off x="9126011" y="1549234"/>
            <a:ext cx="338972" cy="2983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Lige pilforbindelse 87">
            <a:extLst>
              <a:ext uri="{FF2B5EF4-FFF2-40B4-BE49-F238E27FC236}">
                <a16:creationId xmlns:a16="http://schemas.microsoft.com/office/drawing/2014/main" id="{4032BADE-AC0A-4BF0-A639-A8C199990457}"/>
              </a:ext>
            </a:extLst>
          </p:cNvPr>
          <p:cNvCxnSpPr>
            <a:cxnSpLocks/>
            <a:stCxn id="84" idx="1"/>
          </p:cNvCxnSpPr>
          <p:nvPr/>
        </p:nvCxnSpPr>
        <p:spPr>
          <a:xfrm flipH="1" flipV="1">
            <a:off x="9126013" y="1992183"/>
            <a:ext cx="338970" cy="1594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2" name="Rektangel: afrundede hjørner 91">
            <a:extLst>
              <a:ext uri="{FF2B5EF4-FFF2-40B4-BE49-F238E27FC236}">
                <a16:creationId xmlns:a16="http://schemas.microsoft.com/office/drawing/2014/main" id="{B1B3193F-33B5-47F5-8D70-9FB872BBE5A4}"/>
              </a:ext>
            </a:extLst>
          </p:cNvPr>
          <p:cNvSpPr/>
          <p:nvPr/>
        </p:nvSpPr>
        <p:spPr>
          <a:xfrm>
            <a:off x="6971178" y="2723848"/>
            <a:ext cx="1243657" cy="463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Delformål</a:t>
            </a:r>
          </a:p>
        </p:txBody>
      </p:sp>
      <p:sp>
        <p:nvSpPr>
          <p:cNvPr id="93" name="Rektangel: afrundede hjørner 92">
            <a:extLst>
              <a:ext uri="{FF2B5EF4-FFF2-40B4-BE49-F238E27FC236}">
                <a16:creationId xmlns:a16="http://schemas.microsoft.com/office/drawing/2014/main" id="{D925FEF2-B7A1-42AA-A06B-5BBC4C1161BC}"/>
              </a:ext>
            </a:extLst>
          </p:cNvPr>
          <p:cNvSpPr/>
          <p:nvPr/>
        </p:nvSpPr>
        <p:spPr>
          <a:xfrm>
            <a:off x="8683068" y="2723890"/>
            <a:ext cx="1243657" cy="463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Delformål</a:t>
            </a:r>
          </a:p>
        </p:txBody>
      </p:sp>
      <p:cxnSp>
        <p:nvCxnSpPr>
          <p:cNvPr id="94" name="Lige pilforbindelse 93">
            <a:extLst>
              <a:ext uri="{FF2B5EF4-FFF2-40B4-BE49-F238E27FC236}">
                <a16:creationId xmlns:a16="http://schemas.microsoft.com/office/drawing/2014/main" id="{57843443-B2F6-41AF-A5A3-DE746966E171}"/>
              </a:ext>
            </a:extLst>
          </p:cNvPr>
          <p:cNvCxnSpPr>
            <a:cxnSpLocks/>
            <a:stCxn id="79" idx="2"/>
          </p:cNvCxnSpPr>
          <p:nvPr/>
        </p:nvCxnSpPr>
        <p:spPr>
          <a:xfrm flipH="1">
            <a:off x="7640518" y="2191019"/>
            <a:ext cx="808810" cy="4350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7" name="Lige pilforbindelse 96">
            <a:extLst>
              <a:ext uri="{FF2B5EF4-FFF2-40B4-BE49-F238E27FC236}">
                <a16:creationId xmlns:a16="http://schemas.microsoft.com/office/drawing/2014/main" id="{94F345B3-0365-46A6-9F37-820E2DF80E28}"/>
              </a:ext>
            </a:extLst>
          </p:cNvPr>
          <p:cNvCxnSpPr>
            <a:cxnSpLocks/>
            <a:stCxn id="79" idx="2"/>
          </p:cNvCxnSpPr>
          <p:nvPr/>
        </p:nvCxnSpPr>
        <p:spPr>
          <a:xfrm>
            <a:off x="8449328" y="2191019"/>
            <a:ext cx="733628" cy="4681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0" name="Rektangel: afrundede hjørner 99">
            <a:extLst>
              <a:ext uri="{FF2B5EF4-FFF2-40B4-BE49-F238E27FC236}">
                <a16:creationId xmlns:a16="http://schemas.microsoft.com/office/drawing/2014/main" id="{38AAAE98-41F9-4FF4-A2EB-E2120754AB7E}"/>
              </a:ext>
            </a:extLst>
          </p:cNvPr>
          <p:cNvSpPr/>
          <p:nvPr/>
        </p:nvSpPr>
        <p:spPr>
          <a:xfrm>
            <a:off x="7835529" y="3608140"/>
            <a:ext cx="1243657" cy="46356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Projektmål</a:t>
            </a:r>
          </a:p>
        </p:txBody>
      </p:sp>
      <p:sp>
        <p:nvSpPr>
          <p:cNvPr id="101" name="Rektangel: afrundede hjørner 100">
            <a:extLst>
              <a:ext uri="{FF2B5EF4-FFF2-40B4-BE49-F238E27FC236}">
                <a16:creationId xmlns:a16="http://schemas.microsoft.com/office/drawing/2014/main" id="{0FC718E5-4AE4-40A4-A995-78F7ACDC729E}"/>
              </a:ext>
            </a:extLst>
          </p:cNvPr>
          <p:cNvSpPr/>
          <p:nvPr/>
        </p:nvSpPr>
        <p:spPr>
          <a:xfrm>
            <a:off x="6396861" y="3608140"/>
            <a:ext cx="1243657" cy="46356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Projektmål</a:t>
            </a:r>
          </a:p>
        </p:txBody>
      </p:sp>
      <p:sp>
        <p:nvSpPr>
          <p:cNvPr id="102" name="Rektangel: afrundede hjørner 101">
            <a:extLst>
              <a:ext uri="{FF2B5EF4-FFF2-40B4-BE49-F238E27FC236}">
                <a16:creationId xmlns:a16="http://schemas.microsoft.com/office/drawing/2014/main" id="{02CEEA31-93C8-4D3B-8E45-6ECB5074D7A2}"/>
              </a:ext>
            </a:extLst>
          </p:cNvPr>
          <p:cNvSpPr/>
          <p:nvPr/>
        </p:nvSpPr>
        <p:spPr>
          <a:xfrm>
            <a:off x="9294450" y="3608140"/>
            <a:ext cx="1243657" cy="46356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Projektmål</a:t>
            </a:r>
          </a:p>
        </p:txBody>
      </p:sp>
      <p:cxnSp>
        <p:nvCxnSpPr>
          <p:cNvPr id="103" name="Lige pilforbindelse 102">
            <a:extLst>
              <a:ext uri="{FF2B5EF4-FFF2-40B4-BE49-F238E27FC236}">
                <a16:creationId xmlns:a16="http://schemas.microsoft.com/office/drawing/2014/main" id="{ED9C9151-3258-42BB-BE4E-C701F28809A3}"/>
              </a:ext>
            </a:extLst>
          </p:cNvPr>
          <p:cNvCxnSpPr>
            <a:cxnSpLocks/>
            <a:stCxn id="92" idx="2"/>
          </p:cNvCxnSpPr>
          <p:nvPr/>
        </p:nvCxnSpPr>
        <p:spPr>
          <a:xfrm flipH="1">
            <a:off x="7043491" y="3187410"/>
            <a:ext cx="549516" cy="3317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6" name="Lige pilforbindelse 105">
            <a:extLst>
              <a:ext uri="{FF2B5EF4-FFF2-40B4-BE49-F238E27FC236}">
                <a16:creationId xmlns:a16="http://schemas.microsoft.com/office/drawing/2014/main" id="{60E96617-D147-44A7-B759-584263E1BE07}"/>
              </a:ext>
            </a:extLst>
          </p:cNvPr>
          <p:cNvCxnSpPr>
            <a:cxnSpLocks/>
            <a:stCxn id="92" idx="2"/>
          </p:cNvCxnSpPr>
          <p:nvPr/>
        </p:nvCxnSpPr>
        <p:spPr>
          <a:xfrm>
            <a:off x="7593007" y="3187410"/>
            <a:ext cx="816839" cy="3317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0" name="Lige pilforbindelse 109">
            <a:extLst>
              <a:ext uri="{FF2B5EF4-FFF2-40B4-BE49-F238E27FC236}">
                <a16:creationId xmlns:a16="http://schemas.microsoft.com/office/drawing/2014/main" id="{BA6E5625-6AA8-467A-AD6B-E75DDDCDD352}"/>
              </a:ext>
            </a:extLst>
          </p:cNvPr>
          <p:cNvCxnSpPr>
            <a:cxnSpLocks/>
            <a:stCxn id="93" idx="2"/>
          </p:cNvCxnSpPr>
          <p:nvPr/>
        </p:nvCxnSpPr>
        <p:spPr>
          <a:xfrm>
            <a:off x="9304897" y="3187452"/>
            <a:ext cx="654035" cy="3418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3" name="Lige pilforbindelse 112">
            <a:extLst>
              <a:ext uri="{FF2B5EF4-FFF2-40B4-BE49-F238E27FC236}">
                <a16:creationId xmlns:a16="http://schemas.microsoft.com/office/drawing/2014/main" id="{24570BAA-6CD4-41E9-8E78-C3478CE84E75}"/>
              </a:ext>
            </a:extLst>
          </p:cNvPr>
          <p:cNvCxnSpPr>
            <a:cxnSpLocks/>
            <a:stCxn id="93" idx="2"/>
          </p:cNvCxnSpPr>
          <p:nvPr/>
        </p:nvCxnSpPr>
        <p:spPr>
          <a:xfrm flipH="1">
            <a:off x="8541764" y="3187452"/>
            <a:ext cx="763133" cy="3418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6" name="Text Box 9">
            <a:extLst>
              <a:ext uri="{FF2B5EF4-FFF2-40B4-BE49-F238E27FC236}">
                <a16:creationId xmlns:a16="http://schemas.microsoft.com/office/drawing/2014/main" id="{0E949423-6E5B-4373-BAAA-FB3423DB87A9}"/>
              </a:ext>
            </a:extLst>
          </p:cNvPr>
          <p:cNvSpPr txBox="1">
            <a:spLocks noChangeArrowheads="1"/>
          </p:cNvSpPr>
          <p:nvPr/>
        </p:nvSpPr>
        <p:spPr bwMode="auto">
          <a:xfrm>
            <a:off x="5351932" y="2670983"/>
            <a:ext cx="1177925" cy="369888"/>
          </a:xfrm>
          <a:prstGeom prst="rect">
            <a:avLst/>
          </a:prstGeom>
          <a:solidFill>
            <a:schemeClr val="bg1"/>
          </a:solidFill>
          <a:ln w="9525">
            <a:noFill/>
            <a:miter lim="800000"/>
            <a:headEnd/>
            <a:tailEnd/>
          </a:ln>
        </p:spPr>
        <p:txBody>
          <a:bodyPr>
            <a:spAutoFit/>
          </a:bodyPr>
          <a:lstStyle/>
          <a:p>
            <a:pPr algn="ctr">
              <a:spcBef>
                <a:spcPct val="50000"/>
              </a:spcBef>
            </a:pPr>
            <a:r>
              <a:rPr lang="da-DK" dirty="0">
                <a:latin typeface="Times New Roman" pitchFamily="18" charset="0"/>
              </a:rPr>
              <a:t>Hvordan </a:t>
            </a:r>
          </a:p>
        </p:txBody>
      </p:sp>
      <p:sp>
        <p:nvSpPr>
          <p:cNvPr id="117" name="Højrepil 17">
            <a:extLst>
              <a:ext uri="{FF2B5EF4-FFF2-40B4-BE49-F238E27FC236}">
                <a16:creationId xmlns:a16="http://schemas.microsoft.com/office/drawing/2014/main" id="{E2380235-AAFB-4A80-A2F1-552BE7AACA22}"/>
              </a:ext>
            </a:extLst>
          </p:cNvPr>
          <p:cNvSpPr/>
          <p:nvPr/>
        </p:nvSpPr>
        <p:spPr>
          <a:xfrm rot="5400000">
            <a:off x="6396507" y="2791633"/>
            <a:ext cx="433387" cy="3603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a:p>
        </p:txBody>
      </p:sp>
      <p:sp>
        <p:nvSpPr>
          <p:cNvPr id="118" name="Text Box 21">
            <a:extLst>
              <a:ext uri="{FF2B5EF4-FFF2-40B4-BE49-F238E27FC236}">
                <a16:creationId xmlns:a16="http://schemas.microsoft.com/office/drawing/2014/main" id="{FD090D2E-1CBE-43D0-B6DE-86F1C79C9C22}"/>
              </a:ext>
            </a:extLst>
          </p:cNvPr>
          <p:cNvSpPr txBox="1">
            <a:spLocks noChangeArrowheads="1"/>
          </p:cNvSpPr>
          <p:nvPr/>
        </p:nvSpPr>
        <p:spPr bwMode="auto">
          <a:xfrm>
            <a:off x="9945484" y="2765229"/>
            <a:ext cx="994482" cy="369887"/>
          </a:xfrm>
          <a:prstGeom prst="rect">
            <a:avLst/>
          </a:prstGeom>
          <a:solidFill>
            <a:schemeClr val="bg1"/>
          </a:solidFill>
          <a:ln w="9525">
            <a:noFill/>
            <a:miter lim="800000"/>
            <a:headEnd/>
            <a:tailEnd/>
          </a:ln>
        </p:spPr>
        <p:txBody>
          <a:bodyPr wrap="square">
            <a:spAutoFit/>
          </a:bodyPr>
          <a:lstStyle/>
          <a:p>
            <a:pPr algn="ctr">
              <a:spcBef>
                <a:spcPct val="50000"/>
              </a:spcBef>
            </a:pPr>
            <a:r>
              <a:rPr lang="da-DK" dirty="0">
                <a:latin typeface="Times New Roman" pitchFamily="18" charset="0"/>
              </a:rPr>
              <a:t>Hvorfor </a:t>
            </a:r>
          </a:p>
        </p:txBody>
      </p:sp>
      <p:sp>
        <p:nvSpPr>
          <p:cNvPr id="119" name="Højrepil 16">
            <a:extLst>
              <a:ext uri="{FF2B5EF4-FFF2-40B4-BE49-F238E27FC236}">
                <a16:creationId xmlns:a16="http://schemas.microsoft.com/office/drawing/2014/main" id="{D3B04E90-1CC9-410E-AC1B-B843BB5BE380}"/>
              </a:ext>
            </a:extLst>
          </p:cNvPr>
          <p:cNvSpPr/>
          <p:nvPr/>
        </p:nvSpPr>
        <p:spPr>
          <a:xfrm rot="16200000">
            <a:off x="10900702" y="2766264"/>
            <a:ext cx="431800" cy="3603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dirty="0"/>
          </a:p>
        </p:txBody>
      </p:sp>
      <p:sp>
        <p:nvSpPr>
          <p:cNvPr id="126" name="Rektangel: afrundede hjørner 125">
            <a:extLst>
              <a:ext uri="{FF2B5EF4-FFF2-40B4-BE49-F238E27FC236}">
                <a16:creationId xmlns:a16="http://schemas.microsoft.com/office/drawing/2014/main" id="{82F08DF7-D247-4090-B1EF-6744B7DA2F7B}"/>
              </a:ext>
            </a:extLst>
          </p:cNvPr>
          <p:cNvSpPr/>
          <p:nvPr/>
        </p:nvSpPr>
        <p:spPr>
          <a:xfrm>
            <a:off x="8643568" y="4558953"/>
            <a:ext cx="1243657"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Accept-</a:t>
            </a:r>
            <a:br>
              <a:rPr lang="da-DK" dirty="0"/>
            </a:br>
            <a:r>
              <a:rPr lang="da-DK" dirty="0"/>
              <a:t>kriterie</a:t>
            </a:r>
          </a:p>
        </p:txBody>
      </p:sp>
      <p:sp>
        <p:nvSpPr>
          <p:cNvPr id="127" name="Rektangel: afrundede hjørner 126">
            <a:extLst>
              <a:ext uri="{FF2B5EF4-FFF2-40B4-BE49-F238E27FC236}">
                <a16:creationId xmlns:a16="http://schemas.microsoft.com/office/drawing/2014/main" id="{7BBE6F9B-E64B-4F7C-8C7D-A6EB9A959843}"/>
              </a:ext>
            </a:extLst>
          </p:cNvPr>
          <p:cNvSpPr/>
          <p:nvPr/>
        </p:nvSpPr>
        <p:spPr>
          <a:xfrm>
            <a:off x="10109023" y="4567936"/>
            <a:ext cx="1243657"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Accept-</a:t>
            </a:r>
            <a:br>
              <a:rPr lang="da-DK" dirty="0"/>
            </a:br>
            <a:r>
              <a:rPr lang="da-DK" dirty="0"/>
              <a:t>kriterie</a:t>
            </a:r>
          </a:p>
        </p:txBody>
      </p:sp>
      <p:cxnSp>
        <p:nvCxnSpPr>
          <p:cNvPr id="128" name="Lige pilforbindelse 127">
            <a:extLst>
              <a:ext uri="{FF2B5EF4-FFF2-40B4-BE49-F238E27FC236}">
                <a16:creationId xmlns:a16="http://schemas.microsoft.com/office/drawing/2014/main" id="{9204DBDF-3F35-40ED-BC55-05B91B58625A}"/>
              </a:ext>
            </a:extLst>
          </p:cNvPr>
          <p:cNvCxnSpPr>
            <a:cxnSpLocks/>
            <a:stCxn id="126" idx="0"/>
          </p:cNvCxnSpPr>
          <p:nvPr/>
        </p:nvCxnSpPr>
        <p:spPr>
          <a:xfrm flipV="1">
            <a:off x="9265397" y="4166558"/>
            <a:ext cx="596228" cy="3923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1" name="Lige pilforbindelse 130">
            <a:extLst>
              <a:ext uri="{FF2B5EF4-FFF2-40B4-BE49-F238E27FC236}">
                <a16:creationId xmlns:a16="http://schemas.microsoft.com/office/drawing/2014/main" id="{DBAC71F6-2679-41BD-9297-1C5858716E4C}"/>
              </a:ext>
            </a:extLst>
          </p:cNvPr>
          <p:cNvCxnSpPr>
            <a:cxnSpLocks/>
            <a:stCxn id="127" idx="0"/>
          </p:cNvCxnSpPr>
          <p:nvPr/>
        </p:nvCxnSpPr>
        <p:spPr>
          <a:xfrm flipH="1" flipV="1">
            <a:off x="9958932" y="4166558"/>
            <a:ext cx="771920" cy="4013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8" name="Tekstfelt 137">
            <a:extLst>
              <a:ext uri="{FF2B5EF4-FFF2-40B4-BE49-F238E27FC236}">
                <a16:creationId xmlns:a16="http://schemas.microsoft.com/office/drawing/2014/main" id="{69893F00-11BA-4F0E-913C-669ADD89FABA}"/>
              </a:ext>
            </a:extLst>
          </p:cNvPr>
          <p:cNvSpPr txBox="1"/>
          <p:nvPr/>
        </p:nvSpPr>
        <p:spPr>
          <a:xfrm>
            <a:off x="8789390" y="5795370"/>
            <a:ext cx="2993466" cy="369332"/>
          </a:xfrm>
          <a:prstGeom prst="rect">
            <a:avLst/>
          </a:prstGeom>
          <a:noFill/>
        </p:spPr>
        <p:txBody>
          <a:bodyPr wrap="square" rtlCol="0">
            <a:spAutoFit/>
          </a:bodyPr>
          <a:lstStyle/>
          <a:p>
            <a:pPr algn="r"/>
            <a:r>
              <a:rPr lang="da-DK" dirty="0"/>
              <a:t>Se et eksempel </a:t>
            </a:r>
            <a:r>
              <a:rPr lang="da-DK" dirty="0">
                <a:hlinkClick r:id="rId3" action="ppaction://hlinksldjump"/>
              </a:rPr>
              <a:t>her</a:t>
            </a:r>
            <a:r>
              <a:rPr lang="da-DK" dirty="0"/>
              <a:t>.</a:t>
            </a:r>
          </a:p>
        </p:txBody>
      </p:sp>
      <p:sp>
        <p:nvSpPr>
          <p:cNvPr id="140" name="Billedforklaring: højrepil 139">
            <a:extLst>
              <a:ext uri="{FF2B5EF4-FFF2-40B4-BE49-F238E27FC236}">
                <a16:creationId xmlns:a16="http://schemas.microsoft.com/office/drawing/2014/main" id="{05D0D064-C015-47F9-9587-2C0C46730196}"/>
              </a:ext>
            </a:extLst>
          </p:cNvPr>
          <p:cNvSpPr/>
          <p:nvPr/>
        </p:nvSpPr>
        <p:spPr>
          <a:xfrm>
            <a:off x="4272949" y="4894790"/>
            <a:ext cx="2256908" cy="1085246"/>
          </a:xfrm>
          <a:prstGeom prst="rightArrowCallout">
            <a:avLst>
              <a:gd name="adj1" fmla="val 26302"/>
              <a:gd name="adj2" fmla="val 25000"/>
              <a:gd name="adj3" fmla="val 25000"/>
              <a:gd name="adj4" fmla="val 82559"/>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t>Et succeskriterie, et projektmål og et acceptkriterie SKAL være SMART:</a:t>
            </a:r>
          </a:p>
        </p:txBody>
      </p:sp>
      <p:sp>
        <p:nvSpPr>
          <p:cNvPr id="62" name="Rectangle 9">
            <a:hlinkClick r:id="rId4" action="ppaction://hlinksldjump"/>
            <a:extLst>
              <a:ext uri="{FF2B5EF4-FFF2-40B4-BE49-F238E27FC236}">
                <a16:creationId xmlns:a16="http://schemas.microsoft.com/office/drawing/2014/main" id="{0F62399A-087E-4B6C-8971-985EE8B2659A}"/>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64" name="Rectangle 10">
            <a:hlinkClick r:id="rId5" action="ppaction://hlinksldjump"/>
            <a:extLst>
              <a:ext uri="{FF2B5EF4-FFF2-40B4-BE49-F238E27FC236}">
                <a16:creationId xmlns:a16="http://schemas.microsoft.com/office/drawing/2014/main" id="{CC7699B4-2772-422A-A2D9-7315DECB731C}"/>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65" name="Rectangle 11">
            <a:hlinkClick r:id="rId6" action="ppaction://hlinksldjump"/>
            <a:extLst>
              <a:ext uri="{FF2B5EF4-FFF2-40B4-BE49-F238E27FC236}">
                <a16:creationId xmlns:a16="http://schemas.microsoft.com/office/drawing/2014/main" id="{AE440BF5-2B47-4D04-893D-30708EF90672}"/>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66" name="Rectangle 12">
            <a:hlinkClick r:id="rId7" action="ppaction://hlinksldjump"/>
            <a:extLst>
              <a:ext uri="{FF2B5EF4-FFF2-40B4-BE49-F238E27FC236}">
                <a16:creationId xmlns:a16="http://schemas.microsoft.com/office/drawing/2014/main" id="{A9F5505C-793C-4342-BE1D-D07578BA8814}"/>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67" name="Rektangel 55">
            <a:hlinkClick r:id="rId8" action="ppaction://hlinksldjump"/>
            <a:extLst>
              <a:ext uri="{FF2B5EF4-FFF2-40B4-BE49-F238E27FC236}">
                <a16:creationId xmlns:a16="http://schemas.microsoft.com/office/drawing/2014/main" id="{8F99CEA7-0F1D-41A2-85C9-0D81FD971E21}"/>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69" name="Rektangel 55">
            <a:hlinkClick r:id="rId9" action="ppaction://hlinksldjump"/>
            <a:extLst>
              <a:ext uri="{FF2B5EF4-FFF2-40B4-BE49-F238E27FC236}">
                <a16:creationId xmlns:a16="http://schemas.microsoft.com/office/drawing/2014/main" id="{A5E73C2F-E028-4C63-A25A-0F3E6DADAE45}"/>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0" name="Rektangel 55">
            <a:hlinkClick r:id="rId10" action="ppaction://hlinksldjump"/>
            <a:extLst>
              <a:ext uri="{FF2B5EF4-FFF2-40B4-BE49-F238E27FC236}">
                <a16:creationId xmlns:a16="http://schemas.microsoft.com/office/drawing/2014/main" id="{CF3A24BB-1451-4C26-A585-8C79D84E19FE}"/>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1" name="Tekstfelt 61">
            <a:hlinkClick r:id="rId8" action="ppaction://hlinksldjump"/>
            <a:extLst>
              <a:ext uri="{FF2B5EF4-FFF2-40B4-BE49-F238E27FC236}">
                <a16:creationId xmlns:a16="http://schemas.microsoft.com/office/drawing/2014/main" id="{0B41B8B6-82FA-4BFE-900D-F3EB9E6D1298}"/>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72" name="Tekstfelt 61">
            <a:hlinkClick r:id="rId9" action="ppaction://hlinksldjump"/>
            <a:extLst>
              <a:ext uri="{FF2B5EF4-FFF2-40B4-BE49-F238E27FC236}">
                <a16:creationId xmlns:a16="http://schemas.microsoft.com/office/drawing/2014/main" id="{D73CA33D-0D77-4DAF-8B54-417E44E8872F}"/>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73" name="Tekstfelt 61">
            <a:hlinkClick r:id="rId10" action="ppaction://hlinksldjump"/>
            <a:extLst>
              <a:ext uri="{FF2B5EF4-FFF2-40B4-BE49-F238E27FC236}">
                <a16:creationId xmlns:a16="http://schemas.microsoft.com/office/drawing/2014/main" id="{A1716712-6383-4065-B5B6-203A0044774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74" name="Rektangel 55">
            <a:hlinkClick r:id="rId11" action="ppaction://hlinksldjump"/>
            <a:extLst>
              <a:ext uri="{FF2B5EF4-FFF2-40B4-BE49-F238E27FC236}">
                <a16:creationId xmlns:a16="http://schemas.microsoft.com/office/drawing/2014/main" id="{7D6862EA-DE86-47D9-9743-9B10439783B1}"/>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75" name="Tekstfelt 61">
            <a:hlinkClick r:id="rId11" action="ppaction://hlinksldjump"/>
            <a:extLst>
              <a:ext uri="{FF2B5EF4-FFF2-40B4-BE49-F238E27FC236}">
                <a16:creationId xmlns:a16="http://schemas.microsoft.com/office/drawing/2014/main" id="{1559AE20-852A-4EE3-89C8-4C6277DDD288}"/>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57" name="Grafik 56" descr="Lystryk">
            <a:hlinkClick r:id="rId3" action="ppaction://hlinksldjump"/>
            <a:extLst>
              <a:ext uri="{FF2B5EF4-FFF2-40B4-BE49-F238E27FC236}">
                <a16:creationId xmlns:a16="http://schemas.microsoft.com/office/drawing/2014/main" id="{00DB71BF-1BE3-440B-A273-934B6B371A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75178" y="113433"/>
            <a:ext cx="407840" cy="443592"/>
          </a:xfrm>
          <a:prstGeom prst="rect">
            <a:avLst/>
          </a:prstGeom>
        </p:spPr>
      </p:pic>
      <p:pic>
        <p:nvPicPr>
          <p:cNvPr id="5" name="Grafik 64" descr="Hjem">
            <a:hlinkClick r:id="rId14" action="ppaction://hlinksldjump"/>
            <a:extLst>
              <a:ext uri="{FF2B5EF4-FFF2-40B4-BE49-F238E27FC236}">
                <a16:creationId xmlns:a16="http://schemas.microsoft.com/office/drawing/2014/main" id="{84752F11-DC27-4D4B-84B9-09DE6F83966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1C263B32-778C-4641-92E4-41E7EE62ED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5587" y="157640"/>
            <a:ext cx="347297" cy="373662"/>
          </a:xfrm>
          <a:prstGeom prst="rect">
            <a:avLst/>
          </a:prstGeom>
        </p:spPr>
      </p:pic>
      <p:pic>
        <p:nvPicPr>
          <p:cNvPr id="7" name="Grafik 6" descr="Gentag">
            <a:hlinkClick r:id="rId19" action="ppaction://hlinksldjump"/>
            <a:extLst>
              <a:ext uri="{FF2B5EF4-FFF2-40B4-BE49-F238E27FC236}">
                <a16:creationId xmlns:a16="http://schemas.microsoft.com/office/drawing/2014/main" id="{4F57A97E-22E9-4847-BA35-8348ED7D01AF}"/>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857703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2646878"/>
          </a:xfrm>
          <a:prstGeom prst="rect">
            <a:avLst/>
          </a:prstGeom>
        </p:spPr>
        <p:txBody>
          <a:bodyPr wrap="square">
            <a:spAutoFit/>
          </a:bodyPr>
          <a:lstStyle/>
          <a:p>
            <a:r>
              <a:rPr lang="da-DK" sz="2000" dirty="0"/>
              <a:t>Metodebeskrivelse for interessentanalyse</a:t>
            </a:r>
          </a:p>
          <a:p>
            <a:endParaRPr lang="da-DK" b="1" dirty="0">
              <a:latin typeface="+mj-lt"/>
            </a:endParaRPr>
          </a:p>
          <a:p>
            <a:endParaRPr lang="da-DK" b="1" dirty="0">
              <a:latin typeface="+mj-lt"/>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latin typeface="+mj-lt"/>
            </a:endParaRPr>
          </a:p>
          <a:p>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56" name="Tekstboks 18">
            <a:extLst>
              <a:ext uri="{FF2B5EF4-FFF2-40B4-BE49-F238E27FC236}">
                <a16:creationId xmlns:a16="http://schemas.microsoft.com/office/drawing/2014/main" id="{18BD047F-59B9-4C64-98C1-69EC2EABB053}"/>
              </a:ext>
            </a:extLst>
          </p:cNvPr>
          <p:cNvSpPr txBox="1">
            <a:spLocks noChangeArrowheads="1"/>
          </p:cNvSpPr>
          <p:nvPr/>
        </p:nvSpPr>
        <p:spPr bwMode="auto">
          <a:xfrm>
            <a:off x="311388" y="1452976"/>
            <a:ext cx="7046944" cy="2893100"/>
          </a:xfrm>
          <a:prstGeom prst="rect">
            <a:avLst/>
          </a:prstGeom>
          <a:noFill/>
          <a:ln w="9525">
            <a:noFill/>
            <a:miter lim="800000"/>
            <a:headEnd/>
            <a:tailEnd/>
          </a:ln>
        </p:spPr>
        <p:txBody>
          <a:bodyPr wrap="square">
            <a:spAutoFit/>
          </a:bodyPr>
          <a:lstStyle/>
          <a:p>
            <a:pPr marL="342900" indent="-342900">
              <a:buAutoNum type="arabicPeriod"/>
            </a:pPr>
            <a:r>
              <a:rPr lang="da-DK" sz="1400" dirty="0">
                <a:latin typeface="Calibri" pitchFamily="34" charset="0"/>
              </a:rPr>
              <a:t>Udgangspunktet for interessentanalysen er projektets målanalyse</a:t>
            </a:r>
            <a:br>
              <a:rPr lang="da-DK" sz="1400" dirty="0">
                <a:latin typeface="Calibri" pitchFamily="34" charset="0"/>
              </a:rPr>
            </a:br>
            <a:r>
              <a:rPr lang="da-DK" sz="1400" dirty="0">
                <a:latin typeface="Calibri" pitchFamily="34" charset="0"/>
              </a:rPr>
              <a:t>(sekundært eksempelvis idebeskrivelse eller lovkrav).</a:t>
            </a:r>
          </a:p>
          <a:p>
            <a:pPr marL="342900" indent="-342900">
              <a:buAutoNum type="arabicPeriod"/>
            </a:pPr>
            <a:r>
              <a:rPr lang="da-DK" sz="1400" dirty="0">
                <a:latin typeface="Calibri" pitchFamily="34" charset="0"/>
              </a:rPr>
              <a:t>Identificér interessenterne ved hjælp af brainstorm og post-it </a:t>
            </a:r>
            <a:br>
              <a:rPr lang="da-DK" sz="1400" dirty="0">
                <a:latin typeface="Calibri" pitchFamily="34" charset="0"/>
              </a:rPr>
            </a:br>
            <a:r>
              <a:rPr lang="da-DK" sz="1400" dirty="0">
                <a:latin typeface="Calibri" pitchFamily="34" charset="0"/>
              </a:rPr>
              <a:t>(én interessent pr. post-it).</a:t>
            </a:r>
          </a:p>
          <a:p>
            <a:pPr marL="342900" indent="-342900">
              <a:buAutoNum type="arabicPeriod"/>
            </a:pPr>
            <a:r>
              <a:rPr lang="da-DK" sz="1400" dirty="0">
                <a:latin typeface="Calibri" pitchFamily="34" charset="0"/>
              </a:rPr>
              <a:t>Positionér interessenterne i matrix 1 og/eller 2.</a:t>
            </a:r>
          </a:p>
          <a:p>
            <a:pPr marL="342900" indent="-342900">
              <a:buAutoNum type="arabicPeriod"/>
            </a:pPr>
            <a:r>
              <a:rPr lang="da-DK" sz="1400" dirty="0">
                <a:latin typeface="Calibri" pitchFamily="34" charset="0"/>
              </a:rPr>
              <a:t>Vælg hvilken rækkefølge interessenterne skal håndteres i.</a:t>
            </a:r>
          </a:p>
          <a:p>
            <a:pPr marL="342900" indent="-342900">
              <a:buAutoNum type="arabicPeriod"/>
            </a:pPr>
            <a:r>
              <a:rPr lang="da-DK" sz="1400" dirty="0">
                <a:latin typeface="Calibri" pitchFamily="34" charset="0"/>
              </a:rPr>
              <a:t>Udfyld interessentanalyseskema - og helst sammen </a:t>
            </a:r>
            <a:br>
              <a:rPr lang="da-DK" sz="1400" dirty="0">
                <a:latin typeface="Calibri" pitchFamily="34" charset="0"/>
              </a:rPr>
            </a:br>
            <a:r>
              <a:rPr lang="da-DK" sz="1400" dirty="0">
                <a:latin typeface="Calibri" pitchFamily="34" charset="0"/>
              </a:rPr>
              <a:t>(ved interessentens indflydelse og nødvendighed bruges en </a:t>
            </a:r>
            <a:br>
              <a:rPr lang="da-DK" sz="1400" dirty="0">
                <a:latin typeface="Calibri" pitchFamily="34" charset="0"/>
              </a:rPr>
            </a:br>
            <a:r>
              <a:rPr lang="da-DK" sz="1400" dirty="0">
                <a:latin typeface="Calibri" pitchFamily="34" charset="0"/>
              </a:rPr>
              <a:t>skala 1-10, hvor 1 betyder ingen indflydelse eller ikke nødvendig –</a:t>
            </a:r>
            <a:br>
              <a:rPr lang="da-DK" sz="1400" dirty="0">
                <a:latin typeface="Calibri" pitchFamily="34" charset="0"/>
              </a:rPr>
            </a:br>
            <a:r>
              <a:rPr lang="da-DK" sz="1400" dirty="0">
                <a:latin typeface="Calibri" pitchFamily="34" charset="0"/>
              </a:rPr>
              <a:t>og 10 betyder stor indflydelse eller meget nødvendig).</a:t>
            </a:r>
          </a:p>
          <a:p>
            <a:pPr marL="342900" indent="-342900">
              <a:buAutoNum type="arabicPeriod"/>
            </a:pPr>
            <a:r>
              <a:rPr lang="da-DK" sz="1400" dirty="0">
                <a:latin typeface="Calibri" pitchFamily="34" charset="0"/>
              </a:rPr>
              <a:t>Udfyld kommunikationsplan - og helst sammen.</a:t>
            </a:r>
          </a:p>
          <a:p>
            <a:pPr marL="342900" indent="-342900">
              <a:buAutoNum type="arabicPeriod"/>
            </a:pPr>
            <a:r>
              <a:rPr lang="da-DK" sz="1400" dirty="0">
                <a:latin typeface="Calibri" pitchFamily="34" charset="0"/>
              </a:rPr>
              <a:t>Følg op på skema og plan jævnligt</a:t>
            </a:r>
            <a:br>
              <a:rPr lang="da-DK" sz="1400" dirty="0">
                <a:latin typeface="Calibri" pitchFamily="34" charset="0"/>
              </a:rPr>
            </a:br>
            <a:r>
              <a:rPr lang="da-DK" sz="1400" dirty="0">
                <a:latin typeface="Calibri" pitchFamily="34" charset="0"/>
              </a:rPr>
              <a:t>(ca. hver måned).</a:t>
            </a:r>
          </a:p>
        </p:txBody>
      </p:sp>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58288" y="5830576"/>
            <a:ext cx="5327650" cy="923330"/>
          </a:xfrm>
          <a:prstGeom prst="rect">
            <a:avLst/>
          </a:prstGeom>
          <a:noFill/>
          <a:ln w="9525">
            <a:noFill/>
            <a:miter lim="800000"/>
            <a:headEnd/>
            <a:tailEnd/>
          </a:ln>
        </p:spPr>
        <p:txBody>
          <a:bodyPr>
            <a:spAutoFit/>
          </a:bodyPr>
          <a:lstStyle/>
          <a:p>
            <a:r>
              <a:rPr lang="da-DK" dirty="0">
                <a:solidFill>
                  <a:schemeClr val="bg1"/>
                </a:solidFill>
                <a:latin typeface="Calibri" pitchFamily="34" charset="0"/>
              </a:rPr>
              <a:t>Hvem kan, og hvem vil?</a:t>
            </a:r>
            <a:br>
              <a:rPr lang="da-DK" dirty="0">
                <a:solidFill>
                  <a:schemeClr val="bg1"/>
                </a:solidFill>
                <a:latin typeface="Calibri" pitchFamily="34" charset="0"/>
              </a:rPr>
            </a:br>
            <a:r>
              <a:rPr lang="da-DK" dirty="0">
                <a:solidFill>
                  <a:schemeClr val="bg1"/>
                </a:solidFill>
                <a:latin typeface="Calibri" pitchFamily="34" charset="0"/>
              </a:rPr>
              <a:t>- og hvad vil gøre interessenterne </a:t>
            </a:r>
            <a:br>
              <a:rPr lang="da-DK" dirty="0">
                <a:solidFill>
                  <a:schemeClr val="bg1"/>
                </a:solidFill>
                <a:latin typeface="Calibri" pitchFamily="34" charset="0"/>
              </a:rPr>
            </a:br>
            <a:r>
              <a:rPr lang="da-DK" dirty="0">
                <a:solidFill>
                  <a:schemeClr val="bg1"/>
                </a:solidFill>
                <a:latin typeface="Calibri" pitchFamily="34" charset="0"/>
              </a:rPr>
              <a:t>glade og tilfredse?</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138" name="Tekstfelt 137">
            <a:extLst>
              <a:ext uri="{FF2B5EF4-FFF2-40B4-BE49-F238E27FC236}">
                <a16:creationId xmlns:a16="http://schemas.microsoft.com/office/drawing/2014/main" id="{69893F00-11BA-4F0E-913C-669ADD89FABA}"/>
              </a:ext>
            </a:extLst>
          </p:cNvPr>
          <p:cNvSpPr txBox="1"/>
          <p:nvPr/>
        </p:nvSpPr>
        <p:spPr>
          <a:xfrm>
            <a:off x="6006416" y="6256236"/>
            <a:ext cx="4303654" cy="369332"/>
          </a:xfrm>
          <a:prstGeom prst="rect">
            <a:avLst/>
          </a:prstGeom>
          <a:noFill/>
        </p:spPr>
        <p:txBody>
          <a:bodyPr wrap="square" rtlCol="0">
            <a:spAutoFit/>
          </a:bodyPr>
          <a:lstStyle/>
          <a:p>
            <a:pPr algn="r"/>
            <a:r>
              <a:rPr lang="da-DK" dirty="0"/>
              <a:t>Se et eksempel på interessentanalysen </a:t>
            </a:r>
            <a:r>
              <a:rPr lang="da-DK" dirty="0">
                <a:hlinkClick r:id="rId3" action="ppaction://hlinksldjump"/>
              </a:rPr>
              <a:t>her</a:t>
            </a:r>
            <a:r>
              <a:rPr lang="da-DK" dirty="0"/>
              <a:t>.</a:t>
            </a:r>
          </a:p>
        </p:txBody>
      </p:sp>
      <p:pic>
        <p:nvPicPr>
          <p:cNvPr id="9" name="Billede 8" descr="Et billede, der indeholder sidder, klar, forskellig, gruppe&#10;&#10;Automatisk genereret beskrivelse">
            <a:extLst>
              <a:ext uri="{FF2B5EF4-FFF2-40B4-BE49-F238E27FC236}">
                <a16:creationId xmlns:a16="http://schemas.microsoft.com/office/drawing/2014/main" id="{F67596E5-B440-4F8E-8E65-7574500C50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2969" y="4710689"/>
            <a:ext cx="4156673" cy="1119887"/>
          </a:xfrm>
          <a:prstGeom prst="rect">
            <a:avLst/>
          </a:prstGeom>
        </p:spPr>
      </p:pic>
      <p:pic>
        <p:nvPicPr>
          <p:cNvPr id="33" name="Billede 32" descr="Et billede, der indeholder skærmbillede&#10;&#10;Automatisk genereret beskrivelse">
            <a:extLst>
              <a:ext uri="{FF2B5EF4-FFF2-40B4-BE49-F238E27FC236}">
                <a16:creationId xmlns:a16="http://schemas.microsoft.com/office/drawing/2014/main" id="{6368E16C-85A9-432B-851E-FD5B06158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0798" y="4697654"/>
            <a:ext cx="3933646" cy="1132922"/>
          </a:xfrm>
          <a:prstGeom prst="rect">
            <a:avLst/>
          </a:prstGeom>
        </p:spPr>
      </p:pic>
      <p:sp>
        <p:nvSpPr>
          <p:cNvPr id="34" name="Tekstfelt 33">
            <a:extLst>
              <a:ext uri="{FF2B5EF4-FFF2-40B4-BE49-F238E27FC236}">
                <a16:creationId xmlns:a16="http://schemas.microsoft.com/office/drawing/2014/main" id="{6BC41EB4-592D-4D4C-AF8B-03C68F8D5605}"/>
              </a:ext>
            </a:extLst>
          </p:cNvPr>
          <p:cNvSpPr txBox="1"/>
          <p:nvPr/>
        </p:nvSpPr>
        <p:spPr>
          <a:xfrm>
            <a:off x="3554210" y="4348563"/>
            <a:ext cx="2829464" cy="369332"/>
          </a:xfrm>
          <a:prstGeom prst="rect">
            <a:avLst/>
          </a:prstGeom>
          <a:noFill/>
        </p:spPr>
        <p:txBody>
          <a:bodyPr wrap="square" rtlCol="0">
            <a:spAutoFit/>
          </a:bodyPr>
          <a:lstStyle/>
          <a:p>
            <a:r>
              <a:rPr lang="da-DK" dirty="0"/>
              <a:t>Interessentanalyse</a:t>
            </a:r>
          </a:p>
        </p:txBody>
      </p:sp>
      <p:sp>
        <p:nvSpPr>
          <p:cNvPr id="44" name="Tekstfelt 43">
            <a:extLst>
              <a:ext uri="{FF2B5EF4-FFF2-40B4-BE49-F238E27FC236}">
                <a16:creationId xmlns:a16="http://schemas.microsoft.com/office/drawing/2014/main" id="{17780CA3-30D4-4B61-B902-23DBB6C66176}"/>
              </a:ext>
            </a:extLst>
          </p:cNvPr>
          <p:cNvSpPr txBox="1"/>
          <p:nvPr/>
        </p:nvSpPr>
        <p:spPr>
          <a:xfrm>
            <a:off x="7906218" y="4341357"/>
            <a:ext cx="2829464" cy="369332"/>
          </a:xfrm>
          <a:prstGeom prst="rect">
            <a:avLst/>
          </a:prstGeom>
          <a:noFill/>
        </p:spPr>
        <p:txBody>
          <a:bodyPr wrap="square" rtlCol="0">
            <a:spAutoFit/>
          </a:bodyPr>
          <a:lstStyle/>
          <a:p>
            <a:r>
              <a:rPr lang="da-DK" dirty="0"/>
              <a:t>Kommunikationsplan</a:t>
            </a:r>
          </a:p>
        </p:txBody>
      </p:sp>
      <p:pic>
        <p:nvPicPr>
          <p:cNvPr id="45" name="Billede 44" descr="Et billede, der indeholder tekst&#10;&#10;Automatisk genereret beskrivelse">
            <a:extLst>
              <a:ext uri="{FF2B5EF4-FFF2-40B4-BE49-F238E27FC236}">
                <a16:creationId xmlns:a16="http://schemas.microsoft.com/office/drawing/2014/main" id="{F550BFB1-8BD3-4718-B91D-4AB52DFC13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747424" y="1312037"/>
            <a:ext cx="4317587" cy="2273417"/>
          </a:xfrm>
          <a:prstGeom prst="rect">
            <a:avLst/>
          </a:prstGeom>
        </p:spPr>
      </p:pic>
      <p:sp>
        <p:nvSpPr>
          <p:cNvPr id="35" name="Tekstfelt 34">
            <a:extLst>
              <a:ext uri="{FF2B5EF4-FFF2-40B4-BE49-F238E27FC236}">
                <a16:creationId xmlns:a16="http://schemas.microsoft.com/office/drawing/2014/main" id="{83AAF281-0119-4C8F-A3E5-37A1706845C2}"/>
              </a:ext>
            </a:extLst>
          </p:cNvPr>
          <p:cNvSpPr txBox="1"/>
          <p:nvPr/>
        </p:nvSpPr>
        <p:spPr>
          <a:xfrm>
            <a:off x="5902829" y="3585370"/>
            <a:ext cx="3265080" cy="707886"/>
          </a:xfrm>
          <a:prstGeom prst="rect">
            <a:avLst/>
          </a:prstGeom>
          <a:noFill/>
        </p:spPr>
        <p:txBody>
          <a:bodyPr wrap="square" rtlCol="0">
            <a:spAutoFit/>
          </a:bodyPr>
          <a:lstStyle/>
          <a:p>
            <a:r>
              <a:rPr lang="da-DK" sz="1000" dirty="0">
                <a:effectLst/>
                <a:latin typeface="Calibri" panose="020F0502020204030204" pitchFamily="34" charset="0"/>
                <a:ea typeface="Calibri" panose="020F0502020204030204" pitchFamily="34" charset="0"/>
                <a:cs typeface="Times New Roman" panose="02020603050405020304" pitchFamily="18" charset="0"/>
              </a:rPr>
              <a:t>Er meget anvendelig til at afdække interessenternes indflydelse og medvirken, herunder indstilling eller anbefaling til ansvarsfordeling og organisering.</a:t>
            </a:r>
          </a:p>
          <a:p>
            <a:endParaRPr lang="da-DK" sz="1000" dirty="0"/>
          </a:p>
        </p:txBody>
      </p:sp>
      <p:pic>
        <p:nvPicPr>
          <p:cNvPr id="47" name="Billede 46" descr="Et billede, der indeholder tekst&#10;&#10;Automatisk genereret beskrivelse">
            <a:extLst>
              <a:ext uri="{FF2B5EF4-FFF2-40B4-BE49-F238E27FC236}">
                <a16:creationId xmlns:a16="http://schemas.microsoft.com/office/drawing/2014/main" id="{3E30E1BB-9067-4703-B31D-6E2228BB9B50}"/>
              </a:ext>
            </a:extLst>
          </p:cNvPr>
          <p:cNvPicPr/>
          <p:nvPr/>
        </p:nvPicPr>
        <p:blipFill rotWithShape="1">
          <a:blip r:embed="rId7" cstate="print">
            <a:extLst>
              <a:ext uri="{28A0092B-C50C-407E-A947-70E740481C1C}">
                <a14:useLocalDpi xmlns:a14="http://schemas.microsoft.com/office/drawing/2010/main" val="0"/>
              </a:ext>
            </a:extLst>
          </a:blip>
          <a:srcRect l="-4006" r="20073"/>
          <a:stretch/>
        </p:blipFill>
        <p:spPr>
          <a:xfrm>
            <a:off x="9072000" y="1359683"/>
            <a:ext cx="2988000" cy="2372261"/>
          </a:xfrm>
          <a:prstGeom prst="rect">
            <a:avLst/>
          </a:prstGeom>
        </p:spPr>
      </p:pic>
      <p:sp>
        <p:nvSpPr>
          <p:cNvPr id="41" name="Tekstfelt 40">
            <a:extLst>
              <a:ext uri="{FF2B5EF4-FFF2-40B4-BE49-F238E27FC236}">
                <a16:creationId xmlns:a16="http://schemas.microsoft.com/office/drawing/2014/main" id="{6FE8AF64-5FB8-49B8-8E22-7A992E30BB73}"/>
              </a:ext>
            </a:extLst>
          </p:cNvPr>
          <p:cNvSpPr txBox="1"/>
          <p:nvPr/>
        </p:nvSpPr>
        <p:spPr>
          <a:xfrm>
            <a:off x="9277819" y="3564187"/>
            <a:ext cx="2736699" cy="707886"/>
          </a:xfrm>
          <a:prstGeom prst="rect">
            <a:avLst/>
          </a:prstGeom>
          <a:noFill/>
        </p:spPr>
        <p:txBody>
          <a:bodyPr wrap="square" rtlCol="0">
            <a:spAutoFit/>
          </a:bodyPr>
          <a:lstStyle/>
          <a:p>
            <a:r>
              <a:rPr lang="da-DK" sz="1000" dirty="0">
                <a:effectLst/>
                <a:latin typeface="Calibri" panose="020F0502020204030204" pitchFamily="34" charset="0"/>
                <a:ea typeface="Calibri" panose="020F0502020204030204" pitchFamily="34" charset="0"/>
                <a:cs typeface="Times New Roman" panose="02020603050405020304" pitchFamily="18" charset="0"/>
              </a:rPr>
              <a:t>Er meget anvendelig til at prioritere interessentrækkefølge, samt fastlægge ansvar og uddelegering til håndtering af interessenterne.</a:t>
            </a:r>
          </a:p>
          <a:p>
            <a:endParaRPr lang="da-DK" sz="1000" dirty="0"/>
          </a:p>
        </p:txBody>
      </p:sp>
      <p:sp>
        <p:nvSpPr>
          <p:cNvPr id="42" name="Tekstfelt 41">
            <a:extLst>
              <a:ext uri="{FF2B5EF4-FFF2-40B4-BE49-F238E27FC236}">
                <a16:creationId xmlns:a16="http://schemas.microsoft.com/office/drawing/2014/main" id="{6CDA4989-89CB-41B1-92E7-19E27F1D6AF1}"/>
              </a:ext>
            </a:extLst>
          </p:cNvPr>
          <p:cNvSpPr txBox="1"/>
          <p:nvPr/>
        </p:nvSpPr>
        <p:spPr>
          <a:xfrm>
            <a:off x="6568006" y="1225196"/>
            <a:ext cx="1542650" cy="261610"/>
          </a:xfrm>
          <a:prstGeom prst="rect">
            <a:avLst/>
          </a:prstGeom>
          <a:solidFill>
            <a:schemeClr val="bg1"/>
          </a:solidFill>
        </p:spPr>
        <p:txBody>
          <a:bodyPr wrap="square" rtlCol="0">
            <a:spAutoFit/>
          </a:bodyPr>
          <a:lstStyle/>
          <a:p>
            <a:r>
              <a:rPr lang="da-DK" sz="1100" dirty="0"/>
              <a:t>Medvirken i projektet</a:t>
            </a:r>
          </a:p>
        </p:txBody>
      </p:sp>
      <p:sp>
        <p:nvSpPr>
          <p:cNvPr id="50" name="Tekstfelt 49">
            <a:extLst>
              <a:ext uri="{FF2B5EF4-FFF2-40B4-BE49-F238E27FC236}">
                <a16:creationId xmlns:a16="http://schemas.microsoft.com/office/drawing/2014/main" id="{26808097-4F51-4581-BBCB-875EBCC68145}"/>
              </a:ext>
            </a:extLst>
          </p:cNvPr>
          <p:cNvSpPr txBox="1"/>
          <p:nvPr/>
        </p:nvSpPr>
        <p:spPr>
          <a:xfrm>
            <a:off x="9762208" y="1239718"/>
            <a:ext cx="1542650" cy="261610"/>
          </a:xfrm>
          <a:prstGeom prst="rect">
            <a:avLst/>
          </a:prstGeom>
          <a:solidFill>
            <a:schemeClr val="bg1"/>
          </a:solidFill>
        </p:spPr>
        <p:txBody>
          <a:bodyPr wrap="square" rtlCol="0">
            <a:spAutoFit/>
          </a:bodyPr>
          <a:lstStyle/>
          <a:p>
            <a:r>
              <a:rPr lang="da-DK" sz="1100" dirty="0"/>
              <a:t>Indstilling til projektet</a:t>
            </a:r>
          </a:p>
        </p:txBody>
      </p:sp>
      <p:sp>
        <p:nvSpPr>
          <p:cNvPr id="51" name="Tekstfelt 50">
            <a:extLst>
              <a:ext uri="{FF2B5EF4-FFF2-40B4-BE49-F238E27FC236}">
                <a16:creationId xmlns:a16="http://schemas.microsoft.com/office/drawing/2014/main" id="{F7AE5865-2CC6-4BD0-9932-8EF79ABBB151}"/>
              </a:ext>
            </a:extLst>
          </p:cNvPr>
          <p:cNvSpPr txBox="1"/>
          <p:nvPr/>
        </p:nvSpPr>
        <p:spPr>
          <a:xfrm rot="16200000">
            <a:off x="5040871" y="2457164"/>
            <a:ext cx="1542650" cy="261610"/>
          </a:xfrm>
          <a:prstGeom prst="rect">
            <a:avLst/>
          </a:prstGeom>
          <a:solidFill>
            <a:schemeClr val="bg1"/>
          </a:solidFill>
        </p:spPr>
        <p:txBody>
          <a:bodyPr wrap="square" rtlCol="0">
            <a:spAutoFit/>
          </a:bodyPr>
          <a:lstStyle/>
          <a:p>
            <a:r>
              <a:rPr lang="da-DK" sz="1100" dirty="0"/>
              <a:t>Indflydelse på projektet</a:t>
            </a:r>
          </a:p>
        </p:txBody>
      </p:sp>
      <p:sp>
        <p:nvSpPr>
          <p:cNvPr id="52" name="Tekstfelt 51">
            <a:extLst>
              <a:ext uri="{FF2B5EF4-FFF2-40B4-BE49-F238E27FC236}">
                <a16:creationId xmlns:a16="http://schemas.microsoft.com/office/drawing/2014/main" id="{2460D1B7-9DF8-4A09-A62B-9FE2229D3038}"/>
              </a:ext>
            </a:extLst>
          </p:cNvPr>
          <p:cNvSpPr txBox="1"/>
          <p:nvPr/>
        </p:nvSpPr>
        <p:spPr>
          <a:xfrm rot="16200000">
            <a:off x="8063020" y="2090103"/>
            <a:ext cx="2327685" cy="261610"/>
          </a:xfrm>
          <a:prstGeom prst="rect">
            <a:avLst/>
          </a:prstGeom>
          <a:solidFill>
            <a:schemeClr val="bg1"/>
          </a:solidFill>
        </p:spPr>
        <p:txBody>
          <a:bodyPr wrap="square" rtlCol="0">
            <a:spAutoFit/>
          </a:bodyPr>
          <a:lstStyle/>
          <a:p>
            <a:r>
              <a:rPr lang="da-DK" sz="1100" dirty="0"/>
              <a:t>Adfærd i forhold til  projektet</a:t>
            </a:r>
          </a:p>
        </p:txBody>
      </p:sp>
      <p:sp>
        <p:nvSpPr>
          <p:cNvPr id="53" name="Tekstfelt 52">
            <a:extLst>
              <a:ext uri="{FF2B5EF4-FFF2-40B4-BE49-F238E27FC236}">
                <a16:creationId xmlns:a16="http://schemas.microsoft.com/office/drawing/2014/main" id="{601961E4-BABD-4145-A538-E6C522681626}"/>
              </a:ext>
            </a:extLst>
          </p:cNvPr>
          <p:cNvSpPr txBox="1"/>
          <p:nvPr/>
        </p:nvSpPr>
        <p:spPr>
          <a:xfrm>
            <a:off x="6571800" y="912614"/>
            <a:ext cx="1542650" cy="261610"/>
          </a:xfrm>
          <a:prstGeom prst="rect">
            <a:avLst/>
          </a:prstGeom>
          <a:solidFill>
            <a:schemeClr val="bg1"/>
          </a:solidFill>
        </p:spPr>
        <p:txBody>
          <a:bodyPr wrap="square" rtlCol="0">
            <a:spAutoFit/>
          </a:bodyPr>
          <a:lstStyle/>
          <a:p>
            <a:pPr algn="ctr"/>
            <a:r>
              <a:rPr lang="da-DK" sz="1100" b="1" dirty="0"/>
              <a:t>Matrix 1</a:t>
            </a:r>
          </a:p>
        </p:txBody>
      </p:sp>
      <p:sp>
        <p:nvSpPr>
          <p:cNvPr id="54" name="Tekstfelt 53">
            <a:extLst>
              <a:ext uri="{FF2B5EF4-FFF2-40B4-BE49-F238E27FC236}">
                <a16:creationId xmlns:a16="http://schemas.microsoft.com/office/drawing/2014/main" id="{3B67D1F7-C7A0-4693-B640-4996CC5CE7D2}"/>
              </a:ext>
            </a:extLst>
          </p:cNvPr>
          <p:cNvSpPr txBox="1"/>
          <p:nvPr/>
        </p:nvSpPr>
        <p:spPr>
          <a:xfrm>
            <a:off x="9728433" y="917436"/>
            <a:ext cx="1542650" cy="261610"/>
          </a:xfrm>
          <a:prstGeom prst="rect">
            <a:avLst/>
          </a:prstGeom>
          <a:solidFill>
            <a:schemeClr val="bg1"/>
          </a:solidFill>
        </p:spPr>
        <p:txBody>
          <a:bodyPr wrap="square" rtlCol="0">
            <a:spAutoFit/>
          </a:bodyPr>
          <a:lstStyle/>
          <a:p>
            <a:pPr algn="ctr"/>
            <a:r>
              <a:rPr lang="da-DK" sz="1100" b="1" dirty="0"/>
              <a:t>Matrix 2</a:t>
            </a:r>
          </a:p>
        </p:txBody>
      </p:sp>
      <p:sp>
        <p:nvSpPr>
          <p:cNvPr id="46" name="Rectangle 9">
            <a:hlinkClick r:id="rId8" action="ppaction://hlinksldjump"/>
            <a:extLst>
              <a:ext uri="{FF2B5EF4-FFF2-40B4-BE49-F238E27FC236}">
                <a16:creationId xmlns:a16="http://schemas.microsoft.com/office/drawing/2014/main" id="{A4F9C361-9ED4-4DC1-BD3D-3CB53585915C}"/>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48" name="Rectangle 10">
            <a:hlinkClick r:id="rId9" action="ppaction://hlinksldjump"/>
            <a:extLst>
              <a:ext uri="{FF2B5EF4-FFF2-40B4-BE49-F238E27FC236}">
                <a16:creationId xmlns:a16="http://schemas.microsoft.com/office/drawing/2014/main" id="{35806B06-31A6-494B-B97B-C1AF8E32077C}"/>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49" name="Rectangle 11">
            <a:hlinkClick r:id="rId10" action="ppaction://hlinksldjump"/>
            <a:extLst>
              <a:ext uri="{FF2B5EF4-FFF2-40B4-BE49-F238E27FC236}">
                <a16:creationId xmlns:a16="http://schemas.microsoft.com/office/drawing/2014/main" id="{6B99CA69-CD08-4265-9F6A-AEC5CE06A63E}"/>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55" name="Rectangle 12">
            <a:hlinkClick r:id="rId11" action="ppaction://hlinksldjump"/>
            <a:extLst>
              <a:ext uri="{FF2B5EF4-FFF2-40B4-BE49-F238E27FC236}">
                <a16:creationId xmlns:a16="http://schemas.microsoft.com/office/drawing/2014/main" id="{62CD7BC3-0AAD-4C26-9E70-5B9E728772A2}"/>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57" name="Rektangel 55">
            <a:hlinkClick r:id="rId12" action="ppaction://hlinksldjump"/>
            <a:extLst>
              <a:ext uri="{FF2B5EF4-FFF2-40B4-BE49-F238E27FC236}">
                <a16:creationId xmlns:a16="http://schemas.microsoft.com/office/drawing/2014/main" id="{5A43D593-9F69-4EF0-B266-E5FE7BA1679B}"/>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8" name="Rektangel 55">
            <a:hlinkClick r:id="rId13" action="ppaction://hlinksldjump"/>
            <a:extLst>
              <a:ext uri="{FF2B5EF4-FFF2-40B4-BE49-F238E27FC236}">
                <a16:creationId xmlns:a16="http://schemas.microsoft.com/office/drawing/2014/main" id="{71E1D15A-914B-4406-BEC3-6C5194853CE6}"/>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9" name="Rektangel 55">
            <a:hlinkClick r:id="rId14" action="ppaction://hlinksldjump"/>
            <a:extLst>
              <a:ext uri="{FF2B5EF4-FFF2-40B4-BE49-F238E27FC236}">
                <a16:creationId xmlns:a16="http://schemas.microsoft.com/office/drawing/2014/main" id="{4AE59164-1A29-4B91-91AE-A06C446F26F0}"/>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60" name="Tekstfelt 61">
            <a:hlinkClick r:id="rId12" action="ppaction://hlinksldjump"/>
            <a:extLst>
              <a:ext uri="{FF2B5EF4-FFF2-40B4-BE49-F238E27FC236}">
                <a16:creationId xmlns:a16="http://schemas.microsoft.com/office/drawing/2014/main" id="{7D6D6816-1CA3-4781-B449-C40FA23A3895}"/>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61" name="Tekstfelt 61">
            <a:hlinkClick r:id="rId13" action="ppaction://hlinksldjump"/>
            <a:extLst>
              <a:ext uri="{FF2B5EF4-FFF2-40B4-BE49-F238E27FC236}">
                <a16:creationId xmlns:a16="http://schemas.microsoft.com/office/drawing/2014/main" id="{7324017E-4D43-4456-9ADF-C8F596090A4F}"/>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62" name="Tekstfelt 61">
            <a:hlinkClick r:id="rId14" action="ppaction://hlinksldjump"/>
            <a:extLst>
              <a:ext uri="{FF2B5EF4-FFF2-40B4-BE49-F238E27FC236}">
                <a16:creationId xmlns:a16="http://schemas.microsoft.com/office/drawing/2014/main" id="{216159A3-AC5C-4D64-9B2B-B7D34C6FA916}"/>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64" name="Rektangel 55">
            <a:hlinkClick r:id="rId15" action="ppaction://hlinksldjump"/>
            <a:extLst>
              <a:ext uri="{FF2B5EF4-FFF2-40B4-BE49-F238E27FC236}">
                <a16:creationId xmlns:a16="http://schemas.microsoft.com/office/drawing/2014/main" id="{0CB0BA37-AD6B-4B63-A347-60DE84AE52B1}"/>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65" name="Tekstfelt 61">
            <a:hlinkClick r:id="rId15" action="ppaction://hlinksldjump"/>
            <a:extLst>
              <a:ext uri="{FF2B5EF4-FFF2-40B4-BE49-F238E27FC236}">
                <a16:creationId xmlns:a16="http://schemas.microsoft.com/office/drawing/2014/main" id="{6FE7CD3B-2032-4DE9-8BC8-B3E6DF42667E}"/>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39" name="Grafik 38" descr="Avis">
            <a:hlinkClick r:id="rId16" action="ppaction://hlinksldjump"/>
            <a:extLst>
              <a:ext uri="{FF2B5EF4-FFF2-40B4-BE49-F238E27FC236}">
                <a16:creationId xmlns:a16="http://schemas.microsoft.com/office/drawing/2014/main" id="{8DF59845-DBC8-4F48-8E16-F456891E99D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07968" y="137378"/>
            <a:ext cx="452277" cy="419647"/>
          </a:xfrm>
          <a:prstGeom prst="rect">
            <a:avLst/>
          </a:prstGeom>
        </p:spPr>
      </p:pic>
      <p:pic>
        <p:nvPicPr>
          <p:cNvPr id="40" name="Grafik 39" descr="Lystryk">
            <a:hlinkClick r:id="rId3" action="ppaction://hlinksldjump"/>
            <a:extLst>
              <a:ext uri="{FF2B5EF4-FFF2-40B4-BE49-F238E27FC236}">
                <a16:creationId xmlns:a16="http://schemas.microsoft.com/office/drawing/2014/main" id="{A237E6E7-810B-4E30-945F-2E645FAEEA97}"/>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75178" y="113433"/>
            <a:ext cx="407840" cy="443592"/>
          </a:xfrm>
          <a:prstGeom prst="rect">
            <a:avLst/>
          </a:prstGeom>
        </p:spPr>
      </p:pic>
      <p:pic>
        <p:nvPicPr>
          <p:cNvPr id="3" name="Grafik 64" descr="Hjem">
            <a:hlinkClick r:id="rId21" action="ppaction://hlinksldjump"/>
            <a:extLst>
              <a:ext uri="{FF2B5EF4-FFF2-40B4-BE49-F238E27FC236}">
                <a16:creationId xmlns:a16="http://schemas.microsoft.com/office/drawing/2014/main" id="{1BF92168-E19E-402D-9EBF-F00F3A4DFDE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8F4F1D43-10B0-4E51-B01A-5C2B0E752E0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35587" y="157640"/>
            <a:ext cx="347297" cy="373662"/>
          </a:xfrm>
          <a:prstGeom prst="rect">
            <a:avLst/>
          </a:prstGeom>
        </p:spPr>
      </p:pic>
      <p:pic>
        <p:nvPicPr>
          <p:cNvPr id="2" name="Grafik 1" descr="Gentag">
            <a:hlinkClick r:id="rId26" action="ppaction://hlinksldjump"/>
            <a:extLst>
              <a:ext uri="{FF2B5EF4-FFF2-40B4-BE49-F238E27FC236}">
                <a16:creationId xmlns:a16="http://schemas.microsoft.com/office/drawing/2014/main" id="{9A813C7C-A7AF-44C1-9ED6-81D6C6FA6230}"/>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26092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felt 23">
            <a:extLst>
              <a:ext uri="{FF2B5EF4-FFF2-40B4-BE49-F238E27FC236}">
                <a16:creationId xmlns:a16="http://schemas.microsoft.com/office/drawing/2014/main" id="{4BF41E6E-F4EE-409F-9C02-777FA82D2E6E}"/>
              </a:ext>
            </a:extLst>
          </p:cNvPr>
          <p:cNvSpPr txBox="1"/>
          <p:nvPr/>
        </p:nvSpPr>
        <p:spPr>
          <a:xfrm>
            <a:off x="3990812" y="418108"/>
            <a:ext cx="8074777" cy="523220"/>
          </a:xfrm>
          <a:prstGeom prst="rect">
            <a:avLst/>
          </a:prstGeom>
          <a:noFill/>
        </p:spPr>
        <p:txBody>
          <a:bodyPr wrap="square" rtlCol="0">
            <a:spAutoFit/>
          </a:bodyPr>
          <a:lstStyle/>
          <a:p>
            <a:r>
              <a:rPr lang="da-DK" sz="2800" b="1" dirty="0">
                <a:latin typeface="+mj-lt"/>
                <a:cs typeface="Lao UI" panose="020B0604020202020204" pitchFamily="34" charset="0"/>
              </a:rPr>
              <a:t>Forklaringer</a:t>
            </a:r>
          </a:p>
        </p:txBody>
      </p:sp>
      <p:sp>
        <p:nvSpPr>
          <p:cNvPr id="2" name="Rectangle 1">
            <a:extLst>
              <a:ext uri="{FF2B5EF4-FFF2-40B4-BE49-F238E27FC236}">
                <a16:creationId xmlns:a16="http://schemas.microsoft.com/office/drawing/2014/main" id="{007A8464-7C18-465A-88D3-04A441E36F6F}"/>
              </a:ext>
            </a:extLst>
          </p:cNvPr>
          <p:cNvSpPr/>
          <p:nvPr/>
        </p:nvSpPr>
        <p:spPr>
          <a:xfrm>
            <a:off x="3990812" y="1149705"/>
            <a:ext cx="7661496" cy="5863144"/>
          </a:xfrm>
          <a:prstGeom prst="rect">
            <a:avLst/>
          </a:prstGeom>
        </p:spPr>
        <p:txBody>
          <a:bodyPr wrap="square">
            <a:spAutoFit/>
          </a:bodyPr>
          <a:lstStyle/>
          <a:p>
            <a:r>
              <a:rPr lang="da-DK" sz="1500" dirty="0"/>
              <a:t>Ude i venstre side af præsentationen, kan du nemt få et overblik over, hvor du er i præsentationen. Den skal være med til at give dig et overblik over de enkelte beskrivelser, faser, processer, metodebeskrivelser m.m. </a:t>
            </a:r>
          </a:p>
          <a:p>
            <a:endParaRPr lang="da-DK" sz="1500" dirty="0"/>
          </a:p>
          <a:p>
            <a:r>
              <a:rPr lang="da-DK" sz="1500" dirty="0"/>
              <a:t>Det er muligt at udskrive alle sider i modellen ved at bruge den almindelige print-funktion (dette kræver dog, at du forlader slideshow-tilstand).</a:t>
            </a:r>
          </a:p>
          <a:p>
            <a:r>
              <a:rPr lang="da-DK" sz="1500" dirty="0"/>
              <a:t>Endvidere kan der på de forskellige sider være vist ikoner med følgende funktionalitet:</a:t>
            </a:r>
          </a:p>
          <a:p>
            <a:endParaRPr lang="da-DK" sz="1500" dirty="0"/>
          </a:p>
          <a:p>
            <a:endParaRPr lang="da-DK" sz="1500" dirty="0"/>
          </a:p>
          <a:p>
            <a:endParaRPr lang="da-DK" sz="1500" dirty="0"/>
          </a:p>
          <a:p>
            <a:endParaRPr lang="da-DK" sz="1500" dirty="0"/>
          </a:p>
          <a:p>
            <a:endParaRPr lang="da-DK" sz="1500" dirty="0"/>
          </a:p>
          <a:p>
            <a:endParaRPr lang="da-DK" sz="1500" dirty="0"/>
          </a:p>
          <a:p>
            <a:endParaRPr lang="da-DK" sz="1500" dirty="0"/>
          </a:p>
          <a:p>
            <a:endParaRPr lang="da-DK" sz="1500" dirty="0"/>
          </a:p>
          <a:p>
            <a:endParaRPr lang="da-DK" sz="1500" dirty="0"/>
          </a:p>
          <a:p>
            <a:endParaRPr lang="da-DK" sz="1500" dirty="0"/>
          </a:p>
          <a:p>
            <a:endParaRPr lang="da-DK" sz="1500" dirty="0"/>
          </a:p>
          <a:p>
            <a:endParaRPr lang="da-DK" sz="1500" dirty="0"/>
          </a:p>
          <a:p>
            <a:endParaRPr lang="da-DK" sz="1500" dirty="0"/>
          </a:p>
          <a:p>
            <a:r>
              <a:rPr lang="da-DK" sz="1500" dirty="0"/>
              <a:t>Når du er inde i modellen, vil du kunne se denne bjælke. Her kan du navigere frem og tilbage i modellen ved at klikke på de enkelte figurer og steps:</a:t>
            </a:r>
          </a:p>
          <a:p>
            <a:endParaRPr lang="da-DK" sz="1500" dirty="0"/>
          </a:p>
          <a:p>
            <a:endParaRPr lang="da-DK" sz="1500" dirty="0"/>
          </a:p>
          <a:p>
            <a:endParaRPr lang="da-DK" sz="1500" dirty="0"/>
          </a:p>
        </p:txBody>
      </p:sp>
      <p:pic>
        <p:nvPicPr>
          <p:cNvPr id="11" name="Grafik 64" descr="Hjem">
            <a:extLst>
              <a:ext uri="{FF2B5EF4-FFF2-40B4-BE49-F238E27FC236}">
                <a16:creationId xmlns:a16="http://schemas.microsoft.com/office/drawing/2014/main" id="{733879B4-CAA3-41FC-BA42-68B18535744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77065" y="2878546"/>
            <a:ext cx="407840" cy="407840"/>
          </a:xfrm>
          <a:prstGeom prst="rect">
            <a:avLst/>
          </a:prstGeom>
        </p:spPr>
      </p:pic>
      <p:pic>
        <p:nvPicPr>
          <p:cNvPr id="12" name="Grafik 10" descr="Pil vandret u-vending">
            <a:extLst>
              <a:ext uri="{FF2B5EF4-FFF2-40B4-BE49-F238E27FC236}">
                <a16:creationId xmlns:a16="http://schemas.microsoft.com/office/drawing/2014/main" id="{247563D2-ADF8-4B86-BED1-E6A55D5318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4822" y="3369367"/>
            <a:ext cx="347297" cy="373662"/>
          </a:xfrm>
          <a:prstGeom prst="rect">
            <a:avLst/>
          </a:prstGeom>
        </p:spPr>
      </p:pic>
      <p:sp>
        <p:nvSpPr>
          <p:cNvPr id="13" name="Tekstfelt 14">
            <a:extLst>
              <a:ext uri="{FF2B5EF4-FFF2-40B4-BE49-F238E27FC236}">
                <a16:creationId xmlns:a16="http://schemas.microsoft.com/office/drawing/2014/main" id="{862B2E8E-86A5-4C1E-B8B6-85A8283A34EC}"/>
              </a:ext>
            </a:extLst>
          </p:cNvPr>
          <p:cNvSpPr txBox="1"/>
          <p:nvPr/>
        </p:nvSpPr>
        <p:spPr>
          <a:xfrm>
            <a:off x="4627622" y="2962823"/>
            <a:ext cx="6613626" cy="2477601"/>
          </a:xfrm>
          <a:prstGeom prst="rect">
            <a:avLst/>
          </a:prstGeom>
          <a:noFill/>
        </p:spPr>
        <p:txBody>
          <a:bodyPr wrap="square" rtlCol="0">
            <a:spAutoFit/>
          </a:bodyPr>
          <a:lstStyle/>
          <a:p>
            <a:r>
              <a:rPr lang="da-DK" sz="1500" dirty="0">
                <a:latin typeface="+mj-lt"/>
              </a:rPr>
              <a:t> </a:t>
            </a:r>
            <a:r>
              <a:rPr lang="da-DK" sz="1400" dirty="0">
                <a:latin typeface="+mj-lt"/>
              </a:rPr>
              <a:t>Til forsiden</a:t>
            </a:r>
          </a:p>
          <a:p>
            <a:endParaRPr lang="da-DK" sz="1400" dirty="0">
              <a:latin typeface="+mj-lt"/>
            </a:endParaRPr>
          </a:p>
          <a:p>
            <a:r>
              <a:rPr lang="da-DK" sz="1400" dirty="0">
                <a:latin typeface="+mj-lt"/>
              </a:rPr>
              <a:t> Tilbage til sidst viste side</a:t>
            </a:r>
            <a:br>
              <a:rPr lang="da-DK" sz="1400" dirty="0">
                <a:latin typeface="+mj-lt"/>
              </a:rPr>
            </a:br>
            <a:br>
              <a:rPr lang="da-DK" sz="1400" dirty="0">
                <a:latin typeface="+mj-lt"/>
              </a:rPr>
            </a:br>
            <a:r>
              <a:rPr lang="da-DK" sz="1400" dirty="0">
                <a:latin typeface="+mj-lt"/>
              </a:rPr>
              <a:t> Metodebeskrivelse</a:t>
            </a:r>
            <a:br>
              <a:rPr lang="da-DK" sz="1400" dirty="0">
                <a:latin typeface="+mj-lt"/>
              </a:rPr>
            </a:br>
            <a:br>
              <a:rPr lang="da-DK" sz="1400" dirty="0">
                <a:latin typeface="+mj-lt"/>
              </a:rPr>
            </a:br>
            <a:r>
              <a:rPr lang="da-DK" sz="1400" dirty="0">
                <a:latin typeface="+mj-lt"/>
              </a:rPr>
              <a:t> Eksempel</a:t>
            </a:r>
          </a:p>
          <a:p>
            <a:endParaRPr lang="da-DK" sz="1400" dirty="0">
              <a:latin typeface="+mj-lt"/>
            </a:endParaRPr>
          </a:p>
          <a:p>
            <a:r>
              <a:rPr lang="da-DK" sz="1400" dirty="0">
                <a:latin typeface="+mj-lt"/>
              </a:rPr>
              <a:t> Skabelon</a:t>
            </a:r>
          </a:p>
          <a:p>
            <a:endParaRPr lang="da-DK" sz="1400" dirty="0">
              <a:latin typeface="+mj-lt"/>
            </a:endParaRPr>
          </a:p>
          <a:p>
            <a:r>
              <a:rPr lang="da-DK" sz="1400" dirty="0">
                <a:latin typeface="+mj-lt"/>
              </a:rPr>
              <a:t>Tilbage til den proces hvori metoden, skabelonen eller eksemplet bliver anvendt i</a:t>
            </a:r>
          </a:p>
        </p:txBody>
      </p:sp>
      <p:sp>
        <p:nvSpPr>
          <p:cNvPr id="38" name="Rektangel 55">
            <a:extLst>
              <a:ext uri="{FF2B5EF4-FFF2-40B4-BE49-F238E27FC236}">
                <a16:creationId xmlns:a16="http://schemas.microsoft.com/office/drawing/2014/main" id="{6F091421-D7AB-4EED-A3EC-396290200959}"/>
              </a:ext>
            </a:extLst>
          </p:cNvPr>
          <p:cNvSpPr/>
          <p:nvPr/>
        </p:nvSpPr>
        <p:spPr>
          <a:xfrm rot="18835034">
            <a:off x="5522699" y="6320822"/>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a:p>
        </p:txBody>
      </p:sp>
      <p:sp>
        <p:nvSpPr>
          <p:cNvPr id="39" name="Rektangel 55">
            <a:extLst>
              <a:ext uri="{FF2B5EF4-FFF2-40B4-BE49-F238E27FC236}">
                <a16:creationId xmlns:a16="http://schemas.microsoft.com/office/drawing/2014/main" id="{47F303D2-6F95-464D-BFE6-D75D1B4AF4CB}"/>
              </a:ext>
            </a:extLst>
          </p:cNvPr>
          <p:cNvSpPr/>
          <p:nvPr/>
        </p:nvSpPr>
        <p:spPr>
          <a:xfrm rot="18835034">
            <a:off x="7319992" y="6336209"/>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a:p>
        </p:txBody>
      </p:sp>
      <p:sp>
        <p:nvSpPr>
          <p:cNvPr id="40" name="Rektangel 55">
            <a:extLst>
              <a:ext uri="{FF2B5EF4-FFF2-40B4-BE49-F238E27FC236}">
                <a16:creationId xmlns:a16="http://schemas.microsoft.com/office/drawing/2014/main" id="{4EC41669-C98C-4474-91D7-42C655B771C0}"/>
              </a:ext>
            </a:extLst>
          </p:cNvPr>
          <p:cNvSpPr/>
          <p:nvPr/>
        </p:nvSpPr>
        <p:spPr>
          <a:xfrm rot="18835034">
            <a:off x="9202352" y="6320822"/>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a:p>
        </p:txBody>
      </p:sp>
      <p:sp>
        <p:nvSpPr>
          <p:cNvPr id="41" name="Tekstfelt 61">
            <a:hlinkClick r:id="" action="ppaction://noaction"/>
            <a:extLst>
              <a:ext uri="{FF2B5EF4-FFF2-40B4-BE49-F238E27FC236}">
                <a16:creationId xmlns:a16="http://schemas.microsoft.com/office/drawing/2014/main" id="{C62E1D0D-7164-4128-914A-BA961A8FA8C2}"/>
              </a:ext>
            </a:extLst>
          </p:cNvPr>
          <p:cNvSpPr txBox="1"/>
          <p:nvPr/>
        </p:nvSpPr>
        <p:spPr>
          <a:xfrm>
            <a:off x="5457178" y="6323834"/>
            <a:ext cx="452176" cy="307777"/>
          </a:xfrm>
          <a:prstGeom prst="rect">
            <a:avLst/>
          </a:prstGeom>
          <a:noFill/>
        </p:spPr>
        <p:txBody>
          <a:bodyPr wrap="square" rtlCol="0">
            <a:spAutoFit/>
          </a:bodyPr>
          <a:lstStyle/>
          <a:p>
            <a:pPr algn="ctr"/>
            <a:r>
              <a:rPr lang="da-DK" sz="1400" b="1" dirty="0">
                <a:solidFill>
                  <a:schemeClr val="bg1"/>
                </a:solidFill>
              </a:rPr>
              <a:t>1</a:t>
            </a:r>
          </a:p>
        </p:txBody>
      </p:sp>
      <p:sp>
        <p:nvSpPr>
          <p:cNvPr id="42" name="Tekstfelt 61">
            <a:hlinkClick r:id="" action="ppaction://noaction"/>
            <a:extLst>
              <a:ext uri="{FF2B5EF4-FFF2-40B4-BE49-F238E27FC236}">
                <a16:creationId xmlns:a16="http://schemas.microsoft.com/office/drawing/2014/main" id="{B2CD60E4-FE12-4308-8CFF-445AC6E83A4D}"/>
              </a:ext>
            </a:extLst>
          </p:cNvPr>
          <p:cNvSpPr txBox="1"/>
          <p:nvPr/>
        </p:nvSpPr>
        <p:spPr>
          <a:xfrm>
            <a:off x="7250389" y="6339222"/>
            <a:ext cx="452176" cy="307777"/>
          </a:xfrm>
          <a:prstGeom prst="rect">
            <a:avLst/>
          </a:prstGeom>
          <a:noFill/>
        </p:spPr>
        <p:txBody>
          <a:bodyPr wrap="square" rtlCol="0">
            <a:spAutoFit/>
          </a:bodyPr>
          <a:lstStyle/>
          <a:p>
            <a:pPr algn="ctr"/>
            <a:r>
              <a:rPr lang="da-DK" sz="1400" b="1" dirty="0">
                <a:solidFill>
                  <a:schemeClr val="bg1"/>
                </a:solidFill>
              </a:rPr>
              <a:t>2</a:t>
            </a:r>
          </a:p>
        </p:txBody>
      </p:sp>
      <p:sp>
        <p:nvSpPr>
          <p:cNvPr id="43" name="Tekstfelt 61">
            <a:hlinkClick r:id="" action="ppaction://noaction"/>
            <a:extLst>
              <a:ext uri="{FF2B5EF4-FFF2-40B4-BE49-F238E27FC236}">
                <a16:creationId xmlns:a16="http://schemas.microsoft.com/office/drawing/2014/main" id="{FA9F6180-3197-409B-8B73-39E924E1F73A}"/>
              </a:ext>
            </a:extLst>
          </p:cNvPr>
          <p:cNvSpPr txBox="1"/>
          <p:nvPr/>
        </p:nvSpPr>
        <p:spPr>
          <a:xfrm>
            <a:off x="9130692" y="6323833"/>
            <a:ext cx="452176" cy="307777"/>
          </a:xfrm>
          <a:prstGeom prst="rect">
            <a:avLst/>
          </a:prstGeom>
          <a:noFill/>
        </p:spPr>
        <p:txBody>
          <a:bodyPr wrap="square" rtlCol="0">
            <a:spAutoFit/>
          </a:bodyPr>
          <a:lstStyle/>
          <a:p>
            <a:pPr algn="ctr"/>
            <a:r>
              <a:rPr lang="da-DK" sz="1400" b="1" dirty="0">
                <a:solidFill>
                  <a:schemeClr val="bg1"/>
                </a:solidFill>
              </a:rPr>
              <a:t>3</a:t>
            </a:r>
          </a:p>
        </p:txBody>
      </p:sp>
      <p:sp>
        <p:nvSpPr>
          <p:cNvPr id="44" name="Rectangle 43">
            <a:extLst>
              <a:ext uri="{FF2B5EF4-FFF2-40B4-BE49-F238E27FC236}">
                <a16:creationId xmlns:a16="http://schemas.microsoft.com/office/drawing/2014/main" id="{782E7276-B15B-42E8-A87D-01F54F77FAD8}"/>
              </a:ext>
            </a:extLst>
          </p:cNvPr>
          <p:cNvSpPr/>
          <p:nvPr/>
        </p:nvSpPr>
        <p:spPr>
          <a:xfrm>
            <a:off x="4090428" y="6357172"/>
            <a:ext cx="1269765" cy="276999"/>
          </a:xfrm>
          <a:prstGeom prst="rect">
            <a:avLst/>
          </a:prstGeom>
          <a:solidFill>
            <a:schemeClr val="bg1">
              <a:lumMod val="75000"/>
            </a:schemeClr>
          </a:solidFill>
        </p:spPr>
        <p:txBody>
          <a:bodyPr wrap="square">
            <a:spAutoFit/>
          </a:bodyPr>
          <a:lstStyle/>
          <a:p>
            <a:pPr algn="ctr"/>
            <a:r>
              <a:rPr lang="da-DK" sz="1200" b="1" dirty="0">
                <a:latin typeface="+mj-lt"/>
              </a:rPr>
              <a:t>IDE/ANALYSE</a:t>
            </a:r>
          </a:p>
        </p:txBody>
      </p:sp>
      <p:sp>
        <p:nvSpPr>
          <p:cNvPr id="45" name="Rectangle 44">
            <a:extLst>
              <a:ext uri="{FF2B5EF4-FFF2-40B4-BE49-F238E27FC236}">
                <a16:creationId xmlns:a16="http://schemas.microsoft.com/office/drawing/2014/main" id="{4B4A43BB-2E57-46FB-96A7-23723A16B51F}"/>
              </a:ext>
            </a:extLst>
          </p:cNvPr>
          <p:cNvSpPr/>
          <p:nvPr/>
        </p:nvSpPr>
        <p:spPr>
          <a:xfrm>
            <a:off x="5985478" y="6371192"/>
            <a:ext cx="1168043" cy="276999"/>
          </a:xfrm>
          <a:prstGeom prst="rect">
            <a:avLst/>
          </a:prstGeom>
          <a:solidFill>
            <a:schemeClr val="bg1">
              <a:lumMod val="75000"/>
            </a:schemeClr>
          </a:solidFill>
        </p:spPr>
        <p:txBody>
          <a:bodyPr wrap="square">
            <a:spAutoFit/>
          </a:bodyPr>
          <a:lstStyle/>
          <a:p>
            <a:pPr algn="ctr"/>
            <a:r>
              <a:rPr lang="da-DK" sz="1200" b="1" dirty="0">
                <a:latin typeface="+mj-lt"/>
              </a:rPr>
              <a:t>PLANLÆGNING</a:t>
            </a:r>
          </a:p>
        </p:txBody>
      </p:sp>
      <p:sp>
        <p:nvSpPr>
          <p:cNvPr id="46" name="Rectangle 45">
            <a:extLst>
              <a:ext uri="{FF2B5EF4-FFF2-40B4-BE49-F238E27FC236}">
                <a16:creationId xmlns:a16="http://schemas.microsoft.com/office/drawing/2014/main" id="{B435501A-2496-4763-9E37-16B3D0EFBD77}"/>
              </a:ext>
            </a:extLst>
          </p:cNvPr>
          <p:cNvSpPr/>
          <p:nvPr/>
        </p:nvSpPr>
        <p:spPr>
          <a:xfrm>
            <a:off x="7775031" y="6354612"/>
            <a:ext cx="1286201" cy="276999"/>
          </a:xfrm>
          <a:prstGeom prst="rect">
            <a:avLst/>
          </a:prstGeom>
          <a:solidFill>
            <a:schemeClr val="bg1">
              <a:lumMod val="75000"/>
            </a:schemeClr>
          </a:solidFill>
        </p:spPr>
        <p:txBody>
          <a:bodyPr wrap="square">
            <a:spAutoFit/>
          </a:bodyPr>
          <a:lstStyle/>
          <a:p>
            <a:pPr algn="ctr"/>
            <a:r>
              <a:rPr lang="da-DK" sz="1200" b="1" dirty="0">
                <a:latin typeface="+mj-lt"/>
              </a:rPr>
              <a:t>GENNEMFØRELSE</a:t>
            </a:r>
          </a:p>
        </p:txBody>
      </p:sp>
      <p:sp>
        <p:nvSpPr>
          <p:cNvPr id="47" name="Rectangle 46">
            <a:extLst>
              <a:ext uri="{FF2B5EF4-FFF2-40B4-BE49-F238E27FC236}">
                <a16:creationId xmlns:a16="http://schemas.microsoft.com/office/drawing/2014/main" id="{F1E4E570-7065-4E57-976C-E1779C97D627}"/>
              </a:ext>
            </a:extLst>
          </p:cNvPr>
          <p:cNvSpPr/>
          <p:nvPr/>
        </p:nvSpPr>
        <p:spPr>
          <a:xfrm>
            <a:off x="9699140" y="6354612"/>
            <a:ext cx="1269765" cy="276999"/>
          </a:xfrm>
          <a:prstGeom prst="rect">
            <a:avLst/>
          </a:prstGeom>
          <a:solidFill>
            <a:schemeClr val="bg1">
              <a:lumMod val="75000"/>
            </a:schemeClr>
          </a:solidFill>
        </p:spPr>
        <p:txBody>
          <a:bodyPr wrap="square">
            <a:spAutoFit/>
          </a:bodyPr>
          <a:lstStyle/>
          <a:p>
            <a:pPr algn="ctr"/>
            <a:r>
              <a:rPr lang="da-DK" sz="1200" b="1" dirty="0">
                <a:latin typeface="+mj-lt"/>
              </a:rPr>
              <a:t>AFSLUTNING</a:t>
            </a:r>
          </a:p>
        </p:txBody>
      </p:sp>
      <p:pic>
        <p:nvPicPr>
          <p:cNvPr id="54" name="Billede 53">
            <a:extLst>
              <a:ext uri="{FF2B5EF4-FFF2-40B4-BE49-F238E27FC236}">
                <a16:creationId xmlns:a16="http://schemas.microsoft.com/office/drawing/2014/main" id="{3E20D337-BF0F-4105-94BC-4449C5FC02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65" y="67677"/>
            <a:ext cx="1574831" cy="518126"/>
          </a:xfrm>
          <a:prstGeom prst="rect">
            <a:avLst/>
          </a:prstGeom>
        </p:spPr>
      </p:pic>
      <p:sp>
        <p:nvSpPr>
          <p:cNvPr id="55" name="Isosceles Triangle 19">
            <a:extLst>
              <a:ext uri="{FF2B5EF4-FFF2-40B4-BE49-F238E27FC236}">
                <a16:creationId xmlns:a16="http://schemas.microsoft.com/office/drawing/2014/main" id="{EC9AE38B-204A-4559-8BF5-D6DC83BCF703}"/>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Rectangle 2">
            <a:extLst>
              <a:ext uri="{FF2B5EF4-FFF2-40B4-BE49-F238E27FC236}">
                <a16:creationId xmlns:a16="http://schemas.microsoft.com/office/drawing/2014/main" id="{86B99D60-5F07-4791-893C-3E4E0230E1FF}"/>
              </a:ext>
            </a:extLst>
          </p:cNvPr>
          <p:cNvSpPr/>
          <p:nvPr/>
        </p:nvSpPr>
        <p:spPr>
          <a:xfrm>
            <a:off x="165682" y="1169407"/>
            <a:ext cx="1504066" cy="3354765"/>
          </a:xfrm>
          <a:prstGeom prst="rect">
            <a:avLst/>
          </a:prstGeom>
        </p:spPr>
        <p:txBody>
          <a:bodyPr wrap="none">
            <a:spAutoFit/>
          </a:bodyPr>
          <a:lstStyle/>
          <a:p>
            <a:pPr>
              <a:lnSpc>
                <a:spcPct val="200000"/>
              </a:lnSpc>
            </a:pPr>
            <a:r>
              <a:rPr lang="da-DK" sz="1100" dirty="0">
                <a:solidFill>
                  <a:schemeClr val="bg1"/>
                </a:solidFill>
              </a:rPr>
              <a:t>Indledning</a:t>
            </a:r>
          </a:p>
          <a:p>
            <a:pPr marL="285750" indent="-285750">
              <a:lnSpc>
                <a:spcPct val="200000"/>
              </a:lnSpc>
              <a:buFont typeface="Wingdings" panose="05000000000000000000" pitchFamily="2" charset="2"/>
              <a:buChar char="§"/>
            </a:pPr>
            <a:r>
              <a:rPr lang="da-DK" sz="1600" b="1" dirty="0">
                <a:solidFill>
                  <a:schemeClr val="bg1"/>
                </a:solidFill>
              </a:rPr>
              <a:t>Forklaringer</a:t>
            </a:r>
            <a:endParaRPr lang="da-DK" sz="1100" b="1" dirty="0">
              <a:solidFill>
                <a:schemeClr val="bg1"/>
              </a:solidFill>
            </a:endParaRPr>
          </a:p>
          <a:p>
            <a:pPr>
              <a:lnSpc>
                <a:spcPct val="200000"/>
              </a:lnSpc>
            </a:pPr>
            <a:r>
              <a:rPr lang="da-DK" sz="1100" dirty="0">
                <a:solidFill>
                  <a:schemeClr val="bg1"/>
                </a:solidFill>
              </a:rPr>
              <a:t>Projektdefinition</a:t>
            </a:r>
          </a:p>
          <a:p>
            <a:pPr>
              <a:lnSpc>
                <a:spcPct val="200000"/>
              </a:lnSpc>
            </a:pPr>
            <a:r>
              <a:rPr lang="da-DK" sz="1200" dirty="0">
                <a:solidFill>
                  <a:schemeClr val="bg1"/>
                </a:solidFill>
              </a:rPr>
              <a:t>Metodebeskrivelser</a:t>
            </a:r>
          </a:p>
          <a:p>
            <a:pPr>
              <a:lnSpc>
                <a:spcPct val="200000"/>
              </a:lnSpc>
            </a:pPr>
            <a:r>
              <a:rPr lang="da-DK" sz="1200" dirty="0">
                <a:solidFill>
                  <a:schemeClr val="bg1"/>
                </a:solidFill>
              </a:rPr>
              <a:t>Modellen</a:t>
            </a:r>
            <a:br>
              <a:rPr lang="da-DK" sz="1200" dirty="0">
                <a:solidFill>
                  <a:schemeClr val="bg1"/>
                </a:solidFill>
              </a:rPr>
            </a:br>
            <a:r>
              <a:rPr lang="da-DK" sz="1100" dirty="0">
                <a:solidFill>
                  <a:schemeClr val="bg1"/>
                </a:solidFill>
              </a:rPr>
              <a:t>Overblik</a:t>
            </a:r>
            <a:br>
              <a:rPr lang="da-DK" sz="1100" dirty="0">
                <a:solidFill>
                  <a:schemeClr val="bg1"/>
                </a:solidFill>
              </a:rPr>
            </a:br>
            <a:r>
              <a:rPr lang="da-DK" sz="1100" dirty="0">
                <a:solidFill>
                  <a:schemeClr val="bg1"/>
                </a:solidFill>
              </a:rPr>
              <a:t>Skabeloner</a:t>
            </a:r>
            <a:br>
              <a:rPr lang="da-DK" sz="1100" dirty="0">
                <a:solidFill>
                  <a:schemeClr val="bg1"/>
                </a:solidFill>
              </a:rPr>
            </a:br>
            <a:r>
              <a:rPr lang="da-DK" sz="1100" dirty="0">
                <a:solidFill>
                  <a:schemeClr val="bg1"/>
                </a:solidFill>
              </a:rPr>
              <a:t>Værktøjer</a:t>
            </a:r>
          </a:p>
          <a:p>
            <a:pPr>
              <a:lnSpc>
                <a:spcPct val="200000"/>
              </a:lnSpc>
            </a:pPr>
            <a:endParaRPr lang="da-DK" sz="1100" dirty="0">
              <a:solidFill>
                <a:schemeClr val="bg1"/>
              </a:solidFill>
            </a:endParaRPr>
          </a:p>
        </p:txBody>
      </p:sp>
      <p:sp>
        <p:nvSpPr>
          <p:cNvPr id="57" name="Rectangle 4">
            <a:extLst>
              <a:ext uri="{FF2B5EF4-FFF2-40B4-BE49-F238E27FC236}">
                <a16:creationId xmlns:a16="http://schemas.microsoft.com/office/drawing/2014/main" id="{DC5B8FF1-F046-46D7-ACE8-89F0F755DA39}"/>
              </a:ext>
            </a:extLst>
          </p:cNvPr>
          <p:cNvSpPr/>
          <p:nvPr/>
        </p:nvSpPr>
        <p:spPr>
          <a:xfrm>
            <a:off x="161606" y="788978"/>
            <a:ext cx="918841" cy="369332"/>
          </a:xfrm>
          <a:prstGeom prst="rect">
            <a:avLst/>
          </a:prstGeom>
        </p:spPr>
        <p:txBody>
          <a:bodyPr wrap="none">
            <a:spAutoFit/>
          </a:bodyPr>
          <a:lstStyle/>
          <a:p>
            <a:r>
              <a:rPr lang="da-DK" b="1" dirty="0">
                <a:solidFill>
                  <a:schemeClr val="bg1"/>
                </a:solidFill>
              </a:rPr>
              <a:t>Indhold</a:t>
            </a:r>
          </a:p>
        </p:txBody>
      </p:sp>
      <p:sp>
        <p:nvSpPr>
          <p:cNvPr id="60" name="Isosceles Triangle 5">
            <a:extLst>
              <a:ext uri="{FF2B5EF4-FFF2-40B4-BE49-F238E27FC236}">
                <a16:creationId xmlns:a16="http://schemas.microsoft.com/office/drawing/2014/main" id="{7F1B7582-81E1-4294-BA40-DEBC1ED9D7FE}"/>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2" name="Ellipse 39">
            <a:hlinkClick r:id="rId7" action="ppaction://hlinksldjump"/>
            <a:extLst>
              <a:ext uri="{FF2B5EF4-FFF2-40B4-BE49-F238E27FC236}">
                <a16:creationId xmlns:a16="http://schemas.microsoft.com/office/drawing/2014/main" id="{CB329896-7FEB-4743-96F4-3C4E0DE52307}"/>
              </a:ext>
            </a:extLst>
          </p:cNvPr>
          <p:cNvSpPr/>
          <p:nvPr/>
        </p:nvSpPr>
        <p:spPr>
          <a:xfrm>
            <a:off x="249572" y="4578756"/>
            <a:ext cx="1493246" cy="275188"/>
          </a:xfrm>
          <a:prstGeom prst="homePlat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solidFill>
                <a:latin typeface="+mj-lt"/>
              </a:rPr>
              <a:t>START</a:t>
            </a:r>
          </a:p>
        </p:txBody>
      </p:sp>
      <p:sp>
        <p:nvSpPr>
          <p:cNvPr id="4" name="Rektangel 3">
            <a:hlinkClick r:id="rId8" action="ppaction://hlinksldjump"/>
            <a:extLst>
              <a:ext uri="{FF2B5EF4-FFF2-40B4-BE49-F238E27FC236}">
                <a16:creationId xmlns:a16="http://schemas.microsoft.com/office/drawing/2014/main" id="{1F11E1F6-62E6-4AB3-AB77-5EC2EAB874E5}"/>
              </a:ext>
            </a:extLst>
          </p:cNvPr>
          <p:cNvSpPr/>
          <p:nvPr/>
        </p:nvSpPr>
        <p:spPr>
          <a:xfrm>
            <a:off x="165682" y="1333850"/>
            <a:ext cx="991999" cy="19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Rektangel 62">
            <a:hlinkClick r:id="rId9" action="ppaction://hlinksldjump"/>
            <a:extLst>
              <a:ext uri="{FF2B5EF4-FFF2-40B4-BE49-F238E27FC236}">
                <a16:creationId xmlns:a16="http://schemas.microsoft.com/office/drawing/2014/main" id="{F777BCD7-8DCC-49D0-8E97-8190D31B58E4}"/>
              </a:ext>
            </a:extLst>
          </p:cNvPr>
          <p:cNvSpPr/>
          <p:nvPr/>
        </p:nvSpPr>
        <p:spPr>
          <a:xfrm>
            <a:off x="165682" y="2157584"/>
            <a:ext cx="1235280" cy="19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4" name="Rektangel 63">
            <a:hlinkClick r:id="rId10" action="ppaction://hlinksldjump"/>
            <a:extLst>
              <a:ext uri="{FF2B5EF4-FFF2-40B4-BE49-F238E27FC236}">
                <a16:creationId xmlns:a16="http://schemas.microsoft.com/office/drawing/2014/main" id="{0C08E9F1-B669-4F20-8102-DD00707CAE8B}"/>
              </a:ext>
            </a:extLst>
          </p:cNvPr>
          <p:cNvSpPr/>
          <p:nvPr/>
        </p:nvSpPr>
        <p:spPr>
          <a:xfrm>
            <a:off x="165682" y="2514973"/>
            <a:ext cx="1493246" cy="19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5" name="Rektangel 64">
            <a:hlinkClick r:id="rId11" action="ppaction://hlinksldjump"/>
            <a:extLst>
              <a:ext uri="{FF2B5EF4-FFF2-40B4-BE49-F238E27FC236}">
                <a16:creationId xmlns:a16="http://schemas.microsoft.com/office/drawing/2014/main" id="{F248D574-6D86-40E7-8A64-7BF313D7E192}"/>
              </a:ext>
            </a:extLst>
          </p:cNvPr>
          <p:cNvSpPr/>
          <p:nvPr/>
        </p:nvSpPr>
        <p:spPr>
          <a:xfrm>
            <a:off x="230403" y="2882149"/>
            <a:ext cx="1254448" cy="19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6" name="Rektangel 65">
            <a:hlinkClick r:id="rId12" action="ppaction://hlinksldjump"/>
            <a:extLst>
              <a:ext uri="{FF2B5EF4-FFF2-40B4-BE49-F238E27FC236}">
                <a16:creationId xmlns:a16="http://schemas.microsoft.com/office/drawing/2014/main" id="{DF55CD56-AE73-4505-83F3-EF46274ADA5E}"/>
              </a:ext>
            </a:extLst>
          </p:cNvPr>
          <p:cNvSpPr/>
          <p:nvPr/>
        </p:nvSpPr>
        <p:spPr>
          <a:xfrm>
            <a:off x="230403" y="3215819"/>
            <a:ext cx="1170559" cy="19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7" name="Rektangel 66">
            <a:hlinkClick r:id="rId13" action="ppaction://hlinksldjump"/>
            <a:extLst>
              <a:ext uri="{FF2B5EF4-FFF2-40B4-BE49-F238E27FC236}">
                <a16:creationId xmlns:a16="http://schemas.microsoft.com/office/drawing/2014/main" id="{A0EAC0A9-3C61-43EC-B54D-DDE7692AB804}"/>
              </a:ext>
            </a:extLst>
          </p:cNvPr>
          <p:cNvSpPr/>
          <p:nvPr/>
        </p:nvSpPr>
        <p:spPr>
          <a:xfrm>
            <a:off x="230403" y="3564556"/>
            <a:ext cx="1170559" cy="227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8" name="Rektangel 67">
            <a:hlinkClick r:id="rId14" action="ppaction://hlinksldjump"/>
            <a:extLst>
              <a:ext uri="{FF2B5EF4-FFF2-40B4-BE49-F238E27FC236}">
                <a16:creationId xmlns:a16="http://schemas.microsoft.com/office/drawing/2014/main" id="{CA9A5244-9D99-45CD-8211-604908279546}"/>
              </a:ext>
            </a:extLst>
          </p:cNvPr>
          <p:cNvSpPr/>
          <p:nvPr/>
        </p:nvSpPr>
        <p:spPr>
          <a:xfrm>
            <a:off x="158339" y="3869387"/>
            <a:ext cx="1058065" cy="192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8" name="Grafik 10" descr="Pil vandret u-vending">
            <a:extLst>
              <a:ext uri="{FF2B5EF4-FFF2-40B4-BE49-F238E27FC236}">
                <a16:creationId xmlns:a16="http://schemas.microsoft.com/office/drawing/2014/main" id="{155F52DC-212C-41E0-B577-98BC1ECCDA6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9829" y="226126"/>
            <a:ext cx="347297" cy="373662"/>
          </a:xfrm>
          <a:prstGeom prst="rect">
            <a:avLst/>
          </a:prstGeom>
        </p:spPr>
      </p:pic>
      <p:pic>
        <p:nvPicPr>
          <p:cNvPr id="49" name="Grafik 48" descr="Avis">
            <a:extLst>
              <a:ext uri="{FF2B5EF4-FFF2-40B4-BE49-F238E27FC236}">
                <a16:creationId xmlns:a16="http://schemas.microsoft.com/office/drawing/2014/main" id="{BBD2027C-F8C0-439F-95F3-C42D1284440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105297" y="4635288"/>
            <a:ext cx="452277" cy="419647"/>
          </a:xfrm>
          <a:prstGeom prst="rect">
            <a:avLst/>
          </a:prstGeom>
        </p:spPr>
      </p:pic>
      <p:pic>
        <p:nvPicPr>
          <p:cNvPr id="50" name="Grafik 49" descr="Lystryk">
            <a:extLst>
              <a:ext uri="{FF2B5EF4-FFF2-40B4-BE49-F238E27FC236}">
                <a16:creationId xmlns:a16="http://schemas.microsoft.com/office/drawing/2014/main" id="{6CC65CD3-8D45-4715-AFA3-B25CA1FCEBC3}"/>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115700" y="4175042"/>
            <a:ext cx="407840" cy="443592"/>
          </a:xfrm>
          <a:prstGeom prst="rect">
            <a:avLst/>
          </a:prstGeom>
        </p:spPr>
      </p:pic>
      <p:pic>
        <p:nvPicPr>
          <p:cNvPr id="51" name="Grafik 50" descr="Arbejdsgang ">
            <a:extLst>
              <a:ext uri="{FF2B5EF4-FFF2-40B4-BE49-F238E27FC236}">
                <a16:creationId xmlns:a16="http://schemas.microsoft.com/office/drawing/2014/main" id="{E8C800C3-3698-4F3F-B10B-AC51B4F44DBD}"/>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105297" y="3773695"/>
            <a:ext cx="407840" cy="407840"/>
          </a:xfrm>
          <a:prstGeom prst="rect">
            <a:avLst/>
          </a:prstGeom>
        </p:spPr>
      </p:pic>
      <p:sp>
        <p:nvSpPr>
          <p:cNvPr id="5" name="Pil: højre 4">
            <a:extLst>
              <a:ext uri="{FF2B5EF4-FFF2-40B4-BE49-F238E27FC236}">
                <a16:creationId xmlns:a16="http://schemas.microsoft.com/office/drawing/2014/main" id="{C30347BD-6F09-4526-8A8D-6E35E089B026}"/>
              </a:ext>
            </a:extLst>
          </p:cNvPr>
          <p:cNvSpPr/>
          <p:nvPr/>
        </p:nvSpPr>
        <p:spPr>
          <a:xfrm rot="10800000">
            <a:off x="2335640" y="1333850"/>
            <a:ext cx="1504066" cy="463008"/>
          </a:xfrm>
          <a:prstGeom prst="rightArrow">
            <a:avLst/>
          </a:pr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Pil: højre 51">
            <a:extLst>
              <a:ext uri="{FF2B5EF4-FFF2-40B4-BE49-F238E27FC236}">
                <a16:creationId xmlns:a16="http://schemas.microsoft.com/office/drawing/2014/main" id="{EF244BE5-27B3-46FE-AC0B-E43C528DAFAF}"/>
              </a:ext>
            </a:extLst>
          </p:cNvPr>
          <p:cNvSpPr/>
          <p:nvPr/>
        </p:nvSpPr>
        <p:spPr>
          <a:xfrm rot="10800000">
            <a:off x="2236895" y="1333849"/>
            <a:ext cx="850778" cy="46300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Ligebenet trekant 6">
            <a:extLst>
              <a:ext uri="{FF2B5EF4-FFF2-40B4-BE49-F238E27FC236}">
                <a16:creationId xmlns:a16="http://schemas.microsoft.com/office/drawing/2014/main" id="{2CDCF9AA-C28D-4A11-A1F1-4758D4D98EF2}"/>
              </a:ext>
            </a:extLst>
          </p:cNvPr>
          <p:cNvSpPr/>
          <p:nvPr/>
        </p:nvSpPr>
        <p:spPr>
          <a:xfrm rot="10800000">
            <a:off x="2980487" y="1448837"/>
            <a:ext cx="241513" cy="237349"/>
          </a:xfrm>
          <a:prstGeom prst="triangle">
            <a:avLst>
              <a:gd name="adj" fmla="val 569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886FFD86-FC5F-400B-836A-ACDD940F6959}"/>
              </a:ext>
            </a:extLst>
          </p:cNvPr>
          <p:cNvSpPr txBox="1"/>
          <p:nvPr/>
        </p:nvSpPr>
        <p:spPr>
          <a:xfrm>
            <a:off x="1588934" y="4298007"/>
            <a:ext cx="1815624" cy="784830"/>
          </a:xfrm>
          <a:prstGeom prst="rect">
            <a:avLst/>
          </a:prstGeom>
          <a:noFill/>
        </p:spPr>
        <p:txBody>
          <a:bodyPr wrap="square" rtlCol="0">
            <a:spAutoFit/>
          </a:bodyPr>
          <a:lstStyle/>
          <a:p>
            <a:pPr algn="ctr"/>
            <a:r>
              <a:rPr lang="da-DK" sz="1500" dirty="0"/>
              <a:t>Du kommer ind i modellen ved at klikke på start</a:t>
            </a:r>
          </a:p>
        </p:txBody>
      </p:sp>
      <p:sp>
        <p:nvSpPr>
          <p:cNvPr id="53" name="Rektangel 55">
            <a:extLst>
              <a:ext uri="{FF2B5EF4-FFF2-40B4-BE49-F238E27FC236}">
                <a16:creationId xmlns:a16="http://schemas.microsoft.com/office/drawing/2014/main" id="{BAFF8969-11BD-498C-A5D9-DA3FEC4B6EAB}"/>
              </a:ext>
            </a:extLst>
          </p:cNvPr>
          <p:cNvSpPr/>
          <p:nvPr/>
        </p:nvSpPr>
        <p:spPr>
          <a:xfrm rot="18835034">
            <a:off x="11142699" y="6320821"/>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a:p>
        </p:txBody>
      </p:sp>
      <p:sp>
        <p:nvSpPr>
          <p:cNvPr id="58" name="Tekstfelt 61">
            <a:hlinkClick r:id="" action="ppaction://noaction"/>
            <a:extLst>
              <a:ext uri="{FF2B5EF4-FFF2-40B4-BE49-F238E27FC236}">
                <a16:creationId xmlns:a16="http://schemas.microsoft.com/office/drawing/2014/main" id="{460942D1-E16E-4FB3-9AC8-18FBDC097BED}"/>
              </a:ext>
            </a:extLst>
          </p:cNvPr>
          <p:cNvSpPr txBox="1"/>
          <p:nvPr/>
        </p:nvSpPr>
        <p:spPr>
          <a:xfrm>
            <a:off x="11071039" y="6323832"/>
            <a:ext cx="452176" cy="307777"/>
          </a:xfrm>
          <a:prstGeom prst="rect">
            <a:avLst/>
          </a:prstGeom>
          <a:noFill/>
        </p:spPr>
        <p:txBody>
          <a:bodyPr wrap="square" rtlCol="0">
            <a:spAutoFit/>
          </a:bodyPr>
          <a:lstStyle/>
          <a:p>
            <a:pPr algn="ctr"/>
            <a:r>
              <a:rPr lang="da-DK" sz="1400" b="1" dirty="0">
                <a:solidFill>
                  <a:schemeClr val="bg1"/>
                </a:solidFill>
              </a:rPr>
              <a:t>4</a:t>
            </a:r>
          </a:p>
        </p:txBody>
      </p:sp>
      <p:sp>
        <p:nvSpPr>
          <p:cNvPr id="59" name="Rektangel 58">
            <a:hlinkClick r:id="rId8" action="ppaction://hlinksldjump"/>
            <a:extLst>
              <a:ext uri="{FF2B5EF4-FFF2-40B4-BE49-F238E27FC236}">
                <a16:creationId xmlns:a16="http://schemas.microsoft.com/office/drawing/2014/main" id="{850DB7ED-9D65-430A-BEC5-A0E91492F544}"/>
              </a:ext>
            </a:extLst>
          </p:cNvPr>
          <p:cNvSpPr/>
          <p:nvPr/>
        </p:nvSpPr>
        <p:spPr>
          <a:xfrm>
            <a:off x="77716" y="1333850"/>
            <a:ext cx="107996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Rektangel 60">
            <a:hlinkClick r:id="rId9" action="ppaction://hlinksldjump"/>
            <a:extLst>
              <a:ext uri="{FF2B5EF4-FFF2-40B4-BE49-F238E27FC236}">
                <a16:creationId xmlns:a16="http://schemas.microsoft.com/office/drawing/2014/main" id="{553E3FFC-C166-4402-A30F-EF26C5C3A035}"/>
              </a:ext>
            </a:extLst>
          </p:cNvPr>
          <p:cNvSpPr/>
          <p:nvPr/>
        </p:nvSpPr>
        <p:spPr>
          <a:xfrm>
            <a:off x="72243" y="2128893"/>
            <a:ext cx="1642027"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9" name="Rektangel 68">
            <a:hlinkClick r:id="rId10" action="ppaction://hlinksldjump"/>
            <a:extLst>
              <a:ext uri="{FF2B5EF4-FFF2-40B4-BE49-F238E27FC236}">
                <a16:creationId xmlns:a16="http://schemas.microsoft.com/office/drawing/2014/main" id="{B56C3CB5-E10C-4806-B000-B07E2FC8133A}"/>
              </a:ext>
            </a:extLst>
          </p:cNvPr>
          <p:cNvSpPr/>
          <p:nvPr/>
        </p:nvSpPr>
        <p:spPr>
          <a:xfrm>
            <a:off x="165682" y="2499420"/>
            <a:ext cx="155406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0" name="Rektangel 69">
            <a:hlinkClick r:id="rId11" action="ppaction://hlinksldjump"/>
            <a:extLst>
              <a:ext uri="{FF2B5EF4-FFF2-40B4-BE49-F238E27FC236}">
                <a16:creationId xmlns:a16="http://schemas.microsoft.com/office/drawing/2014/main" id="{EA2E7E3F-A027-433D-8B02-292FAE70E947}"/>
              </a:ext>
            </a:extLst>
          </p:cNvPr>
          <p:cNvSpPr/>
          <p:nvPr/>
        </p:nvSpPr>
        <p:spPr>
          <a:xfrm>
            <a:off x="165682" y="2859131"/>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1" name="Rektangel 70">
            <a:hlinkClick r:id="rId12" action="ppaction://hlinksldjump"/>
            <a:extLst>
              <a:ext uri="{FF2B5EF4-FFF2-40B4-BE49-F238E27FC236}">
                <a16:creationId xmlns:a16="http://schemas.microsoft.com/office/drawing/2014/main" id="{F6A7C115-905D-4429-8849-A68F5B7720F3}"/>
              </a:ext>
            </a:extLst>
          </p:cNvPr>
          <p:cNvSpPr/>
          <p:nvPr/>
        </p:nvSpPr>
        <p:spPr>
          <a:xfrm>
            <a:off x="165682" y="3206597"/>
            <a:ext cx="83087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2" name="Rektangel 71">
            <a:hlinkClick r:id="rId13" action="ppaction://hlinksldjump"/>
            <a:extLst>
              <a:ext uri="{FF2B5EF4-FFF2-40B4-BE49-F238E27FC236}">
                <a16:creationId xmlns:a16="http://schemas.microsoft.com/office/drawing/2014/main" id="{2A158750-9BBB-41BA-8C0E-16654D63ACA1}"/>
              </a:ext>
            </a:extLst>
          </p:cNvPr>
          <p:cNvSpPr/>
          <p:nvPr/>
        </p:nvSpPr>
        <p:spPr>
          <a:xfrm>
            <a:off x="203965" y="3525485"/>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3" name="Rektangel 72">
            <a:hlinkClick r:id="rId14" action="ppaction://hlinksldjump"/>
            <a:extLst>
              <a:ext uri="{FF2B5EF4-FFF2-40B4-BE49-F238E27FC236}">
                <a16:creationId xmlns:a16="http://schemas.microsoft.com/office/drawing/2014/main" id="{7D909504-19F0-42A8-A0CB-55D1DA85662D}"/>
              </a:ext>
            </a:extLst>
          </p:cNvPr>
          <p:cNvSpPr/>
          <p:nvPr/>
        </p:nvSpPr>
        <p:spPr>
          <a:xfrm>
            <a:off x="186951" y="3875786"/>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hlinkClick r:id="rId23" action="ppaction://hlinksldjump"/>
            <a:extLst>
              <a:ext uri="{FF2B5EF4-FFF2-40B4-BE49-F238E27FC236}">
                <a16:creationId xmlns:a16="http://schemas.microsoft.com/office/drawing/2014/main" id="{BDEB8668-51EB-4B19-A882-024CF9103FB1}"/>
              </a:ext>
            </a:extLst>
          </p:cNvPr>
          <p:cNvSpPr/>
          <p:nvPr/>
        </p:nvSpPr>
        <p:spPr>
          <a:xfrm>
            <a:off x="184514" y="900936"/>
            <a:ext cx="142802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Grafik 8" descr="Gentag">
            <a:extLst>
              <a:ext uri="{FF2B5EF4-FFF2-40B4-BE49-F238E27FC236}">
                <a16:creationId xmlns:a16="http://schemas.microsoft.com/office/drawing/2014/main" id="{D472EDF1-69FB-4A1A-B5EB-ECE086555CC8}"/>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115700" y="5066100"/>
            <a:ext cx="420836" cy="420836"/>
          </a:xfrm>
          <a:prstGeom prst="rect">
            <a:avLst/>
          </a:prstGeom>
        </p:spPr>
      </p:pic>
    </p:spTree>
    <p:extLst>
      <p:ext uri="{BB962C8B-B14F-4D97-AF65-F5344CB8AC3E}">
        <p14:creationId xmlns:p14="http://schemas.microsoft.com/office/powerpoint/2010/main" val="3494170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2646878"/>
          </a:xfrm>
          <a:prstGeom prst="rect">
            <a:avLst/>
          </a:prstGeom>
        </p:spPr>
        <p:txBody>
          <a:bodyPr wrap="square">
            <a:spAutoFit/>
          </a:bodyPr>
          <a:lstStyle/>
          <a:p>
            <a:r>
              <a:rPr lang="da-DK" sz="2000" dirty="0"/>
              <a:t>Metodebeskrivelse for kommunikationsplanen</a:t>
            </a:r>
          </a:p>
          <a:p>
            <a:endParaRPr lang="da-DK" b="1" dirty="0">
              <a:latin typeface="+mj-lt"/>
            </a:endParaRPr>
          </a:p>
          <a:p>
            <a:endParaRPr lang="da-DK" b="1" dirty="0">
              <a:latin typeface="+mj-lt"/>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latin typeface="+mj-lt"/>
            </a:endParaRPr>
          </a:p>
          <a:p>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56" name="Tekstboks 18">
            <a:extLst>
              <a:ext uri="{FF2B5EF4-FFF2-40B4-BE49-F238E27FC236}">
                <a16:creationId xmlns:a16="http://schemas.microsoft.com/office/drawing/2014/main" id="{18BD047F-59B9-4C64-98C1-69EC2EABB053}"/>
              </a:ext>
            </a:extLst>
          </p:cNvPr>
          <p:cNvSpPr txBox="1">
            <a:spLocks noChangeArrowheads="1"/>
          </p:cNvSpPr>
          <p:nvPr/>
        </p:nvSpPr>
        <p:spPr bwMode="auto">
          <a:xfrm>
            <a:off x="311388" y="1452976"/>
            <a:ext cx="7046944" cy="3323987"/>
          </a:xfrm>
          <a:prstGeom prst="rect">
            <a:avLst/>
          </a:prstGeom>
          <a:noFill/>
          <a:ln w="9525">
            <a:noFill/>
            <a:miter lim="800000"/>
            <a:headEnd/>
            <a:tailEnd/>
          </a:ln>
        </p:spPr>
        <p:txBody>
          <a:bodyPr wrap="square">
            <a:spAutoFit/>
          </a:bodyPr>
          <a:lstStyle/>
          <a:p>
            <a:pPr marL="342900" indent="-342900">
              <a:buAutoNum type="arabicPeriod"/>
            </a:pPr>
            <a:r>
              <a:rPr lang="da-DK" sz="1400" dirty="0">
                <a:latin typeface="Calibri" pitchFamily="34" charset="0"/>
              </a:rPr>
              <a:t>Udgangspunktet for kommunikationsplanen er interessentanalysen.</a:t>
            </a:r>
          </a:p>
          <a:p>
            <a:pPr marL="342900" indent="-342900">
              <a:buAutoNum type="arabicPeriod"/>
            </a:pPr>
            <a:r>
              <a:rPr lang="da-DK" sz="1400" dirty="0">
                <a:latin typeface="Calibri" pitchFamily="34" charset="0"/>
              </a:rPr>
              <a:t>Fastlæg hvilke interessenter der skal kommunikeres med</a:t>
            </a:r>
            <a:br>
              <a:rPr lang="da-DK" sz="1400" dirty="0">
                <a:latin typeface="Calibri" pitchFamily="34" charset="0"/>
              </a:rPr>
            </a:br>
            <a:r>
              <a:rPr lang="da-DK" sz="1400" dirty="0">
                <a:latin typeface="Calibri" pitchFamily="34" charset="0"/>
              </a:rPr>
              <a:t>(kopier interessenterne fra interessentanalysen).</a:t>
            </a:r>
          </a:p>
          <a:p>
            <a:pPr marL="342900" indent="-342900">
              <a:buAutoNum type="arabicPeriod"/>
            </a:pPr>
            <a:r>
              <a:rPr lang="da-DK" sz="1400" dirty="0">
                <a:latin typeface="Calibri" pitchFamily="34" charset="0"/>
              </a:rPr>
              <a:t>Fastlæg formålet med hvorfor de skal modtage kommunikationen.</a:t>
            </a:r>
          </a:p>
          <a:p>
            <a:pPr marL="342900" indent="-342900">
              <a:buAutoNum type="arabicPeriod"/>
            </a:pPr>
            <a:r>
              <a:rPr lang="da-DK" sz="1400" dirty="0">
                <a:latin typeface="Calibri" pitchFamily="34" charset="0"/>
              </a:rPr>
              <a:t>Forventningsafstem med interessenten omkring hvilket medie de skal </a:t>
            </a:r>
            <a:br>
              <a:rPr lang="da-DK" sz="1400" dirty="0">
                <a:latin typeface="Calibri" pitchFamily="34" charset="0"/>
              </a:rPr>
            </a:br>
            <a:r>
              <a:rPr lang="da-DK" sz="1400" dirty="0">
                <a:latin typeface="Calibri" pitchFamily="34" charset="0"/>
              </a:rPr>
              <a:t>modtage kommunikationen på</a:t>
            </a:r>
            <a:br>
              <a:rPr lang="da-DK" sz="1400" dirty="0">
                <a:latin typeface="Calibri" pitchFamily="34" charset="0"/>
              </a:rPr>
            </a:br>
            <a:r>
              <a:rPr lang="da-DK" sz="1400" dirty="0">
                <a:latin typeface="Calibri" pitchFamily="34" charset="0"/>
              </a:rPr>
              <a:t>(eksempelvis: Mail, telefon, hjemmeside, nyhedsbrev, fysisk møde m.m.).</a:t>
            </a:r>
          </a:p>
          <a:p>
            <a:pPr marL="342900" indent="-342900">
              <a:buAutoNum type="arabicPeriod"/>
            </a:pPr>
            <a:r>
              <a:rPr lang="da-DK" sz="1400" dirty="0">
                <a:latin typeface="Calibri" pitchFamily="34" charset="0"/>
              </a:rPr>
              <a:t>Forventningsafstem med interessenten hvilken type information</a:t>
            </a:r>
            <a:br>
              <a:rPr lang="da-DK" sz="1400" dirty="0">
                <a:latin typeface="Calibri" pitchFamily="34" charset="0"/>
              </a:rPr>
            </a:br>
            <a:r>
              <a:rPr lang="da-DK" sz="1400" dirty="0">
                <a:latin typeface="Calibri" pitchFamily="34" charset="0"/>
              </a:rPr>
              <a:t>de gerne vil modtage</a:t>
            </a:r>
            <a:br>
              <a:rPr lang="da-DK" sz="1400" dirty="0">
                <a:latin typeface="Calibri" pitchFamily="34" charset="0"/>
              </a:rPr>
            </a:br>
            <a:r>
              <a:rPr lang="da-DK" sz="1400" dirty="0">
                <a:latin typeface="Calibri" pitchFamily="34" charset="0"/>
              </a:rPr>
              <a:t>(eksempelvis: ved ændringer, ved beslutninger, status og overskridelser m.m.).</a:t>
            </a:r>
          </a:p>
          <a:p>
            <a:pPr marL="342900" indent="-342900">
              <a:buAutoNum type="arabicPeriod"/>
            </a:pPr>
            <a:r>
              <a:rPr lang="da-DK" sz="1400" dirty="0">
                <a:latin typeface="Calibri" pitchFamily="34" charset="0"/>
              </a:rPr>
              <a:t>Forventningsafstem hvor ofte der skal kommunikeres/følges op</a:t>
            </a:r>
            <a:br>
              <a:rPr lang="da-DK" sz="1400" dirty="0">
                <a:latin typeface="Calibri" pitchFamily="34" charset="0"/>
              </a:rPr>
            </a:br>
            <a:r>
              <a:rPr lang="da-DK" sz="1400" dirty="0">
                <a:latin typeface="Calibri" pitchFamily="34" charset="0"/>
              </a:rPr>
              <a:t>(eksempelvis: dagligt, ugentligt, månedsvis, kvartalsvis, ad hoc m.m.).</a:t>
            </a:r>
          </a:p>
          <a:p>
            <a:pPr marL="342900" indent="-342900">
              <a:buAutoNum type="arabicPeriod"/>
            </a:pPr>
            <a:r>
              <a:rPr lang="da-DK" sz="1400" dirty="0">
                <a:latin typeface="Calibri" pitchFamily="34" charset="0"/>
              </a:rPr>
              <a:t>Fastlæg ansvaret for at kommunikere og følge op på interessenten</a:t>
            </a:r>
          </a:p>
          <a:p>
            <a:pPr marL="342900" indent="-342900">
              <a:buAutoNum type="arabicPeriod"/>
            </a:pPr>
            <a:r>
              <a:rPr lang="da-DK" sz="1400" dirty="0">
                <a:latin typeface="Calibri" pitchFamily="34" charset="0"/>
              </a:rPr>
              <a:t>Følg op på planen jævnligt</a:t>
            </a:r>
            <a:br>
              <a:rPr lang="da-DK" sz="1400" dirty="0">
                <a:latin typeface="Calibri" pitchFamily="34" charset="0"/>
              </a:rPr>
            </a:br>
            <a:r>
              <a:rPr lang="da-DK" sz="1400" dirty="0">
                <a:latin typeface="Calibri" pitchFamily="34" charset="0"/>
              </a:rPr>
              <a:t>(ca. hver måned).</a:t>
            </a:r>
          </a:p>
        </p:txBody>
      </p:sp>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123766" y="5796024"/>
            <a:ext cx="5327650" cy="923330"/>
          </a:xfrm>
          <a:prstGeom prst="rect">
            <a:avLst/>
          </a:prstGeom>
          <a:noFill/>
          <a:ln w="9525">
            <a:noFill/>
            <a:miter lim="800000"/>
            <a:headEnd/>
            <a:tailEnd/>
          </a:ln>
        </p:spPr>
        <p:txBody>
          <a:bodyPr>
            <a:spAutoFit/>
          </a:bodyPr>
          <a:lstStyle/>
          <a:p>
            <a:r>
              <a:rPr lang="da-DK" dirty="0">
                <a:solidFill>
                  <a:schemeClr val="bg1"/>
                </a:solidFill>
                <a:latin typeface="Calibri" pitchFamily="34" charset="0"/>
              </a:rPr>
              <a:t>Ansigt til ansigt </a:t>
            </a:r>
            <a:br>
              <a:rPr lang="da-DK" dirty="0">
                <a:solidFill>
                  <a:schemeClr val="bg1"/>
                </a:solidFill>
                <a:latin typeface="Calibri" pitchFamily="34" charset="0"/>
              </a:rPr>
            </a:br>
            <a:r>
              <a:rPr lang="da-DK" dirty="0">
                <a:solidFill>
                  <a:schemeClr val="bg1"/>
                </a:solidFill>
                <a:latin typeface="Calibri" pitchFamily="34" charset="0"/>
              </a:rPr>
              <a:t>- er den korteste afstand </a:t>
            </a:r>
            <a:br>
              <a:rPr lang="da-DK" dirty="0">
                <a:solidFill>
                  <a:schemeClr val="bg1"/>
                </a:solidFill>
                <a:latin typeface="Calibri" pitchFamily="34" charset="0"/>
              </a:rPr>
            </a:br>
            <a:r>
              <a:rPr lang="da-DK" dirty="0">
                <a:solidFill>
                  <a:schemeClr val="bg1"/>
                </a:solidFill>
                <a:latin typeface="Calibri" pitchFamily="34" charset="0"/>
              </a:rPr>
              <a:t>  mellem 2 mennesker</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pic>
        <p:nvPicPr>
          <p:cNvPr id="33" name="Billede 32" descr="Et billede, der indeholder skærmbillede&#10;&#10;Automatisk genereret beskrivelse">
            <a:extLst>
              <a:ext uri="{FF2B5EF4-FFF2-40B4-BE49-F238E27FC236}">
                <a16:creationId xmlns:a16="http://schemas.microsoft.com/office/drawing/2014/main" id="{6368E16C-85A9-432B-851E-FD5B06158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231" y="1841634"/>
            <a:ext cx="5331015" cy="2141591"/>
          </a:xfrm>
          <a:prstGeom prst="rect">
            <a:avLst/>
          </a:prstGeom>
        </p:spPr>
      </p:pic>
      <p:sp>
        <p:nvSpPr>
          <p:cNvPr id="44" name="Tekstfelt 43">
            <a:extLst>
              <a:ext uri="{FF2B5EF4-FFF2-40B4-BE49-F238E27FC236}">
                <a16:creationId xmlns:a16="http://schemas.microsoft.com/office/drawing/2014/main" id="{17780CA3-30D4-4B61-B902-23DBB6C66176}"/>
              </a:ext>
            </a:extLst>
          </p:cNvPr>
          <p:cNvSpPr txBox="1"/>
          <p:nvPr/>
        </p:nvSpPr>
        <p:spPr>
          <a:xfrm>
            <a:off x="7942869" y="1452976"/>
            <a:ext cx="2829464" cy="369332"/>
          </a:xfrm>
          <a:prstGeom prst="rect">
            <a:avLst/>
          </a:prstGeom>
          <a:noFill/>
        </p:spPr>
        <p:txBody>
          <a:bodyPr wrap="square" rtlCol="0">
            <a:spAutoFit/>
          </a:bodyPr>
          <a:lstStyle/>
          <a:p>
            <a:r>
              <a:rPr lang="da-DK" dirty="0"/>
              <a:t>Kommunikationsplan</a:t>
            </a:r>
          </a:p>
        </p:txBody>
      </p:sp>
      <p:sp>
        <p:nvSpPr>
          <p:cNvPr id="46" name="Tekstfelt 45">
            <a:extLst>
              <a:ext uri="{FF2B5EF4-FFF2-40B4-BE49-F238E27FC236}">
                <a16:creationId xmlns:a16="http://schemas.microsoft.com/office/drawing/2014/main" id="{F9E49B94-E0C1-4FBA-B90D-6BB94241D37A}"/>
              </a:ext>
            </a:extLst>
          </p:cNvPr>
          <p:cNvSpPr txBox="1"/>
          <p:nvPr/>
        </p:nvSpPr>
        <p:spPr>
          <a:xfrm>
            <a:off x="6442745" y="5693295"/>
            <a:ext cx="5246216" cy="369332"/>
          </a:xfrm>
          <a:prstGeom prst="rect">
            <a:avLst/>
          </a:prstGeom>
          <a:noFill/>
        </p:spPr>
        <p:txBody>
          <a:bodyPr wrap="square" rtlCol="0">
            <a:spAutoFit/>
          </a:bodyPr>
          <a:lstStyle/>
          <a:p>
            <a:pPr algn="r"/>
            <a:r>
              <a:rPr lang="da-DK" dirty="0"/>
              <a:t>Se et eksempel på kommunikationsplanen </a:t>
            </a:r>
            <a:r>
              <a:rPr lang="da-DK" dirty="0">
                <a:hlinkClick r:id="rId4" action="ppaction://hlinksldjump"/>
              </a:rPr>
              <a:t>her</a:t>
            </a:r>
            <a:r>
              <a:rPr lang="da-DK" dirty="0"/>
              <a:t>.</a:t>
            </a:r>
          </a:p>
        </p:txBody>
      </p:sp>
      <p:sp>
        <p:nvSpPr>
          <p:cNvPr id="34" name="Rectangle 9">
            <a:hlinkClick r:id="rId5" action="ppaction://hlinksldjump"/>
            <a:extLst>
              <a:ext uri="{FF2B5EF4-FFF2-40B4-BE49-F238E27FC236}">
                <a16:creationId xmlns:a16="http://schemas.microsoft.com/office/drawing/2014/main" id="{12D70ED6-51A1-48DC-85C5-858EF933BD98}"/>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35" name="Rectangle 10">
            <a:hlinkClick r:id="rId6" action="ppaction://hlinksldjump"/>
            <a:extLst>
              <a:ext uri="{FF2B5EF4-FFF2-40B4-BE49-F238E27FC236}">
                <a16:creationId xmlns:a16="http://schemas.microsoft.com/office/drawing/2014/main" id="{5743778F-AADD-4B6F-B63D-831797201DFD}"/>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41" name="Rectangle 11">
            <a:hlinkClick r:id="rId7" action="ppaction://hlinksldjump"/>
            <a:extLst>
              <a:ext uri="{FF2B5EF4-FFF2-40B4-BE49-F238E27FC236}">
                <a16:creationId xmlns:a16="http://schemas.microsoft.com/office/drawing/2014/main" id="{DC4535E6-6D36-4D73-8E86-7E7D1117B76E}"/>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42" name="Rectangle 12">
            <a:hlinkClick r:id="rId8" action="ppaction://hlinksldjump"/>
            <a:extLst>
              <a:ext uri="{FF2B5EF4-FFF2-40B4-BE49-F238E27FC236}">
                <a16:creationId xmlns:a16="http://schemas.microsoft.com/office/drawing/2014/main" id="{8AEE0FA8-5057-47CE-A0DA-F969C5345303}"/>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43" name="Rektangel 55">
            <a:hlinkClick r:id="rId9" action="ppaction://hlinksldjump"/>
            <a:extLst>
              <a:ext uri="{FF2B5EF4-FFF2-40B4-BE49-F238E27FC236}">
                <a16:creationId xmlns:a16="http://schemas.microsoft.com/office/drawing/2014/main" id="{9BD22794-F34B-4365-A4C5-03A36D24ABD6}"/>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5" name="Rektangel 55">
            <a:hlinkClick r:id="rId10" action="ppaction://hlinksldjump"/>
            <a:extLst>
              <a:ext uri="{FF2B5EF4-FFF2-40B4-BE49-F238E27FC236}">
                <a16:creationId xmlns:a16="http://schemas.microsoft.com/office/drawing/2014/main" id="{FBA8C80B-0C4C-4990-8EE9-3366AD17625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7" name="Rektangel 55">
            <a:hlinkClick r:id="rId11" action="ppaction://hlinksldjump"/>
            <a:extLst>
              <a:ext uri="{FF2B5EF4-FFF2-40B4-BE49-F238E27FC236}">
                <a16:creationId xmlns:a16="http://schemas.microsoft.com/office/drawing/2014/main" id="{64434FA1-82DA-44BB-B458-D795082CFCF1}"/>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8" name="Tekstfelt 61">
            <a:hlinkClick r:id="rId9" action="ppaction://hlinksldjump"/>
            <a:extLst>
              <a:ext uri="{FF2B5EF4-FFF2-40B4-BE49-F238E27FC236}">
                <a16:creationId xmlns:a16="http://schemas.microsoft.com/office/drawing/2014/main" id="{CBC54032-4233-4F06-88F7-3DCF9D727844}"/>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9" name="Tekstfelt 61">
            <a:hlinkClick r:id="rId10" action="ppaction://hlinksldjump"/>
            <a:extLst>
              <a:ext uri="{FF2B5EF4-FFF2-40B4-BE49-F238E27FC236}">
                <a16:creationId xmlns:a16="http://schemas.microsoft.com/office/drawing/2014/main" id="{1060EBEB-D2BE-45A0-BEC9-A455209B2D34}"/>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0" name="Tekstfelt 61">
            <a:hlinkClick r:id="rId11" action="ppaction://hlinksldjump"/>
            <a:extLst>
              <a:ext uri="{FF2B5EF4-FFF2-40B4-BE49-F238E27FC236}">
                <a16:creationId xmlns:a16="http://schemas.microsoft.com/office/drawing/2014/main" id="{317823EF-F197-480A-9B26-EBCBCD83AD1E}"/>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1" name="Rektangel 55">
            <a:hlinkClick r:id="rId12" action="ppaction://hlinksldjump"/>
            <a:extLst>
              <a:ext uri="{FF2B5EF4-FFF2-40B4-BE49-F238E27FC236}">
                <a16:creationId xmlns:a16="http://schemas.microsoft.com/office/drawing/2014/main" id="{989C628A-AE46-4662-972C-2D8BE33AE4E9}"/>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2" name="Tekstfelt 61">
            <a:hlinkClick r:id="rId12" action="ppaction://hlinksldjump"/>
            <a:extLst>
              <a:ext uri="{FF2B5EF4-FFF2-40B4-BE49-F238E27FC236}">
                <a16:creationId xmlns:a16="http://schemas.microsoft.com/office/drawing/2014/main" id="{B192691F-9433-40D9-B5E3-E9CD90F470A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27" name="Grafik 26" descr="Avis">
            <a:hlinkClick r:id="rId13" action="ppaction://hlinksldjump"/>
            <a:extLst>
              <a:ext uri="{FF2B5EF4-FFF2-40B4-BE49-F238E27FC236}">
                <a16:creationId xmlns:a16="http://schemas.microsoft.com/office/drawing/2014/main" id="{76EED1D5-4723-4163-8B68-968A6A89DA6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207968" y="137378"/>
            <a:ext cx="452277" cy="419647"/>
          </a:xfrm>
          <a:prstGeom prst="rect">
            <a:avLst/>
          </a:prstGeom>
        </p:spPr>
      </p:pic>
      <p:pic>
        <p:nvPicPr>
          <p:cNvPr id="28" name="Grafik 27" descr="Lystryk">
            <a:hlinkClick r:id="rId4" action="ppaction://hlinksldjump"/>
            <a:extLst>
              <a:ext uri="{FF2B5EF4-FFF2-40B4-BE49-F238E27FC236}">
                <a16:creationId xmlns:a16="http://schemas.microsoft.com/office/drawing/2014/main" id="{5D86C4EB-40DC-4857-AF54-565D063A5DD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75178" y="113433"/>
            <a:ext cx="407840" cy="443592"/>
          </a:xfrm>
          <a:prstGeom prst="rect">
            <a:avLst/>
          </a:prstGeom>
        </p:spPr>
      </p:pic>
      <p:pic>
        <p:nvPicPr>
          <p:cNvPr id="3" name="Grafik 64" descr="Hjem">
            <a:hlinkClick r:id="rId18" action="ppaction://hlinksldjump"/>
            <a:extLst>
              <a:ext uri="{FF2B5EF4-FFF2-40B4-BE49-F238E27FC236}">
                <a16:creationId xmlns:a16="http://schemas.microsoft.com/office/drawing/2014/main" id="{6344643D-9FB2-41D6-B4DF-BFBCF5982A3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A2FE1F10-00CB-4250-AAC7-A6CC325244A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35587" y="157640"/>
            <a:ext cx="347297" cy="373662"/>
          </a:xfrm>
          <a:prstGeom prst="rect">
            <a:avLst/>
          </a:prstGeom>
        </p:spPr>
      </p:pic>
      <p:pic>
        <p:nvPicPr>
          <p:cNvPr id="2" name="Grafik 1" descr="Gentag">
            <a:hlinkClick r:id="rId23" action="ppaction://hlinksldjump"/>
            <a:extLst>
              <a:ext uri="{FF2B5EF4-FFF2-40B4-BE49-F238E27FC236}">
                <a16:creationId xmlns:a16="http://schemas.microsoft.com/office/drawing/2014/main" id="{68BDB3A1-BAB2-4BAD-997A-4A24B75FEFCC}"/>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626208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boks 18">
            <a:extLst>
              <a:ext uri="{FF2B5EF4-FFF2-40B4-BE49-F238E27FC236}">
                <a16:creationId xmlns:a16="http://schemas.microsoft.com/office/drawing/2014/main" id="{AF87415F-98B1-4203-AAF1-B12AFD0D1E58}"/>
              </a:ext>
            </a:extLst>
          </p:cNvPr>
          <p:cNvSpPr txBox="1">
            <a:spLocks noChangeArrowheads="1"/>
          </p:cNvSpPr>
          <p:nvPr/>
        </p:nvSpPr>
        <p:spPr bwMode="auto">
          <a:xfrm>
            <a:off x="1112977" y="1425616"/>
            <a:ext cx="11366087" cy="3754874"/>
          </a:xfrm>
          <a:prstGeom prst="rect">
            <a:avLst/>
          </a:prstGeom>
          <a:noFill/>
          <a:ln w="9525">
            <a:noFill/>
            <a:miter lim="800000"/>
            <a:headEnd/>
            <a:tailEnd/>
          </a:ln>
        </p:spPr>
        <p:txBody>
          <a:bodyPr wrap="square">
            <a:spAutoFit/>
          </a:bodyPr>
          <a:lstStyle/>
          <a:p>
            <a:pPr marL="342900" indent="-342900">
              <a:buAutoNum type="arabicPeriod"/>
            </a:pPr>
            <a:r>
              <a:rPr lang="da-DK" sz="1400" dirty="0">
                <a:latin typeface="Calibri" pitchFamily="34" charset="0"/>
              </a:rPr>
              <a:t>List de 9 styringsområder over hinanden (brug meget gerne skabelonen).</a:t>
            </a:r>
          </a:p>
          <a:p>
            <a:pPr marL="342900" indent="-342900">
              <a:buAutoNum type="arabicPeriod"/>
            </a:pPr>
            <a:endParaRPr lang="da-DK" sz="1400" dirty="0">
              <a:latin typeface="Calibri" pitchFamily="34" charset="0"/>
            </a:endParaRPr>
          </a:p>
          <a:p>
            <a:pPr marL="342900" indent="-342900">
              <a:buAutoNum type="arabicPeriod"/>
            </a:pPr>
            <a:endParaRPr lang="da-DK" sz="1400" dirty="0">
              <a:latin typeface="Calibri" pitchFamily="34" charset="0"/>
            </a:endParaRPr>
          </a:p>
          <a:p>
            <a:pPr marL="342900" indent="-342900">
              <a:buAutoNum type="arabicPeriod"/>
            </a:pPr>
            <a:endParaRPr lang="da-DK" sz="1400" dirty="0">
              <a:latin typeface="Calibri" pitchFamily="34" charset="0"/>
            </a:endParaRPr>
          </a:p>
          <a:p>
            <a:pPr marL="342900" indent="-342900">
              <a:buAutoNum type="arabicPeriod"/>
            </a:pPr>
            <a:endParaRPr lang="da-DK" sz="1400" dirty="0">
              <a:latin typeface="Calibri" pitchFamily="34" charset="0"/>
            </a:endParaRPr>
          </a:p>
          <a:p>
            <a:pPr marL="342900" indent="-342900">
              <a:buAutoNum type="arabicPeriod"/>
            </a:pPr>
            <a:endParaRPr lang="da-DK" sz="1400" dirty="0">
              <a:latin typeface="Calibri" pitchFamily="34" charset="0"/>
            </a:endParaRPr>
          </a:p>
          <a:p>
            <a:pPr marL="342900" indent="-342900">
              <a:buAutoNum type="arabicPeriod"/>
            </a:pPr>
            <a:endParaRPr lang="da-DK" sz="1400" dirty="0">
              <a:latin typeface="Calibri" pitchFamily="34" charset="0"/>
            </a:endParaRPr>
          </a:p>
          <a:p>
            <a:pPr marL="342900" indent="-342900">
              <a:buAutoNum type="arabicPeriod"/>
            </a:pPr>
            <a:endParaRPr lang="da-DK" sz="1400" dirty="0">
              <a:latin typeface="Calibri" pitchFamily="34" charset="0"/>
            </a:endParaRPr>
          </a:p>
          <a:p>
            <a:pPr marL="342900" indent="-342900">
              <a:buAutoNum type="arabicPeriod"/>
            </a:pPr>
            <a:endParaRPr lang="da-DK" sz="1400" dirty="0">
              <a:latin typeface="Calibri" pitchFamily="34" charset="0"/>
            </a:endParaRPr>
          </a:p>
          <a:p>
            <a:pPr marL="342900" indent="-342900">
              <a:buAutoNum type="arabicPeriod"/>
            </a:pPr>
            <a:endParaRPr lang="da-DK" sz="1400" dirty="0">
              <a:latin typeface="Calibri" pitchFamily="34" charset="0"/>
            </a:endParaRPr>
          </a:p>
          <a:p>
            <a:pPr marL="342900" indent="-342900">
              <a:buAutoNum type="arabicPeriod"/>
            </a:pPr>
            <a:endParaRPr lang="da-DK" sz="1400" dirty="0">
              <a:latin typeface="Calibri" pitchFamily="34" charset="0"/>
            </a:endParaRPr>
          </a:p>
          <a:p>
            <a:pPr marL="342900" indent="-342900">
              <a:buAutoNum type="arabicPeriod"/>
            </a:pPr>
            <a:r>
              <a:rPr lang="da-DK" sz="1400" dirty="0">
                <a:latin typeface="Calibri" pitchFamily="34" charset="0"/>
              </a:rPr>
              <a:t>Afstem med ledelsen hvilke styringsområder der ønskes rapporteret på (projektlederen bør stadig opdatere samtlige 9 områder selvom ledelsen ønsker rapportering på et færre antal).</a:t>
            </a:r>
          </a:p>
          <a:p>
            <a:pPr marL="342900" indent="-342900">
              <a:buAutoNum type="arabicPeriod"/>
            </a:pPr>
            <a:r>
              <a:rPr lang="da-DK" sz="1400" dirty="0">
                <a:latin typeface="Calibri" pitchFamily="34" charset="0"/>
              </a:rPr>
              <a:t>Vurder fremadrettet status for hvert enkelt område frem til næste styregruppemøde.</a:t>
            </a:r>
          </a:p>
          <a:p>
            <a:pPr marL="342900" indent="-342900">
              <a:buAutoNum type="arabicPeriod"/>
            </a:pPr>
            <a:r>
              <a:rPr lang="da-DK" sz="1400" dirty="0">
                <a:latin typeface="Calibri" pitchFamily="34" charset="0"/>
              </a:rPr>
              <a:t>Udfærdig et beslutningsoplæg for hvert af de styringsområder der er markeret ”Rød”, således at der på ledelsens beslutning kan foretages/iværksættes de nødvendige korrektioner/handlinger.</a:t>
            </a:r>
          </a:p>
          <a:p>
            <a:pPr marL="342900" indent="-342900">
              <a:buAutoNum type="arabicPeriod"/>
            </a:pPr>
            <a:r>
              <a:rPr lang="da-DK" sz="1400" dirty="0">
                <a:latin typeface="Calibri" pitchFamily="34" charset="0"/>
              </a:rPr>
              <a:t>Opdater ændringslog såfremt ændringer er blevet besluttet.</a:t>
            </a:r>
          </a:p>
        </p:txBody>
      </p:sp>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584775"/>
          </a:xfrm>
          <a:prstGeom prst="rect">
            <a:avLst/>
          </a:prstGeom>
        </p:spPr>
        <p:txBody>
          <a:bodyPr wrap="square">
            <a:spAutoFit/>
          </a:bodyPr>
          <a:lstStyle/>
          <a:p>
            <a:r>
              <a:rPr lang="da-DK" sz="2000" dirty="0"/>
              <a:t>Metodebeskrivelse for Ledelsesrapportering</a:t>
            </a:r>
            <a:endParaRPr lang="da-DK" sz="1400" b="1" dirty="0">
              <a:latin typeface="+mj-lt"/>
            </a:endParaRPr>
          </a:p>
          <a:p>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33" name="Rectangle 9">
            <a:hlinkClick r:id="rId3" action="ppaction://hlinksldjump"/>
            <a:extLst>
              <a:ext uri="{FF2B5EF4-FFF2-40B4-BE49-F238E27FC236}">
                <a16:creationId xmlns:a16="http://schemas.microsoft.com/office/drawing/2014/main" id="{8D0F044C-BFC5-4226-956B-3394FE6A3DF2}"/>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IDE/ANALYSE</a:t>
            </a:r>
          </a:p>
        </p:txBody>
      </p:sp>
      <p:sp>
        <p:nvSpPr>
          <p:cNvPr id="34" name="Rectangle 10">
            <a:hlinkClick r:id="rId4" action="ppaction://hlinksldjump"/>
            <a:extLst>
              <a:ext uri="{FF2B5EF4-FFF2-40B4-BE49-F238E27FC236}">
                <a16:creationId xmlns:a16="http://schemas.microsoft.com/office/drawing/2014/main" id="{8B6B7C51-E66A-484A-89FE-A0994055CC80}"/>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5" name="Rectangle 11">
            <a:hlinkClick r:id="rId5" action="ppaction://hlinksldjump"/>
            <a:extLst>
              <a:ext uri="{FF2B5EF4-FFF2-40B4-BE49-F238E27FC236}">
                <a16:creationId xmlns:a16="http://schemas.microsoft.com/office/drawing/2014/main" id="{C74C0421-02CA-49B1-BBAA-9D212FA7CFDA}"/>
              </a:ext>
            </a:extLst>
          </p:cNvPr>
          <p:cNvSpPr/>
          <p:nvPr/>
        </p:nvSpPr>
        <p:spPr>
          <a:xfrm>
            <a:off x="7929269" y="113149"/>
            <a:ext cx="148317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GENNEMFØRELSE</a:t>
            </a:r>
          </a:p>
        </p:txBody>
      </p:sp>
      <p:sp>
        <p:nvSpPr>
          <p:cNvPr id="36" name="Rectangle 12">
            <a:hlinkClick r:id="rId6" action="ppaction://hlinksldjump"/>
            <a:extLst>
              <a:ext uri="{FF2B5EF4-FFF2-40B4-BE49-F238E27FC236}">
                <a16:creationId xmlns:a16="http://schemas.microsoft.com/office/drawing/2014/main" id="{022D061E-4B51-44DD-BAF5-563B3D67C763}"/>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7" name="Rektangel 55">
            <a:hlinkClick r:id="rId7" action="ppaction://hlinksldjump"/>
            <a:extLst>
              <a:ext uri="{FF2B5EF4-FFF2-40B4-BE49-F238E27FC236}">
                <a16:creationId xmlns:a16="http://schemas.microsoft.com/office/drawing/2014/main" id="{75FC4E91-BB57-4B02-9620-1499D0A0C465}"/>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1" name="Rektangel 55">
            <a:hlinkClick r:id="rId8" action="ppaction://hlinksldjump"/>
            <a:extLst>
              <a:ext uri="{FF2B5EF4-FFF2-40B4-BE49-F238E27FC236}">
                <a16:creationId xmlns:a16="http://schemas.microsoft.com/office/drawing/2014/main" id="{74A1ADC9-9C8C-4536-B3BC-C343D58F9C8A}"/>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9" action="ppaction://hlinksldjump"/>
            <a:extLst>
              <a:ext uri="{FF2B5EF4-FFF2-40B4-BE49-F238E27FC236}">
                <a16:creationId xmlns:a16="http://schemas.microsoft.com/office/drawing/2014/main" id="{909AE70D-6FE6-4016-A9FD-1D81D5EB4761}"/>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Tekstfelt 61">
            <a:hlinkClick r:id="rId7" action="ppaction://hlinksldjump"/>
            <a:extLst>
              <a:ext uri="{FF2B5EF4-FFF2-40B4-BE49-F238E27FC236}">
                <a16:creationId xmlns:a16="http://schemas.microsoft.com/office/drawing/2014/main" id="{8F7EA5FA-E5C3-4837-BDCF-EF3501F2D729}"/>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4" name="Tekstfelt 61">
            <a:hlinkClick r:id="rId8" action="ppaction://hlinksldjump"/>
            <a:extLst>
              <a:ext uri="{FF2B5EF4-FFF2-40B4-BE49-F238E27FC236}">
                <a16:creationId xmlns:a16="http://schemas.microsoft.com/office/drawing/2014/main" id="{34781DD6-C229-474C-8F49-AB662DA091F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5" name="Tekstfelt 61">
            <a:hlinkClick r:id="rId9" action="ppaction://hlinksldjump"/>
            <a:extLst>
              <a:ext uri="{FF2B5EF4-FFF2-40B4-BE49-F238E27FC236}">
                <a16:creationId xmlns:a16="http://schemas.microsoft.com/office/drawing/2014/main" id="{388C0734-7D17-495B-AF9A-0A1D8CE13B90}"/>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6" name="Rektangel 55">
            <a:hlinkClick r:id="rId10" action="ppaction://hlinksldjump"/>
            <a:extLst>
              <a:ext uri="{FF2B5EF4-FFF2-40B4-BE49-F238E27FC236}">
                <a16:creationId xmlns:a16="http://schemas.microsoft.com/office/drawing/2014/main" id="{35C921FD-99C5-459B-B43B-DA28645A7A82}"/>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7" name="Tekstfelt 61">
            <a:hlinkClick r:id="rId10" action="ppaction://hlinksldjump"/>
            <a:extLst>
              <a:ext uri="{FF2B5EF4-FFF2-40B4-BE49-F238E27FC236}">
                <a16:creationId xmlns:a16="http://schemas.microsoft.com/office/drawing/2014/main" id="{8B825F6A-5E04-4430-B898-B0FDA3A2A762}"/>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graphicFrame>
        <p:nvGraphicFramePr>
          <p:cNvPr id="9" name="Tabel 8">
            <a:extLst>
              <a:ext uri="{FF2B5EF4-FFF2-40B4-BE49-F238E27FC236}">
                <a16:creationId xmlns:a16="http://schemas.microsoft.com/office/drawing/2014/main" id="{7D1417A3-86F4-4340-9D97-62B8DF3B71D4}"/>
              </a:ext>
            </a:extLst>
          </p:cNvPr>
          <p:cNvGraphicFramePr>
            <a:graphicFrameLocks noGrp="1"/>
          </p:cNvGraphicFramePr>
          <p:nvPr>
            <p:extLst>
              <p:ext uri="{D42A27DB-BD31-4B8C-83A1-F6EECF244321}">
                <p14:modId xmlns:p14="http://schemas.microsoft.com/office/powerpoint/2010/main" val="3192435260"/>
              </p:ext>
            </p:extLst>
          </p:nvPr>
        </p:nvGraphicFramePr>
        <p:xfrm>
          <a:off x="1526796" y="1829349"/>
          <a:ext cx="9943751" cy="1927860"/>
        </p:xfrm>
        <a:graphic>
          <a:graphicData uri="http://schemas.openxmlformats.org/drawingml/2006/table">
            <a:tbl>
              <a:tblPr firstRow="1" firstCol="1" bandRow="1">
                <a:tableStyleId>{5C22544A-7EE6-4342-B048-85BDC9FD1C3A}</a:tableStyleId>
              </a:tblPr>
              <a:tblGrid>
                <a:gridCol w="2747206">
                  <a:extLst>
                    <a:ext uri="{9D8B030D-6E8A-4147-A177-3AD203B41FA5}">
                      <a16:colId xmlns:a16="http://schemas.microsoft.com/office/drawing/2014/main" val="2977827147"/>
                    </a:ext>
                  </a:extLst>
                </a:gridCol>
                <a:gridCol w="2366944">
                  <a:extLst>
                    <a:ext uri="{9D8B030D-6E8A-4147-A177-3AD203B41FA5}">
                      <a16:colId xmlns:a16="http://schemas.microsoft.com/office/drawing/2014/main" val="649767328"/>
                    </a:ext>
                  </a:extLst>
                </a:gridCol>
                <a:gridCol w="2421267">
                  <a:extLst>
                    <a:ext uri="{9D8B030D-6E8A-4147-A177-3AD203B41FA5}">
                      <a16:colId xmlns:a16="http://schemas.microsoft.com/office/drawing/2014/main" val="412367251"/>
                    </a:ext>
                  </a:extLst>
                </a:gridCol>
                <a:gridCol w="2408334">
                  <a:extLst>
                    <a:ext uri="{9D8B030D-6E8A-4147-A177-3AD203B41FA5}">
                      <a16:colId xmlns:a16="http://schemas.microsoft.com/office/drawing/2014/main" val="24830018"/>
                    </a:ext>
                  </a:extLst>
                </a:gridCol>
              </a:tblGrid>
              <a:tr h="157454">
                <a:tc>
                  <a:txBody>
                    <a:bodyPr/>
                    <a:lstStyle/>
                    <a:p>
                      <a:pPr>
                        <a:lnSpc>
                          <a:spcPct val="115000"/>
                        </a:lnSpc>
                        <a:spcAft>
                          <a:spcPts val="0"/>
                        </a:spcAft>
                      </a:pPr>
                      <a:r>
                        <a:rPr lang="da-DK" sz="1100" dirty="0">
                          <a:solidFill>
                            <a:schemeClr val="tx1"/>
                          </a:solidFill>
                          <a:effectLst/>
                        </a:rPr>
                        <a:t>Styringsområder</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100" dirty="0">
                          <a:solidFill>
                            <a:schemeClr val="tx1"/>
                          </a:solidFill>
                          <a:effectLst/>
                        </a:rPr>
                        <a:t>(sæt kryds)</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15000"/>
                        </a:lnSpc>
                        <a:spcAft>
                          <a:spcPts val="0"/>
                        </a:spcAft>
                      </a:pPr>
                      <a:r>
                        <a:rPr lang="da-DK" sz="1100" dirty="0">
                          <a:solidFill>
                            <a:schemeClr val="tx1"/>
                          </a:solidFill>
                          <a:effectLst/>
                        </a:rPr>
                        <a:t>(sæt kryds)</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r>
                        <a:rPr lang="da-DK" sz="1100" dirty="0">
                          <a:solidFill>
                            <a:schemeClr val="tx1"/>
                          </a:solidFill>
                          <a:effectLst/>
                        </a:rPr>
                        <a:t>(sæt kryds)</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4127969349"/>
                  </a:ext>
                </a:extLst>
              </a:tr>
              <a:tr h="157454">
                <a:tc>
                  <a:txBody>
                    <a:bodyPr/>
                    <a:lstStyle/>
                    <a:p>
                      <a:pPr>
                        <a:lnSpc>
                          <a:spcPct val="115000"/>
                        </a:lnSpc>
                        <a:spcAft>
                          <a:spcPts val="0"/>
                        </a:spcAft>
                      </a:pPr>
                      <a:r>
                        <a:rPr lang="da-DK" sz="1100" dirty="0">
                          <a:solidFill>
                            <a:schemeClr val="tx1"/>
                          </a:solidFill>
                          <a:effectLst/>
                        </a:rPr>
                        <a:t>Krav og ændringer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8902616"/>
                  </a:ext>
                </a:extLst>
              </a:tr>
              <a:tr h="157454">
                <a:tc>
                  <a:txBody>
                    <a:bodyPr/>
                    <a:lstStyle/>
                    <a:p>
                      <a:pPr>
                        <a:lnSpc>
                          <a:spcPct val="115000"/>
                        </a:lnSpc>
                        <a:spcAft>
                          <a:spcPts val="0"/>
                        </a:spcAft>
                      </a:pPr>
                      <a:r>
                        <a:rPr lang="da-DK" sz="1100" dirty="0">
                          <a:solidFill>
                            <a:schemeClr val="tx1"/>
                          </a:solidFill>
                          <a:effectLst/>
                        </a:rPr>
                        <a:t>Risici</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6521759"/>
                  </a:ext>
                </a:extLst>
              </a:tr>
              <a:tr h="157454">
                <a:tc>
                  <a:txBody>
                    <a:bodyPr/>
                    <a:lstStyle/>
                    <a:p>
                      <a:pPr>
                        <a:lnSpc>
                          <a:spcPct val="115000"/>
                        </a:lnSpc>
                        <a:spcAft>
                          <a:spcPts val="0"/>
                        </a:spcAft>
                      </a:pPr>
                      <a:r>
                        <a:rPr lang="da-DK" sz="1100" dirty="0">
                          <a:solidFill>
                            <a:schemeClr val="tx1"/>
                          </a:solidFill>
                          <a:effectLst/>
                        </a:rPr>
                        <a:t>Økonomi</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6351543"/>
                  </a:ext>
                </a:extLst>
              </a:tr>
              <a:tr h="157454">
                <a:tc>
                  <a:txBody>
                    <a:bodyPr/>
                    <a:lstStyle/>
                    <a:p>
                      <a:pPr>
                        <a:lnSpc>
                          <a:spcPct val="115000"/>
                        </a:lnSpc>
                        <a:spcAft>
                          <a:spcPts val="0"/>
                        </a:spcAft>
                      </a:pPr>
                      <a:r>
                        <a:rPr lang="da-DK" sz="1100" dirty="0">
                          <a:solidFill>
                            <a:schemeClr val="tx1"/>
                          </a:solidFill>
                          <a:effectLst/>
                        </a:rPr>
                        <a:t>Tid og milepæle</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6632099"/>
                  </a:ext>
                </a:extLst>
              </a:tr>
              <a:tr h="157454">
                <a:tc>
                  <a:txBody>
                    <a:bodyPr/>
                    <a:lstStyle/>
                    <a:p>
                      <a:pPr>
                        <a:lnSpc>
                          <a:spcPct val="115000"/>
                        </a:lnSpc>
                        <a:spcAft>
                          <a:spcPts val="0"/>
                        </a:spcAft>
                      </a:pPr>
                      <a:r>
                        <a:rPr lang="da-DK" sz="1100" dirty="0">
                          <a:solidFill>
                            <a:schemeClr val="tx1"/>
                          </a:solidFill>
                          <a:effectLst/>
                        </a:rPr>
                        <a:t>Kvalitet</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6967303"/>
                  </a:ext>
                </a:extLst>
              </a:tr>
              <a:tr h="157454">
                <a:tc>
                  <a:txBody>
                    <a:bodyPr/>
                    <a:lstStyle/>
                    <a:p>
                      <a:pPr>
                        <a:lnSpc>
                          <a:spcPct val="115000"/>
                        </a:lnSpc>
                        <a:spcAft>
                          <a:spcPts val="0"/>
                        </a:spcAft>
                      </a:pPr>
                      <a:r>
                        <a:rPr lang="da-DK" sz="1100" dirty="0">
                          <a:solidFill>
                            <a:schemeClr val="tx1"/>
                          </a:solidFill>
                          <a:effectLst/>
                        </a:rPr>
                        <a:t>Leverandører</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0083314"/>
                  </a:ext>
                </a:extLst>
              </a:tr>
              <a:tr h="157454">
                <a:tc>
                  <a:txBody>
                    <a:bodyPr/>
                    <a:lstStyle/>
                    <a:p>
                      <a:pPr>
                        <a:lnSpc>
                          <a:spcPct val="115000"/>
                        </a:lnSpc>
                        <a:spcAft>
                          <a:spcPts val="0"/>
                        </a:spcAft>
                      </a:pPr>
                      <a:r>
                        <a:rPr lang="da-DK" sz="1100" dirty="0">
                          <a:solidFill>
                            <a:schemeClr val="tx1"/>
                          </a:solidFill>
                          <a:effectLst/>
                        </a:rPr>
                        <a:t>Interessenter</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7400060"/>
                  </a:ext>
                </a:extLst>
              </a:tr>
              <a:tr h="157454">
                <a:tc>
                  <a:txBody>
                    <a:bodyPr/>
                    <a:lstStyle/>
                    <a:p>
                      <a:pPr>
                        <a:lnSpc>
                          <a:spcPct val="115000"/>
                        </a:lnSpc>
                        <a:spcAft>
                          <a:spcPts val="0"/>
                        </a:spcAft>
                      </a:pPr>
                      <a:r>
                        <a:rPr lang="da-DK" sz="1100" dirty="0">
                          <a:solidFill>
                            <a:schemeClr val="tx1"/>
                          </a:solidFill>
                          <a:effectLst/>
                        </a:rPr>
                        <a:t>Medarbejdere</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7693707"/>
                  </a:ext>
                </a:extLst>
              </a:tr>
              <a:tr h="157454">
                <a:tc>
                  <a:txBody>
                    <a:bodyPr/>
                    <a:lstStyle/>
                    <a:p>
                      <a:pPr>
                        <a:lnSpc>
                          <a:spcPct val="115000"/>
                        </a:lnSpc>
                        <a:spcAft>
                          <a:spcPts val="0"/>
                        </a:spcAft>
                      </a:pPr>
                      <a:r>
                        <a:rPr lang="da-DK" sz="1100" dirty="0">
                          <a:solidFill>
                            <a:schemeClr val="tx1"/>
                          </a:solidFill>
                          <a:effectLst/>
                        </a:rPr>
                        <a:t>Processen</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 </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dirty="0">
                          <a:effectLst/>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697834"/>
                  </a:ext>
                </a:extLst>
              </a:tr>
            </a:tbl>
          </a:graphicData>
        </a:graphic>
      </p:graphicFrame>
      <p:sp>
        <p:nvSpPr>
          <p:cNvPr id="10" name="Tekstfelt 9">
            <a:extLst>
              <a:ext uri="{FF2B5EF4-FFF2-40B4-BE49-F238E27FC236}">
                <a16:creationId xmlns:a16="http://schemas.microsoft.com/office/drawing/2014/main" id="{E17B1DC2-8841-4ECF-8CB2-FBD124C1E84A}"/>
              </a:ext>
            </a:extLst>
          </p:cNvPr>
          <p:cNvSpPr txBox="1"/>
          <p:nvPr/>
        </p:nvSpPr>
        <p:spPr>
          <a:xfrm>
            <a:off x="4312787" y="2146441"/>
            <a:ext cx="2279009" cy="1384995"/>
          </a:xfrm>
          <a:prstGeom prst="rect">
            <a:avLst/>
          </a:prstGeom>
          <a:solidFill>
            <a:schemeClr val="bg1"/>
          </a:solidFill>
        </p:spPr>
        <p:txBody>
          <a:bodyPr wrap="square" rtlCol="0">
            <a:spAutoFit/>
          </a:bodyPr>
          <a:lstStyle/>
          <a:p>
            <a:r>
              <a:rPr lang="da-DK" sz="1200" dirty="0"/>
              <a:t>Styringsområdet er muligvis her og nu i ”Grøn” eller ”Gul”, men inden næste møde ved vi, at der vil opstå en situation, som vil kræve en beslutning fra ledelsen, hvorfor styringsområdet markeres ”Rød”.</a:t>
            </a:r>
          </a:p>
        </p:txBody>
      </p:sp>
      <p:sp>
        <p:nvSpPr>
          <p:cNvPr id="11" name="Tekstfelt 10">
            <a:extLst>
              <a:ext uri="{FF2B5EF4-FFF2-40B4-BE49-F238E27FC236}">
                <a16:creationId xmlns:a16="http://schemas.microsoft.com/office/drawing/2014/main" id="{9EAEFD05-F4E9-4853-9F12-0240EAC7EFB6}"/>
              </a:ext>
            </a:extLst>
          </p:cNvPr>
          <p:cNvSpPr txBox="1"/>
          <p:nvPr/>
        </p:nvSpPr>
        <p:spPr>
          <a:xfrm>
            <a:off x="6707799" y="2135049"/>
            <a:ext cx="2279009" cy="1200329"/>
          </a:xfrm>
          <a:prstGeom prst="rect">
            <a:avLst/>
          </a:prstGeom>
          <a:solidFill>
            <a:schemeClr val="bg1"/>
          </a:solidFill>
        </p:spPr>
        <p:txBody>
          <a:bodyPr wrap="square" rtlCol="0">
            <a:spAutoFit/>
          </a:bodyPr>
          <a:lstStyle/>
          <a:p>
            <a:r>
              <a:rPr lang="da-DK" sz="1200" dirty="0"/>
              <a:t>Styringsområdet er muligvis her og nu i ”Grøn” eller ”Gul”, men vi har, eller er i gang med, at igangsætte proaktive handlinger og overvåger løbende situationen.</a:t>
            </a:r>
          </a:p>
        </p:txBody>
      </p:sp>
      <p:sp>
        <p:nvSpPr>
          <p:cNvPr id="12" name="Tekstfelt 11">
            <a:extLst>
              <a:ext uri="{FF2B5EF4-FFF2-40B4-BE49-F238E27FC236}">
                <a16:creationId xmlns:a16="http://schemas.microsoft.com/office/drawing/2014/main" id="{337DB848-E96A-4551-B62C-D8E60D966574}"/>
              </a:ext>
            </a:extLst>
          </p:cNvPr>
          <p:cNvSpPr txBox="1"/>
          <p:nvPr/>
        </p:nvSpPr>
        <p:spPr>
          <a:xfrm>
            <a:off x="9121854" y="2146441"/>
            <a:ext cx="2279009" cy="1200329"/>
          </a:xfrm>
          <a:prstGeom prst="rect">
            <a:avLst/>
          </a:prstGeom>
          <a:solidFill>
            <a:schemeClr val="bg1"/>
          </a:solidFill>
        </p:spPr>
        <p:txBody>
          <a:bodyPr wrap="square" rtlCol="0">
            <a:spAutoFit/>
          </a:bodyPr>
          <a:lstStyle/>
          <a:p>
            <a:r>
              <a:rPr lang="da-DK" sz="1200" dirty="0"/>
              <a:t>Styringsområdet er muligvis her og nu i ”Rød” eller ”Gul”, men vi har, eller er i gang med, at igangsætte proaktive handlinger og vil være tilbage på planen inden næste møde.</a:t>
            </a:r>
          </a:p>
        </p:txBody>
      </p:sp>
      <p:sp>
        <p:nvSpPr>
          <p:cNvPr id="14" name="Tekstboks 28">
            <a:extLst>
              <a:ext uri="{FF2B5EF4-FFF2-40B4-BE49-F238E27FC236}">
                <a16:creationId xmlns:a16="http://schemas.microsoft.com/office/drawing/2014/main" id="{B28B3120-A209-434A-AC80-84BFF71DF7D1}"/>
              </a:ext>
            </a:extLst>
          </p:cNvPr>
          <p:cNvSpPr txBox="1">
            <a:spLocks noChangeArrowheads="1"/>
          </p:cNvSpPr>
          <p:nvPr/>
        </p:nvSpPr>
        <p:spPr bwMode="auto">
          <a:xfrm>
            <a:off x="22742" y="5938720"/>
            <a:ext cx="5327650" cy="923330"/>
          </a:xfrm>
          <a:prstGeom prst="rect">
            <a:avLst/>
          </a:prstGeom>
          <a:noFill/>
          <a:ln w="9525">
            <a:noFill/>
            <a:miter lim="800000"/>
            <a:headEnd/>
            <a:tailEnd/>
          </a:ln>
        </p:spPr>
        <p:txBody>
          <a:bodyPr>
            <a:spAutoFit/>
          </a:bodyPr>
          <a:lstStyle/>
          <a:p>
            <a:r>
              <a:rPr lang="da-DK" dirty="0">
                <a:solidFill>
                  <a:schemeClr val="bg1"/>
                </a:solidFill>
                <a:latin typeface="Calibri" pitchFamily="34" charset="0"/>
              </a:rPr>
              <a:t>Lad os bruge tiden på at tale om</a:t>
            </a:r>
            <a:br>
              <a:rPr lang="da-DK" dirty="0">
                <a:solidFill>
                  <a:schemeClr val="bg1"/>
                </a:solidFill>
                <a:latin typeface="Calibri" pitchFamily="34" charset="0"/>
              </a:rPr>
            </a:br>
            <a:r>
              <a:rPr lang="da-DK" dirty="0">
                <a:solidFill>
                  <a:schemeClr val="bg1"/>
                </a:solidFill>
                <a:latin typeface="Calibri" pitchFamily="34" charset="0"/>
              </a:rPr>
              <a:t>hvad vi kan gøre for at blive færdige</a:t>
            </a:r>
            <a:br>
              <a:rPr lang="da-DK" dirty="0">
                <a:solidFill>
                  <a:schemeClr val="bg1"/>
                </a:solidFill>
                <a:latin typeface="Calibri" pitchFamily="34" charset="0"/>
              </a:rPr>
            </a:br>
            <a:r>
              <a:rPr lang="da-DK" dirty="0">
                <a:solidFill>
                  <a:schemeClr val="bg1"/>
                </a:solidFill>
                <a:latin typeface="Calibri" pitchFamily="34" charset="0"/>
              </a:rPr>
              <a:t>- og ikke tale om hvorfor vi er blevet forsinket</a:t>
            </a:r>
          </a:p>
        </p:txBody>
      </p:sp>
      <p:pic>
        <p:nvPicPr>
          <p:cNvPr id="3" name="Grafik 64" descr="Hjem">
            <a:hlinkClick r:id="rId11" action="ppaction://hlinksldjump"/>
            <a:extLst>
              <a:ext uri="{FF2B5EF4-FFF2-40B4-BE49-F238E27FC236}">
                <a16:creationId xmlns:a16="http://schemas.microsoft.com/office/drawing/2014/main" id="{25E5DF65-D16A-475C-A82C-E8DE0F21A93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02DFE401-C321-4230-B4DB-7CAA676D8FF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
        <p:nvSpPr>
          <p:cNvPr id="2" name="Tekstfelt 1">
            <a:extLst>
              <a:ext uri="{FF2B5EF4-FFF2-40B4-BE49-F238E27FC236}">
                <a16:creationId xmlns:a16="http://schemas.microsoft.com/office/drawing/2014/main" id="{0AFEA34D-1AA9-4AF6-B240-05FB022767AE}"/>
              </a:ext>
            </a:extLst>
          </p:cNvPr>
          <p:cNvSpPr txBox="1"/>
          <p:nvPr/>
        </p:nvSpPr>
        <p:spPr>
          <a:xfrm>
            <a:off x="6999040" y="4913696"/>
            <a:ext cx="4471507" cy="830997"/>
          </a:xfrm>
          <a:prstGeom prst="rect">
            <a:avLst/>
          </a:prstGeom>
          <a:solidFill>
            <a:schemeClr val="accent1">
              <a:lumMod val="20000"/>
              <a:lumOff val="80000"/>
            </a:schemeClr>
          </a:solidFill>
          <a:ln>
            <a:solidFill>
              <a:schemeClr val="tx1"/>
            </a:solidFill>
          </a:ln>
        </p:spPr>
        <p:txBody>
          <a:bodyPr wrap="square" rtlCol="0">
            <a:spAutoFit/>
          </a:bodyPr>
          <a:lstStyle/>
          <a:p>
            <a:r>
              <a:rPr lang="da-DK"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Rød</a:t>
            </a:r>
            <a:r>
              <a:rPr lang="da-DK" sz="1600" b="1" dirty="0">
                <a:effectLst/>
                <a:latin typeface="Calibri" panose="020F0502020204030204" pitchFamily="34" charset="0"/>
                <a:ea typeface="Calibri" panose="020F0502020204030204" pitchFamily="34" charset="0"/>
                <a:cs typeface="Times New Roman" panose="02020603050405020304" pitchFamily="18" charset="0"/>
              </a:rPr>
              <a:t>:   </a:t>
            </a:r>
            <a:r>
              <a:rPr lang="da-DK" sz="1400" dirty="0">
                <a:effectLst/>
                <a:latin typeface="Calibri" panose="020F0502020204030204" pitchFamily="34" charset="0"/>
                <a:ea typeface="Calibri" panose="020F0502020204030204" pitchFamily="34" charset="0"/>
                <a:cs typeface="Times New Roman" panose="02020603050405020304" pitchFamily="18" charset="0"/>
              </a:rPr>
              <a:t>Skal der handles på – anbefalinger til beslutninger</a:t>
            </a:r>
            <a:br>
              <a:rPr lang="da-DK" sz="1400" dirty="0">
                <a:effectLst/>
                <a:latin typeface="Calibri" panose="020F0502020204030204" pitchFamily="34" charset="0"/>
                <a:ea typeface="Calibri" panose="020F0502020204030204" pitchFamily="34" charset="0"/>
                <a:cs typeface="Times New Roman" panose="02020603050405020304" pitchFamily="18" charset="0"/>
              </a:rPr>
            </a:br>
            <a:r>
              <a:rPr lang="da-DK" sz="1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Gul</a:t>
            </a:r>
            <a:r>
              <a:rPr lang="da-DK" sz="1600" b="1" dirty="0">
                <a:effectLst/>
                <a:latin typeface="Calibri" panose="020F0502020204030204" pitchFamily="34" charset="0"/>
                <a:ea typeface="Calibri" panose="020F0502020204030204" pitchFamily="34" charset="0"/>
                <a:cs typeface="Times New Roman" panose="02020603050405020304" pitchFamily="18" charset="0"/>
              </a:rPr>
              <a:t>:    </a:t>
            </a:r>
            <a:r>
              <a:rPr lang="da-DK" sz="1400" dirty="0">
                <a:effectLst/>
                <a:latin typeface="Calibri" panose="020F0502020204030204" pitchFamily="34" charset="0"/>
                <a:ea typeface="Calibri" panose="020F0502020204030204" pitchFamily="34" charset="0"/>
                <a:cs typeface="Times New Roman" panose="02020603050405020304" pitchFamily="18" charset="0"/>
              </a:rPr>
              <a:t>Har jeg opmærksomhed på</a:t>
            </a:r>
            <a:br>
              <a:rPr lang="da-DK" sz="1400" dirty="0">
                <a:effectLst/>
                <a:latin typeface="Calibri" panose="020F0502020204030204" pitchFamily="34" charset="0"/>
                <a:ea typeface="Calibri" panose="020F0502020204030204" pitchFamily="34" charset="0"/>
                <a:cs typeface="Times New Roman" panose="02020603050405020304" pitchFamily="18" charset="0"/>
              </a:rPr>
            </a:br>
            <a:r>
              <a:rPr lang="da-DK"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Grøn</a:t>
            </a:r>
            <a:r>
              <a:rPr lang="da-DK" sz="1600" b="1" dirty="0">
                <a:effectLst/>
                <a:latin typeface="Calibri" panose="020F0502020204030204" pitchFamily="34" charset="0"/>
                <a:ea typeface="Calibri" panose="020F0502020204030204" pitchFamily="34" charset="0"/>
                <a:cs typeface="Times New Roman" panose="02020603050405020304" pitchFamily="18" charset="0"/>
              </a:rPr>
              <a:t>: </a:t>
            </a:r>
            <a:r>
              <a:rPr lang="da-DK" sz="1400" dirty="0">
                <a:effectLst/>
                <a:latin typeface="Calibri" panose="020F0502020204030204" pitchFamily="34" charset="0"/>
                <a:ea typeface="Calibri" panose="020F0502020204030204" pitchFamily="34" charset="0"/>
                <a:cs typeface="Times New Roman" panose="02020603050405020304" pitchFamily="18" charset="0"/>
              </a:rPr>
              <a:t>Alt er ok</a:t>
            </a:r>
            <a:endParaRPr lang="da-DK" sz="1400" dirty="0"/>
          </a:p>
        </p:txBody>
      </p:sp>
      <p:sp>
        <p:nvSpPr>
          <p:cNvPr id="6" name="Tekstfelt 5">
            <a:extLst>
              <a:ext uri="{FF2B5EF4-FFF2-40B4-BE49-F238E27FC236}">
                <a16:creationId xmlns:a16="http://schemas.microsoft.com/office/drawing/2014/main" id="{5D03A56B-1296-492C-98A5-DBB644B862CC}"/>
              </a:ext>
            </a:extLst>
          </p:cNvPr>
          <p:cNvSpPr txBox="1"/>
          <p:nvPr/>
        </p:nvSpPr>
        <p:spPr>
          <a:xfrm>
            <a:off x="6242649" y="6416487"/>
            <a:ext cx="3963748" cy="338554"/>
          </a:xfrm>
          <a:prstGeom prst="rect">
            <a:avLst/>
          </a:prstGeom>
          <a:noFill/>
        </p:spPr>
        <p:txBody>
          <a:bodyPr wrap="square" rtlCol="0">
            <a:spAutoFit/>
          </a:bodyPr>
          <a:lstStyle/>
          <a:p>
            <a:pPr algn="r"/>
            <a:r>
              <a:rPr lang="da-DK" sz="1600" dirty="0"/>
              <a:t>Se skabelonen til Ledelsesrapportering   </a:t>
            </a:r>
            <a:r>
              <a:rPr lang="da-DK" sz="1600" dirty="0">
                <a:hlinkClick r:id="rId16" action="ppaction://hlinksldjump"/>
              </a:rPr>
              <a:t>her</a:t>
            </a:r>
            <a:r>
              <a:rPr lang="da-DK" sz="1600" dirty="0">
                <a:hlinkClick r:id="rId17" action="ppaction://hlinksldjump"/>
              </a:rPr>
              <a:t>.</a:t>
            </a:r>
            <a:endParaRPr lang="da-DK" sz="1600" dirty="0"/>
          </a:p>
        </p:txBody>
      </p:sp>
      <p:sp>
        <p:nvSpPr>
          <p:cNvPr id="7" name="Tekstfelt 6">
            <a:extLst>
              <a:ext uri="{FF2B5EF4-FFF2-40B4-BE49-F238E27FC236}">
                <a16:creationId xmlns:a16="http://schemas.microsoft.com/office/drawing/2014/main" id="{5C2295BB-C65D-433A-89EE-D2CB4C367AF7}"/>
              </a:ext>
            </a:extLst>
          </p:cNvPr>
          <p:cNvSpPr txBox="1"/>
          <p:nvPr/>
        </p:nvSpPr>
        <p:spPr>
          <a:xfrm>
            <a:off x="6242649" y="6029520"/>
            <a:ext cx="3963748" cy="338554"/>
          </a:xfrm>
          <a:prstGeom prst="rect">
            <a:avLst/>
          </a:prstGeom>
          <a:noFill/>
        </p:spPr>
        <p:txBody>
          <a:bodyPr wrap="square" rtlCol="0">
            <a:spAutoFit/>
          </a:bodyPr>
          <a:lstStyle/>
          <a:p>
            <a:pPr algn="r"/>
            <a:r>
              <a:rPr lang="da-DK" sz="1600" dirty="0"/>
              <a:t>Se et eksempel på Ledelsesrapportering </a:t>
            </a:r>
            <a:r>
              <a:rPr lang="da-DK" sz="1600" dirty="0">
                <a:hlinkClick r:id="rId18" action="ppaction://hlinksldjump"/>
              </a:rPr>
              <a:t>her</a:t>
            </a:r>
            <a:r>
              <a:rPr lang="da-DK" sz="1600" dirty="0"/>
              <a:t>.</a:t>
            </a:r>
          </a:p>
        </p:txBody>
      </p:sp>
      <p:pic>
        <p:nvPicPr>
          <p:cNvPr id="13" name="Grafik 12" descr="Avis">
            <a:hlinkClick r:id="rId16" action="ppaction://hlinksldjump"/>
            <a:extLst>
              <a:ext uri="{FF2B5EF4-FFF2-40B4-BE49-F238E27FC236}">
                <a16:creationId xmlns:a16="http://schemas.microsoft.com/office/drawing/2014/main" id="{3B17FCA9-12B8-4B5B-B564-80463ADAD30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207968" y="137378"/>
            <a:ext cx="452277" cy="419647"/>
          </a:xfrm>
          <a:prstGeom prst="rect">
            <a:avLst/>
          </a:prstGeom>
        </p:spPr>
      </p:pic>
      <p:pic>
        <p:nvPicPr>
          <p:cNvPr id="15" name="Grafik 14" descr="Lystryk">
            <a:hlinkClick r:id="rId18" action="ppaction://hlinksldjump"/>
            <a:extLst>
              <a:ext uri="{FF2B5EF4-FFF2-40B4-BE49-F238E27FC236}">
                <a16:creationId xmlns:a16="http://schemas.microsoft.com/office/drawing/2014/main" id="{53FD779E-084A-4F5E-8257-E688AF5D58B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75178" y="113433"/>
            <a:ext cx="407840" cy="443592"/>
          </a:xfrm>
          <a:prstGeom prst="rect">
            <a:avLst/>
          </a:prstGeom>
        </p:spPr>
      </p:pic>
      <p:pic>
        <p:nvPicPr>
          <p:cNvPr id="16" name="Grafik 15" descr="Gentag">
            <a:hlinkClick r:id="rId23" action="ppaction://hlinksldjump"/>
            <a:extLst>
              <a:ext uri="{FF2B5EF4-FFF2-40B4-BE49-F238E27FC236}">
                <a16:creationId xmlns:a16="http://schemas.microsoft.com/office/drawing/2014/main" id="{00B0CF98-74DA-4F90-B8B7-D02BCBDE4794}"/>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2895496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2646878"/>
          </a:xfrm>
          <a:prstGeom prst="rect">
            <a:avLst/>
          </a:prstGeom>
        </p:spPr>
        <p:txBody>
          <a:bodyPr wrap="square">
            <a:spAutoFit/>
          </a:bodyPr>
          <a:lstStyle/>
          <a:p>
            <a:r>
              <a:rPr lang="da-DK" sz="2000" dirty="0"/>
              <a:t>Metodebeskrivelse for organisationsanalyse</a:t>
            </a:r>
          </a:p>
          <a:p>
            <a:endParaRPr lang="da-DK" b="1" dirty="0">
              <a:latin typeface="+mj-lt"/>
            </a:endParaRPr>
          </a:p>
          <a:p>
            <a:endParaRPr lang="da-DK" b="1" dirty="0">
              <a:latin typeface="+mj-lt"/>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latin typeface="+mj-lt"/>
            </a:endParaRPr>
          </a:p>
          <a:p>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56" name="Tekstboks 18">
            <a:extLst>
              <a:ext uri="{FF2B5EF4-FFF2-40B4-BE49-F238E27FC236}">
                <a16:creationId xmlns:a16="http://schemas.microsoft.com/office/drawing/2014/main" id="{18BD047F-59B9-4C64-98C1-69EC2EABB053}"/>
              </a:ext>
            </a:extLst>
          </p:cNvPr>
          <p:cNvSpPr txBox="1">
            <a:spLocks noChangeArrowheads="1"/>
          </p:cNvSpPr>
          <p:nvPr/>
        </p:nvSpPr>
        <p:spPr bwMode="auto">
          <a:xfrm>
            <a:off x="645409" y="1359588"/>
            <a:ext cx="7046944" cy="3970318"/>
          </a:xfrm>
          <a:prstGeom prst="rect">
            <a:avLst/>
          </a:prstGeom>
          <a:noFill/>
          <a:ln w="9525">
            <a:noFill/>
            <a:miter lim="800000"/>
            <a:headEnd/>
            <a:tailEnd/>
          </a:ln>
        </p:spPr>
        <p:txBody>
          <a:bodyPr wrap="square">
            <a:spAutoFit/>
          </a:bodyPr>
          <a:lstStyle/>
          <a:p>
            <a:pPr marL="342900" indent="-342900">
              <a:buAutoNum type="arabicPeriod"/>
            </a:pPr>
            <a:r>
              <a:rPr lang="da-DK" sz="1400" dirty="0">
                <a:latin typeface="Calibri" pitchFamily="34" charset="0"/>
              </a:rPr>
              <a:t>Udgangspunktet for organisationsanalysen er interessentanalysen.</a:t>
            </a:r>
          </a:p>
          <a:p>
            <a:pPr marL="342900" indent="-342900">
              <a:buFontTx/>
              <a:buAutoNum type="arabicPeriod"/>
            </a:pPr>
            <a:r>
              <a:rPr lang="da-DK" sz="1400" dirty="0">
                <a:latin typeface="Calibri" pitchFamily="34" charset="0"/>
              </a:rPr>
              <a:t>Sammensæt en kompetent styregruppe med beslutningsmandat for hele projektet</a:t>
            </a:r>
            <a:br>
              <a:rPr lang="da-DK" sz="1400" dirty="0">
                <a:latin typeface="Calibri" pitchFamily="34" charset="0"/>
              </a:rPr>
            </a:br>
            <a:r>
              <a:rPr lang="da-DK" sz="1400" dirty="0">
                <a:latin typeface="Calibri" pitchFamily="34" charset="0"/>
              </a:rPr>
              <a:t>- som udgangspunkt bør det være personer der score 9-10 på indflydelse.</a:t>
            </a:r>
          </a:p>
          <a:p>
            <a:pPr marL="342900" indent="-342900">
              <a:buAutoNum type="arabicPeriod"/>
            </a:pPr>
            <a:r>
              <a:rPr lang="da-DK" sz="1400" dirty="0">
                <a:latin typeface="Calibri" pitchFamily="34" charset="0"/>
              </a:rPr>
              <a:t>Vurdér om der er organisatorisk opbakning til projektet.</a:t>
            </a:r>
          </a:p>
          <a:p>
            <a:pPr marL="342900" indent="-342900">
              <a:buAutoNum type="arabicPeriod"/>
            </a:pPr>
            <a:r>
              <a:rPr lang="da-DK" sz="1400" dirty="0">
                <a:latin typeface="Calibri" pitchFamily="34" charset="0"/>
              </a:rPr>
              <a:t>Vurdér og ressourcer har den nødvendige tid til rådighed.</a:t>
            </a:r>
          </a:p>
          <a:p>
            <a:pPr marL="342900" indent="-342900">
              <a:buAutoNum type="arabicPeriod"/>
            </a:pPr>
            <a:r>
              <a:rPr lang="da-DK" sz="1400" dirty="0">
                <a:latin typeface="Calibri" pitchFamily="34" charset="0"/>
              </a:rPr>
              <a:t>Vurdér om der er de nødvendige kompetencer til rådighed.</a:t>
            </a:r>
          </a:p>
          <a:p>
            <a:pPr marL="342900" indent="-342900">
              <a:buAutoNum type="arabicPeriod"/>
            </a:pPr>
            <a:r>
              <a:rPr lang="da-DK" sz="1400" dirty="0">
                <a:latin typeface="Calibri" pitchFamily="34" charset="0"/>
              </a:rPr>
              <a:t>Vurdér belastningen på organisationen ved at igangsætte projektet i forhold til andre projekter eller driftsopgaver.</a:t>
            </a:r>
          </a:p>
          <a:p>
            <a:pPr marL="342900" indent="-342900">
              <a:buAutoNum type="arabicPeriod"/>
            </a:pPr>
            <a:r>
              <a:rPr lang="da-DK" sz="1400" dirty="0">
                <a:latin typeface="Calibri" pitchFamily="34" charset="0"/>
              </a:rPr>
              <a:t>Sammensæt en kompetent og motiveret projektgruppe for hver af de enkelte faser.</a:t>
            </a:r>
            <a:br>
              <a:rPr lang="da-DK" sz="1400" dirty="0">
                <a:latin typeface="Calibri" pitchFamily="34" charset="0"/>
              </a:rPr>
            </a:br>
            <a:r>
              <a:rPr lang="da-DK" sz="1400" dirty="0">
                <a:latin typeface="Calibri" pitchFamily="34" charset="0"/>
              </a:rPr>
              <a:t>- som udgangspunkt bør det være personer der score 7-10 på nødvendighed.</a:t>
            </a:r>
          </a:p>
          <a:p>
            <a:pPr marL="342900" indent="-342900">
              <a:buAutoNum type="arabicPeriod"/>
            </a:pPr>
            <a:r>
              <a:rPr lang="da-DK" sz="1400" dirty="0">
                <a:latin typeface="Calibri" pitchFamily="34" charset="0"/>
              </a:rPr>
              <a:t>Opstil forslag til referencegruppe</a:t>
            </a:r>
            <a:br>
              <a:rPr lang="da-DK" sz="1400" dirty="0">
                <a:latin typeface="Calibri" pitchFamily="34" charset="0"/>
              </a:rPr>
            </a:br>
            <a:r>
              <a:rPr lang="da-DK" sz="1400" dirty="0">
                <a:latin typeface="Calibri" pitchFamily="34" charset="0"/>
              </a:rPr>
              <a:t>- hvem kan komme med indstillinger og anbefalinger - og hvem skal godkende projektets</a:t>
            </a:r>
            <a:br>
              <a:rPr lang="da-DK" sz="1400" dirty="0">
                <a:latin typeface="Calibri" pitchFamily="34" charset="0"/>
              </a:rPr>
            </a:br>
            <a:r>
              <a:rPr lang="da-DK" sz="1400" dirty="0">
                <a:latin typeface="Calibri" pitchFamily="34" charset="0"/>
              </a:rPr>
              <a:t>  leverancer undervejs.</a:t>
            </a:r>
          </a:p>
          <a:p>
            <a:pPr marL="342900" indent="-342900">
              <a:buAutoNum type="arabicPeriod"/>
            </a:pPr>
            <a:r>
              <a:rPr lang="da-DK" sz="1400" dirty="0">
                <a:latin typeface="Calibri" pitchFamily="34" charset="0"/>
              </a:rPr>
              <a:t>Kommuniker projektorganisationen til alle når den er godkendt, så der foreligger en klar og entydig rolle- og ansvarsfordeling gennem hele projekts gennemførelse.</a:t>
            </a:r>
          </a:p>
          <a:p>
            <a:pPr marL="342900" indent="-342900">
              <a:buFontTx/>
              <a:buAutoNum type="arabicPeriod"/>
            </a:pPr>
            <a:r>
              <a:rPr lang="da-DK" sz="1400" dirty="0">
                <a:latin typeface="Calibri" pitchFamily="34" charset="0"/>
              </a:rPr>
              <a:t>Fastlæg og involvér </a:t>
            </a:r>
            <a:r>
              <a:rPr lang="da-DK" sz="1400" dirty="0"/>
              <a:t>den eller de personer som eventuelt skal overtage eller drifte projektets leverancer for en rettidig og acceptfuld forventningsafstemning. </a:t>
            </a:r>
          </a:p>
          <a:p>
            <a:pPr marL="342900" indent="-342900">
              <a:buAutoNum type="arabicPeriod"/>
            </a:pPr>
            <a:endParaRPr lang="da-DK" sz="1400" dirty="0">
              <a:latin typeface="Calibri" pitchFamily="34" charset="0"/>
            </a:endParaRPr>
          </a:p>
        </p:txBody>
      </p:sp>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2914" y="5871383"/>
            <a:ext cx="5327650" cy="923330"/>
          </a:xfrm>
          <a:prstGeom prst="rect">
            <a:avLst/>
          </a:prstGeom>
          <a:noFill/>
          <a:ln w="9525">
            <a:noFill/>
            <a:miter lim="800000"/>
            <a:headEnd/>
            <a:tailEnd/>
          </a:ln>
        </p:spPr>
        <p:txBody>
          <a:bodyPr>
            <a:spAutoFit/>
          </a:bodyPr>
          <a:lstStyle/>
          <a:p>
            <a:r>
              <a:rPr lang="da-DK" dirty="0">
                <a:solidFill>
                  <a:schemeClr val="bg1"/>
                </a:solidFill>
                <a:latin typeface="Calibri" pitchFamily="34" charset="0"/>
              </a:rPr>
              <a:t>En projektorganisation bør være </a:t>
            </a:r>
            <a:br>
              <a:rPr lang="da-DK" dirty="0">
                <a:solidFill>
                  <a:schemeClr val="bg1"/>
                </a:solidFill>
                <a:latin typeface="Calibri" pitchFamily="34" charset="0"/>
              </a:rPr>
            </a:br>
            <a:r>
              <a:rPr lang="da-DK" dirty="0">
                <a:solidFill>
                  <a:schemeClr val="bg1"/>
                </a:solidFill>
                <a:latin typeface="Calibri" pitchFamily="34" charset="0"/>
              </a:rPr>
              <a:t>sammensat ud fra et behov om at give</a:t>
            </a:r>
            <a:br>
              <a:rPr lang="da-DK" dirty="0">
                <a:solidFill>
                  <a:schemeClr val="bg1"/>
                </a:solidFill>
                <a:latin typeface="Calibri" pitchFamily="34" charset="0"/>
              </a:rPr>
            </a:br>
            <a:r>
              <a:rPr lang="da-DK" dirty="0">
                <a:solidFill>
                  <a:schemeClr val="bg1"/>
                </a:solidFill>
                <a:latin typeface="Calibri" pitchFamily="34" charset="0"/>
              </a:rPr>
              <a:t>projektet de bedste rammer og betingelser.</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graphicFrame>
        <p:nvGraphicFramePr>
          <p:cNvPr id="29" name="Diagram 28">
            <a:extLst>
              <a:ext uri="{FF2B5EF4-FFF2-40B4-BE49-F238E27FC236}">
                <a16:creationId xmlns:a16="http://schemas.microsoft.com/office/drawing/2014/main" id="{DA29FEE0-3E6C-448F-888B-3A2D1CC63507}"/>
              </a:ext>
            </a:extLst>
          </p:cNvPr>
          <p:cNvGraphicFramePr/>
          <p:nvPr>
            <p:extLst>
              <p:ext uri="{D42A27DB-BD31-4B8C-83A1-F6EECF244321}">
                <p14:modId xmlns:p14="http://schemas.microsoft.com/office/powerpoint/2010/main" val="1009992297"/>
              </p:ext>
            </p:extLst>
          </p:nvPr>
        </p:nvGraphicFramePr>
        <p:xfrm>
          <a:off x="7307454" y="1452976"/>
          <a:ext cx="2993466" cy="3196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Rectangle 9">
            <a:hlinkClick r:id="rId8" action="ppaction://hlinksldjump"/>
            <a:extLst>
              <a:ext uri="{FF2B5EF4-FFF2-40B4-BE49-F238E27FC236}">
                <a16:creationId xmlns:a16="http://schemas.microsoft.com/office/drawing/2014/main" id="{8D0F044C-BFC5-4226-956B-3394FE6A3DF2}"/>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34" name="Rectangle 10">
            <a:hlinkClick r:id="rId9" action="ppaction://hlinksldjump"/>
            <a:extLst>
              <a:ext uri="{FF2B5EF4-FFF2-40B4-BE49-F238E27FC236}">
                <a16:creationId xmlns:a16="http://schemas.microsoft.com/office/drawing/2014/main" id="{8B6B7C51-E66A-484A-89FE-A0994055CC80}"/>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5" name="Rectangle 11">
            <a:hlinkClick r:id="rId10" action="ppaction://hlinksldjump"/>
            <a:extLst>
              <a:ext uri="{FF2B5EF4-FFF2-40B4-BE49-F238E27FC236}">
                <a16:creationId xmlns:a16="http://schemas.microsoft.com/office/drawing/2014/main" id="{C74C0421-02CA-49B1-BBAA-9D212FA7CFDA}"/>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6" name="Rectangle 12">
            <a:hlinkClick r:id="rId11" action="ppaction://hlinksldjump"/>
            <a:extLst>
              <a:ext uri="{FF2B5EF4-FFF2-40B4-BE49-F238E27FC236}">
                <a16:creationId xmlns:a16="http://schemas.microsoft.com/office/drawing/2014/main" id="{022D061E-4B51-44DD-BAF5-563B3D67C763}"/>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7" name="Rektangel 55">
            <a:hlinkClick r:id="rId12" action="ppaction://hlinksldjump"/>
            <a:extLst>
              <a:ext uri="{FF2B5EF4-FFF2-40B4-BE49-F238E27FC236}">
                <a16:creationId xmlns:a16="http://schemas.microsoft.com/office/drawing/2014/main" id="{75FC4E91-BB57-4B02-9620-1499D0A0C465}"/>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1" name="Rektangel 55">
            <a:hlinkClick r:id="rId13" action="ppaction://hlinksldjump"/>
            <a:extLst>
              <a:ext uri="{FF2B5EF4-FFF2-40B4-BE49-F238E27FC236}">
                <a16:creationId xmlns:a16="http://schemas.microsoft.com/office/drawing/2014/main" id="{74A1ADC9-9C8C-4536-B3BC-C343D58F9C8A}"/>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Rektangel 55">
            <a:hlinkClick r:id="rId14" action="ppaction://hlinksldjump"/>
            <a:extLst>
              <a:ext uri="{FF2B5EF4-FFF2-40B4-BE49-F238E27FC236}">
                <a16:creationId xmlns:a16="http://schemas.microsoft.com/office/drawing/2014/main" id="{909AE70D-6FE6-4016-A9FD-1D81D5EB4761}"/>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3" name="Tekstfelt 61">
            <a:hlinkClick r:id="rId12" action="ppaction://hlinksldjump"/>
            <a:extLst>
              <a:ext uri="{FF2B5EF4-FFF2-40B4-BE49-F238E27FC236}">
                <a16:creationId xmlns:a16="http://schemas.microsoft.com/office/drawing/2014/main" id="{8F7EA5FA-E5C3-4837-BDCF-EF3501F2D729}"/>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4" name="Tekstfelt 61">
            <a:hlinkClick r:id="rId13" action="ppaction://hlinksldjump"/>
            <a:extLst>
              <a:ext uri="{FF2B5EF4-FFF2-40B4-BE49-F238E27FC236}">
                <a16:creationId xmlns:a16="http://schemas.microsoft.com/office/drawing/2014/main" id="{34781DD6-C229-474C-8F49-AB662DA091F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5" name="Tekstfelt 61">
            <a:hlinkClick r:id="rId14" action="ppaction://hlinksldjump"/>
            <a:extLst>
              <a:ext uri="{FF2B5EF4-FFF2-40B4-BE49-F238E27FC236}">
                <a16:creationId xmlns:a16="http://schemas.microsoft.com/office/drawing/2014/main" id="{388C0734-7D17-495B-AF9A-0A1D8CE13B90}"/>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6" name="Rektangel 55">
            <a:hlinkClick r:id="rId15" action="ppaction://hlinksldjump"/>
            <a:extLst>
              <a:ext uri="{FF2B5EF4-FFF2-40B4-BE49-F238E27FC236}">
                <a16:creationId xmlns:a16="http://schemas.microsoft.com/office/drawing/2014/main" id="{35C921FD-99C5-459B-B43B-DA28645A7A82}"/>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7" name="Tekstfelt 61">
            <a:hlinkClick r:id="rId15" action="ppaction://hlinksldjump"/>
            <a:extLst>
              <a:ext uri="{FF2B5EF4-FFF2-40B4-BE49-F238E27FC236}">
                <a16:creationId xmlns:a16="http://schemas.microsoft.com/office/drawing/2014/main" id="{8B825F6A-5E04-4430-B898-B0FDA3A2A762}"/>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3" name="Tekstfelt 2">
            <a:extLst>
              <a:ext uri="{FF2B5EF4-FFF2-40B4-BE49-F238E27FC236}">
                <a16:creationId xmlns:a16="http://schemas.microsoft.com/office/drawing/2014/main" id="{1147204E-7CDB-423E-B3C2-26BFFFE39437}"/>
              </a:ext>
            </a:extLst>
          </p:cNvPr>
          <p:cNvSpPr txBox="1"/>
          <p:nvPr/>
        </p:nvSpPr>
        <p:spPr>
          <a:xfrm>
            <a:off x="10099584" y="1557338"/>
            <a:ext cx="1420966" cy="307777"/>
          </a:xfrm>
          <a:prstGeom prst="rect">
            <a:avLst/>
          </a:prstGeom>
          <a:noFill/>
        </p:spPr>
        <p:txBody>
          <a:bodyPr wrap="none" rtlCol="0">
            <a:spAutoFit/>
          </a:bodyPr>
          <a:lstStyle/>
          <a:p>
            <a:pPr algn="ctr"/>
            <a:r>
              <a:rPr lang="da-DK" sz="1400" dirty="0"/>
              <a:t>Lovgivende magt</a:t>
            </a:r>
          </a:p>
        </p:txBody>
      </p:sp>
      <p:sp>
        <p:nvSpPr>
          <p:cNvPr id="5" name="Tekstfelt 4">
            <a:extLst>
              <a:ext uri="{FF2B5EF4-FFF2-40B4-BE49-F238E27FC236}">
                <a16:creationId xmlns:a16="http://schemas.microsoft.com/office/drawing/2014/main" id="{E854AAEB-98D8-4852-8F63-55CCA6781718}"/>
              </a:ext>
            </a:extLst>
          </p:cNvPr>
          <p:cNvSpPr txBox="1"/>
          <p:nvPr/>
        </p:nvSpPr>
        <p:spPr>
          <a:xfrm>
            <a:off x="10106900" y="2460831"/>
            <a:ext cx="1456361" cy="307777"/>
          </a:xfrm>
          <a:prstGeom prst="rect">
            <a:avLst/>
          </a:prstGeom>
          <a:noFill/>
        </p:spPr>
        <p:txBody>
          <a:bodyPr wrap="none" rtlCol="0">
            <a:spAutoFit/>
          </a:bodyPr>
          <a:lstStyle/>
          <a:p>
            <a:pPr algn="ctr"/>
            <a:r>
              <a:rPr lang="da-DK" sz="1400" dirty="0"/>
              <a:t>Dømmende magt</a:t>
            </a:r>
          </a:p>
        </p:txBody>
      </p:sp>
      <p:sp>
        <p:nvSpPr>
          <p:cNvPr id="6" name="Tekstfelt 5">
            <a:extLst>
              <a:ext uri="{FF2B5EF4-FFF2-40B4-BE49-F238E27FC236}">
                <a16:creationId xmlns:a16="http://schemas.microsoft.com/office/drawing/2014/main" id="{4E83496E-0989-43B6-BE83-0B84DD5093EC}"/>
              </a:ext>
            </a:extLst>
          </p:cNvPr>
          <p:cNvSpPr txBox="1"/>
          <p:nvPr/>
        </p:nvSpPr>
        <p:spPr>
          <a:xfrm>
            <a:off x="10106900" y="4142459"/>
            <a:ext cx="1349665" cy="307777"/>
          </a:xfrm>
          <a:prstGeom prst="rect">
            <a:avLst/>
          </a:prstGeom>
          <a:noFill/>
        </p:spPr>
        <p:txBody>
          <a:bodyPr wrap="none" rtlCol="0">
            <a:spAutoFit/>
          </a:bodyPr>
          <a:lstStyle/>
          <a:p>
            <a:pPr algn="ctr"/>
            <a:r>
              <a:rPr lang="da-DK" sz="1400" dirty="0"/>
              <a:t>Udøvende magt</a:t>
            </a:r>
          </a:p>
        </p:txBody>
      </p:sp>
      <p:pic>
        <p:nvPicPr>
          <p:cNvPr id="7" name="Grafik 64" descr="Hjem">
            <a:hlinkClick r:id="rId16" action="ppaction://hlinksldjump"/>
            <a:extLst>
              <a:ext uri="{FF2B5EF4-FFF2-40B4-BE49-F238E27FC236}">
                <a16:creationId xmlns:a16="http://schemas.microsoft.com/office/drawing/2014/main" id="{77855BD1-E9E9-41D7-B85E-D54B34621A1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153" y="127113"/>
            <a:ext cx="407840" cy="407840"/>
          </a:xfrm>
          <a:prstGeom prst="rect">
            <a:avLst/>
          </a:prstGeom>
        </p:spPr>
      </p:pic>
      <p:pic>
        <p:nvPicPr>
          <p:cNvPr id="8" name="Grafik 10" descr="Pil vandret u-vending">
            <a:hlinkClick r:id="" action="ppaction://hlinkshowjump?jump=lastslideviewed"/>
            <a:extLst>
              <a:ext uri="{FF2B5EF4-FFF2-40B4-BE49-F238E27FC236}">
                <a16:creationId xmlns:a16="http://schemas.microsoft.com/office/drawing/2014/main" id="{116A7AD6-FC78-45F1-85E4-32B201690AA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5587" y="157640"/>
            <a:ext cx="347297" cy="373662"/>
          </a:xfrm>
          <a:prstGeom prst="rect">
            <a:avLst/>
          </a:prstGeom>
        </p:spPr>
      </p:pic>
      <p:pic>
        <p:nvPicPr>
          <p:cNvPr id="9" name="Grafik 8" descr="Avis">
            <a:hlinkClick r:id="rId21" action="ppaction://hlinksldjump"/>
            <a:extLst>
              <a:ext uri="{FF2B5EF4-FFF2-40B4-BE49-F238E27FC236}">
                <a16:creationId xmlns:a16="http://schemas.microsoft.com/office/drawing/2014/main" id="{C7D04E6E-A77E-4D41-BBAF-D49D62057EE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207968" y="137378"/>
            <a:ext cx="452277" cy="419647"/>
          </a:xfrm>
          <a:prstGeom prst="rect">
            <a:avLst/>
          </a:prstGeom>
        </p:spPr>
      </p:pic>
      <p:pic>
        <p:nvPicPr>
          <p:cNvPr id="10" name="Grafik 9" descr="Gentag">
            <a:hlinkClick r:id="rId24" action="ppaction://hlinksldjump"/>
            <a:extLst>
              <a:ext uri="{FF2B5EF4-FFF2-40B4-BE49-F238E27FC236}">
                <a16:creationId xmlns:a16="http://schemas.microsoft.com/office/drawing/2014/main" id="{26C5EE43-BE5C-47AB-A77D-ED1CE0B0EE17}"/>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2334379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Metodebeskrivelse for Milepælsplanen</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2914" y="5871383"/>
            <a:ext cx="5327650" cy="646331"/>
          </a:xfrm>
          <a:prstGeom prst="rect">
            <a:avLst/>
          </a:prstGeom>
          <a:noFill/>
          <a:ln w="9525">
            <a:noFill/>
            <a:miter lim="800000"/>
            <a:headEnd/>
            <a:tailEnd/>
          </a:ln>
        </p:spPr>
        <p:txBody>
          <a:bodyPr>
            <a:spAutoFit/>
          </a:bodyPr>
          <a:lstStyle/>
          <a:p>
            <a:r>
              <a:rPr lang="da-DK" dirty="0">
                <a:solidFill>
                  <a:schemeClr val="bg1"/>
                </a:solidFill>
                <a:latin typeface="Calibri" pitchFamily="34" charset="0"/>
              </a:rPr>
              <a:t>Milepælsplanen er vores </a:t>
            </a:r>
          </a:p>
          <a:p>
            <a:r>
              <a:rPr lang="da-DK" dirty="0">
                <a:solidFill>
                  <a:schemeClr val="bg1"/>
                </a:solidFill>
                <a:latin typeface="Calibri" pitchFamily="34" charset="0"/>
              </a:rPr>
              <a:t>vigtigste styringsdokument</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25" name="Rectangle 9">
            <a:hlinkClick r:id="rId3" action="ppaction://hlinksldjump"/>
            <a:extLst>
              <a:ext uri="{FF2B5EF4-FFF2-40B4-BE49-F238E27FC236}">
                <a16:creationId xmlns:a16="http://schemas.microsoft.com/office/drawing/2014/main" id="{219E1F0D-F988-4C46-82C9-62DF69981830}"/>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26" name="Rectangle 10">
            <a:hlinkClick r:id="rId4" action="ppaction://hlinksldjump"/>
            <a:extLst>
              <a:ext uri="{FF2B5EF4-FFF2-40B4-BE49-F238E27FC236}">
                <a16:creationId xmlns:a16="http://schemas.microsoft.com/office/drawing/2014/main" id="{6A63B512-8BD5-4294-87A3-C00D01C2DB40}"/>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7" name="Rectangle 11">
            <a:hlinkClick r:id="rId5" action="ppaction://hlinksldjump"/>
            <a:extLst>
              <a:ext uri="{FF2B5EF4-FFF2-40B4-BE49-F238E27FC236}">
                <a16:creationId xmlns:a16="http://schemas.microsoft.com/office/drawing/2014/main" id="{F158714D-679B-4CFD-8398-A7A4CE661C04}"/>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8" name="Rectangle 12">
            <a:hlinkClick r:id="rId6" action="ppaction://hlinksldjump"/>
            <a:extLst>
              <a:ext uri="{FF2B5EF4-FFF2-40B4-BE49-F238E27FC236}">
                <a16:creationId xmlns:a16="http://schemas.microsoft.com/office/drawing/2014/main" id="{0EAE723F-F001-48D2-985C-186B9A9AE5FD}"/>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1" name="Rektangel 55">
            <a:hlinkClick r:id="rId7" action="ppaction://hlinksldjump"/>
            <a:extLst>
              <a:ext uri="{FF2B5EF4-FFF2-40B4-BE49-F238E27FC236}">
                <a16:creationId xmlns:a16="http://schemas.microsoft.com/office/drawing/2014/main" id="{AD0B8D6E-975C-4935-8242-417DFF972629}"/>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8" action="ppaction://hlinksldjump"/>
            <a:extLst>
              <a:ext uri="{FF2B5EF4-FFF2-40B4-BE49-F238E27FC236}">
                <a16:creationId xmlns:a16="http://schemas.microsoft.com/office/drawing/2014/main" id="{B08DA316-5D56-4483-A80B-BC6BB42C791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9" name="Rektangel 55">
            <a:hlinkClick r:id="rId9" action="ppaction://hlinksldjump"/>
            <a:extLst>
              <a:ext uri="{FF2B5EF4-FFF2-40B4-BE49-F238E27FC236}">
                <a16:creationId xmlns:a16="http://schemas.microsoft.com/office/drawing/2014/main" id="{FDDA2523-6DCE-4713-88EF-526D8BB4A9B8}"/>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7" action="ppaction://hlinksldjump"/>
            <a:extLst>
              <a:ext uri="{FF2B5EF4-FFF2-40B4-BE49-F238E27FC236}">
                <a16:creationId xmlns:a16="http://schemas.microsoft.com/office/drawing/2014/main" id="{100CCCD9-C310-4591-8F7F-4B1D8CDAF257}"/>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52" name="Tekstfelt 61">
            <a:hlinkClick r:id="rId8" action="ppaction://hlinksldjump"/>
            <a:extLst>
              <a:ext uri="{FF2B5EF4-FFF2-40B4-BE49-F238E27FC236}">
                <a16:creationId xmlns:a16="http://schemas.microsoft.com/office/drawing/2014/main" id="{094AB6BD-5842-4AE5-8D60-D5ECCF8CFD7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3" name="Tekstfelt 61">
            <a:hlinkClick r:id="rId9" action="ppaction://hlinksldjump"/>
            <a:extLst>
              <a:ext uri="{FF2B5EF4-FFF2-40B4-BE49-F238E27FC236}">
                <a16:creationId xmlns:a16="http://schemas.microsoft.com/office/drawing/2014/main" id="{EA8697C2-20C4-4A4A-A95F-239ABE10F61A}"/>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4" name="Rektangel 55">
            <a:hlinkClick r:id="rId10" action="ppaction://hlinksldjump"/>
            <a:extLst>
              <a:ext uri="{FF2B5EF4-FFF2-40B4-BE49-F238E27FC236}">
                <a16:creationId xmlns:a16="http://schemas.microsoft.com/office/drawing/2014/main" id="{33E5B4A3-E853-46AE-A441-BCC6FE238C64}"/>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5" name="Tekstfelt 61">
            <a:hlinkClick r:id="rId10" action="ppaction://hlinksldjump"/>
            <a:extLst>
              <a:ext uri="{FF2B5EF4-FFF2-40B4-BE49-F238E27FC236}">
                <a16:creationId xmlns:a16="http://schemas.microsoft.com/office/drawing/2014/main" id="{500E102B-F234-4B9C-925F-FCE3918ECBE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grpSp>
        <p:nvGrpSpPr>
          <p:cNvPr id="58" name="Gruppe 14">
            <a:extLst>
              <a:ext uri="{FF2B5EF4-FFF2-40B4-BE49-F238E27FC236}">
                <a16:creationId xmlns:a16="http://schemas.microsoft.com/office/drawing/2014/main" id="{60F4BCC8-425B-47F5-B00A-8CE376CE0E62}"/>
              </a:ext>
            </a:extLst>
          </p:cNvPr>
          <p:cNvGrpSpPr>
            <a:grpSpLocks/>
          </p:cNvGrpSpPr>
          <p:nvPr/>
        </p:nvGrpSpPr>
        <p:grpSpPr bwMode="auto">
          <a:xfrm>
            <a:off x="6931127" y="1167516"/>
            <a:ext cx="4390791" cy="2604844"/>
            <a:chOff x="6804248" y="4739197"/>
            <a:chExt cx="2808065" cy="1934653"/>
          </a:xfrm>
        </p:grpSpPr>
        <p:pic>
          <p:nvPicPr>
            <p:cNvPr id="59" name="Billede 35" descr="Billede5.png">
              <a:extLst>
                <a:ext uri="{FF2B5EF4-FFF2-40B4-BE49-F238E27FC236}">
                  <a16:creationId xmlns:a16="http://schemas.microsoft.com/office/drawing/2014/main" id="{C272A42A-4BF2-4904-AC43-943466D8368F}"/>
                </a:ext>
              </a:extLst>
            </p:cNvPr>
            <p:cNvPicPr>
              <a:picLocks noChangeAspect="1"/>
            </p:cNvPicPr>
            <p:nvPr/>
          </p:nvPicPr>
          <p:blipFill>
            <a:blip r:embed="rId11" cstate="print"/>
            <a:srcRect/>
            <a:stretch>
              <a:fillRect/>
            </a:stretch>
          </p:blipFill>
          <p:spPr bwMode="auto">
            <a:xfrm>
              <a:off x="7308304" y="4739197"/>
              <a:ext cx="2304009" cy="1934653"/>
            </a:xfrm>
            <a:prstGeom prst="rect">
              <a:avLst/>
            </a:prstGeom>
            <a:noFill/>
            <a:ln w="9525">
              <a:noFill/>
              <a:miter lim="800000"/>
              <a:headEnd/>
              <a:tailEnd/>
            </a:ln>
          </p:spPr>
        </p:pic>
        <p:sp>
          <p:nvSpPr>
            <p:cNvPr id="60" name="Tekstboks 8">
              <a:extLst>
                <a:ext uri="{FF2B5EF4-FFF2-40B4-BE49-F238E27FC236}">
                  <a16:creationId xmlns:a16="http://schemas.microsoft.com/office/drawing/2014/main" id="{71FADE96-DBF3-4B9B-BD7C-5206AEBFC593}"/>
                </a:ext>
              </a:extLst>
            </p:cNvPr>
            <p:cNvSpPr txBox="1"/>
            <p:nvPr/>
          </p:nvSpPr>
          <p:spPr>
            <a:xfrm>
              <a:off x="6804248" y="5055026"/>
              <a:ext cx="431766" cy="249475"/>
            </a:xfrm>
            <a:prstGeom prst="rect">
              <a:avLst/>
            </a:prstGeom>
            <a:solidFill>
              <a:schemeClr val="accent6">
                <a:lumMod val="40000"/>
                <a:lumOff val="60000"/>
              </a:schemeClr>
            </a:solidFill>
          </p:spPr>
          <p:txBody>
            <a:bodyPr>
              <a:spAutoFit/>
            </a:bodyPr>
            <a:lstStyle/>
            <a:p>
              <a:pPr>
                <a:defRPr/>
              </a:pPr>
              <a:r>
                <a:rPr lang="da-DK" sz="1000" dirty="0"/>
                <a:t>Projekt</a:t>
              </a:r>
              <a:br>
                <a:rPr lang="da-DK" sz="1000" dirty="0"/>
              </a:br>
              <a:r>
                <a:rPr lang="da-DK" sz="1000" dirty="0"/>
                <a:t>mål</a:t>
              </a:r>
            </a:p>
          </p:txBody>
        </p:sp>
        <p:sp>
          <p:nvSpPr>
            <p:cNvPr id="61" name="Tekstboks 10">
              <a:extLst>
                <a:ext uri="{FF2B5EF4-FFF2-40B4-BE49-F238E27FC236}">
                  <a16:creationId xmlns:a16="http://schemas.microsoft.com/office/drawing/2014/main" id="{0AC32395-BFD8-49E7-AEE9-642A55C6948B}"/>
                </a:ext>
              </a:extLst>
            </p:cNvPr>
            <p:cNvSpPr txBox="1"/>
            <p:nvPr/>
          </p:nvSpPr>
          <p:spPr>
            <a:xfrm>
              <a:off x="6804248" y="5378791"/>
              <a:ext cx="431766" cy="249475"/>
            </a:xfrm>
            <a:prstGeom prst="rect">
              <a:avLst/>
            </a:prstGeom>
            <a:solidFill>
              <a:schemeClr val="accent6">
                <a:lumMod val="40000"/>
                <a:lumOff val="60000"/>
              </a:schemeClr>
            </a:solidFill>
          </p:spPr>
          <p:txBody>
            <a:bodyPr>
              <a:spAutoFit/>
            </a:bodyPr>
            <a:lstStyle/>
            <a:p>
              <a:pPr>
                <a:defRPr/>
              </a:pPr>
              <a:r>
                <a:rPr lang="da-DK" sz="1000" dirty="0"/>
                <a:t>Projekt</a:t>
              </a:r>
              <a:br>
                <a:rPr lang="da-DK" sz="1000" dirty="0"/>
              </a:br>
              <a:r>
                <a:rPr lang="da-DK" sz="1000" dirty="0"/>
                <a:t>mål</a:t>
              </a:r>
            </a:p>
          </p:txBody>
        </p:sp>
        <p:sp>
          <p:nvSpPr>
            <p:cNvPr id="62" name="Tekstboks 11">
              <a:extLst>
                <a:ext uri="{FF2B5EF4-FFF2-40B4-BE49-F238E27FC236}">
                  <a16:creationId xmlns:a16="http://schemas.microsoft.com/office/drawing/2014/main" id="{6F10750E-BDB3-40DC-A9EC-E2EEE13AE0C5}"/>
                </a:ext>
              </a:extLst>
            </p:cNvPr>
            <p:cNvSpPr txBox="1"/>
            <p:nvPr/>
          </p:nvSpPr>
          <p:spPr>
            <a:xfrm>
              <a:off x="6804248" y="5716840"/>
              <a:ext cx="431766" cy="249475"/>
            </a:xfrm>
            <a:prstGeom prst="rect">
              <a:avLst/>
            </a:prstGeom>
            <a:solidFill>
              <a:schemeClr val="accent6">
                <a:lumMod val="40000"/>
                <a:lumOff val="60000"/>
              </a:schemeClr>
            </a:solidFill>
          </p:spPr>
          <p:txBody>
            <a:bodyPr>
              <a:spAutoFit/>
            </a:bodyPr>
            <a:lstStyle/>
            <a:p>
              <a:pPr>
                <a:defRPr/>
              </a:pPr>
              <a:r>
                <a:rPr lang="da-DK" sz="1000" dirty="0"/>
                <a:t>Projekt</a:t>
              </a:r>
              <a:br>
                <a:rPr lang="da-DK" sz="1000" dirty="0"/>
              </a:br>
              <a:r>
                <a:rPr lang="da-DK" sz="1000" dirty="0"/>
                <a:t>mål</a:t>
              </a:r>
            </a:p>
          </p:txBody>
        </p:sp>
        <p:sp>
          <p:nvSpPr>
            <p:cNvPr id="64" name="Tekstboks 12">
              <a:extLst>
                <a:ext uri="{FF2B5EF4-FFF2-40B4-BE49-F238E27FC236}">
                  <a16:creationId xmlns:a16="http://schemas.microsoft.com/office/drawing/2014/main" id="{8BC94BE0-F48E-4921-B911-B8CF981E0350}"/>
                </a:ext>
              </a:extLst>
            </p:cNvPr>
            <p:cNvSpPr txBox="1"/>
            <p:nvPr/>
          </p:nvSpPr>
          <p:spPr>
            <a:xfrm>
              <a:off x="6804248" y="6035843"/>
              <a:ext cx="431766" cy="249475"/>
            </a:xfrm>
            <a:prstGeom prst="rect">
              <a:avLst/>
            </a:prstGeom>
            <a:solidFill>
              <a:schemeClr val="accent6">
                <a:lumMod val="40000"/>
                <a:lumOff val="60000"/>
              </a:schemeClr>
            </a:solidFill>
          </p:spPr>
          <p:txBody>
            <a:bodyPr>
              <a:spAutoFit/>
            </a:bodyPr>
            <a:lstStyle/>
            <a:p>
              <a:pPr>
                <a:defRPr/>
              </a:pPr>
              <a:r>
                <a:rPr lang="da-DK" sz="1000" dirty="0"/>
                <a:t>Projekt</a:t>
              </a:r>
              <a:br>
                <a:rPr lang="da-DK" sz="1000" dirty="0"/>
              </a:br>
              <a:r>
                <a:rPr lang="da-DK" sz="1000" dirty="0"/>
                <a:t>mål</a:t>
              </a:r>
            </a:p>
          </p:txBody>
        </p:sp>
        <p:sp>
          <p:nvSpPr>
            <p:cNvPr id="65" name="Tekstboks 13">
              <a:extLst>
                <a:ext uri="{FF2B5EF4-FFF2-40B4-BE49-F238E27FC236}">
                  <a16:creationId xmlns:a16="http://schemas.microsoft.com/office/drawing/2014/main" id="{198B5183-337F-4C40-8E61-F05D380BEB1F}"/>
                </a:ext>
              </a:extLst>
            </p:cNvPr>
            <p:cNvSpPr txBox="1"/>
            <p:nvPr/>
          </p:nvSpPr>
          <p:spPr>
            <a:xfrm>
              <a:off x="6804248" y="6362782"/>
              <a:ext cx="431766" cy="249475"/>
            </a:xfrm>
            <a:prstGeom prst="rect">
              <a:avLst/>
            </a:prstGeom>
            <a:solidFill>
              <a:schemeClr val="accent6">
                <a:lumMod val="40000"/>
                <a:lumOff val="60000"/>
              </a:schemeClr>
            </a:solidFill>
          </p:spPr>
          <p:txBody>
            <a:bodyPr>
              <a:spAutoFit/>
            </a:bodyPr>
            <a:lstStyle/>
            <a:p>
              <a:pPr>
                <a:defRPr/>
              </a:pPr>
              <a:r>
                <a:rPr lang="da-DK" sz="1000" dirty="0"/>
                <a:t>Projekt</a:t>
              </a:r>
              <a:br>
                <a:rPr lang="da-DK" sz="1000" dirty="0"/>
              </a:br>
              <a:r>
                <a:rPr lang="da-DK" sz="1000" dirty="0"/>
                <a:t>mål</a:t>
              </a:r>
            </a:p>
          </p:txBody>
        </p:sp>
      </p:grpSp>
      <p:sp>
        <p:nvSpPr>
          <p:cNvPr id="2" name="Tekstfelt 1">
            <a:extLst>
              <a:ext uri="{FF2B5EF4-FFF2-40B4-BE49-F238E27FC236}">
                <a16:creationId xmlns:a16="http://schemas.microsoft.com/office/drawing/2014/main" id="{89D52CB6-9CEC-4163-897E-CFBDFF60DA3E}"/>
              </a:ext>
            </a:extLst>
          </p:cNvPr>
          <p:cNvSpPr txBox="1"/>
          <p:nvPr/>
        </p:nvSpPr>
        <p:spPr>
          <a:xfrm>
            <a:off x="8023444" y="845390"/>
            <a:ext cx="676382" cy="338554"/>
          </a:xfrm>
          <a:prstGeom prst="rect">
            <a:avLst/>
          </a:prstGeom>
          <a:noFill/>
        </p:spPr>
        <p:txBody>
          <a:bodyPr wrap="square" rtlCol="0">
            <a:spAutoFit/>
          </a:bodyPr>
          <a:lstStyle/>
          <a:p>
            <a:r>
              <a:rPr lang="da-DK" sz="1600" dirty="0"/>
              <a:t>Gate</a:t>
            </a:r>
          </a:p>
        </p:txBody>
      </p:sp>
      <p:sp>
        <p:nvSpPr>
          <p:cNvPr id="69" name="Tekstfelt 68">
            <a:extLst>
              <a:ext uri="{FF2B5EF4-FFF2-40B4-BE49-F238E27FC236}">
                <a16:creationId xmlns:a16="http://schemas.microsoft.com/office/drawing/2014/main" id="{9C450CBB-6900-4A48-8C29-7F837F32A2AF}"/>
              </a:ext>
            </a:extLst>
          </p:cNvPr>
          <p:cNvSpPr txBox="1"/>
          <p:nvPr/>
        </p:nvSpPr>
        <p:spPr>
          <a:xfrm>
            <a:off x="10543376" y="1542184"/>
            <a:ext cx="1456351" cy="338554"/>
          </a:xfrm>
          <a:prstGeom prst="rect">
            <a:avLst/>
          </a:prstGeom>
          <a:noFill/>
        </p:spPr>
        <p:txBody>
          <a:bodyPr wrap="square" rtlCol="0">
            <a:spAutoFit/>
          </a:bodyPr>
          <a:lstStyle/>
          <a:p>
            <a:r>
              <a:rPr lang="da-DK" sz="1600" dirty="0"/>
              <a:t>Indsatsområde</a:t>
            </a:r>
          </a:p>
        </p:txBody>
      </p:sp>
      <p:grpSp>
        <p:nvGrpSpPr>
          <p:cNvPr id="7" name="Gruppe 6">
            <a:extLst>
              <a:ext uri="{FF2B5EF4-FFF2-40B4-BE49-F238E27FC236}">
                <a16:creationId xmlns:a16="http://schemas.microsoft.com/office/drawing/2014/main" id="{966C102E-0A65-4457-9FCD-3E350D6C7169}"/>
              </a:ext>
            </a:extLst>
          </p:cNvPr>
          <p:cNvGrpSpPr/>
          <p:nvPr/>
        </p:nvGrpSpPr>
        <p:grpSpPr>
          <a:xfrm>
            <a:off x="4610126" y="822477"/>
            <a:ext cx="915552" cy="590492"/>
            <a:chOff x="5684805" y="1050178"/>
            <a:chExt cx="1124232" cy="727129"/>
          </a:xfrm>
        </p:grpSpPr>
        <p:sp>
          <p:nvSpPr>
            <p:cNvPr id="5" name="Ligebenet trekant 4">
              <a:extLst>
                <a:ext uri="{FF2B5EF4-FFF2-40B4-BE49-F238E27FC236}">
                  <a16:creationId xmlns:a16="http://schemas.microsoft.com/office/drawing/2014/main" id="{05E33902-0622-442A-8821-BE3256028336}"/>
                </a:ext>
              </a:extLst>
            </p:cNvPr>
            <p:cNvSpPr/>
            <p:nvPr/>
          </p:nvSpPr>
          <p:spPr>
            <a:xfrm rot="10800000">
              <a:off x="5684805" y="1077895"/>
              <a:ext cx="1017917" cy="699412"/>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800" dirty="0"/>
            </a:p>
          </p:txBody>
        </p:sp>
        <p:sp>
          <p:nvSpPr>
            <p:cNvPr id="6" name="Tekstfelt 5">
              <a:extLst>
                <a:ext uri="{FF2B5EF4-FFF2-40B4-BE49-F238E27FC236}">
                  <a16:creationId xmlns:a16="http://schemas.microsoft.com/office/drawing/2014/main" id="{3A96BDEA-5796-4EBF-BF79-AAA8CEE33A70}"/>
                </a:ext>
              </a:extLst>
            </p:cNvPr>
            <p:cNvSpPr txBox="1"/>
            <p:nvPr/>
          </p:nvSpPr>
          <p:spPr>
            <a:xfrm>
              <a:off x="5791121" y="1050178"/>
              <a:ext cx="1017916" cy="322145"/>
            </a:xfrm>
            <a:prstGeom prst="rect">
              <a:avLst/>
            </a:prstGeom>
            <a:noFill/>
          </p:spPr>
          <p:txBody>
            <a:bodyPr wrap="square" rtlCol="0">
              <a:spAutoFit/>
            </a:bodyPr>
            <a:lstStyle/>
            <a:p>
              <a:r>
                <a:rPr lang="da-DK" sz="1100" b="1" dirty="0"/>
                <a:t>Milepæl</a:t>
              </a:r>
            </a:p>
          </p:txBody>
        </p:sp>
      </p:grpSp>
      <p:sp>
        <p:nvSpPr>
          <p:cNvPr id="8" name="Tekstfelt 7">
            <a:extLst>
              <a:ext uri="{FF2B5EF4-FFF2-40B4-BE49-F238E27FC236}">
                <a16:creationId xmlns:a16="http://schemas.microsoft.com/office/drawing/2014/main" id="{7D763545-BD22-4CA7-8204-2868972C1C69}"/>
              </a:ext>
            </a:extLst>
          </p:cNvPr>
          <p:cNvSpPr txBox="1"/>
          <p:nvPr/>
        </p:nvSpPr>
        <p:spPr>
          <a:xfrm>
            <a:off x="282073" y="1459834"/>
            <a:ext cx="5558010" cy="3323987"/>
          </a:xfrm>
          <a:prstGeom prst="rect">
            <a:avLst/>
          </a:prstGeom>
          <a:noFill/>
        </p:spPr>
        <p:txBody>
          <a:bodyPr wrap="square" rtlCol="0">
            <a:spAutoFit/>
          </a:bodyPr>
          <a:lstStyle/>
          <a:p>
            <a:pPr marL="342900" indent="-342900">
              <a:buAutoNum type="arabicPeriod"/>
            </a:pPr>
            <a:r>
              <a:rPr lang="da-DK" sz="1400" dirty="0"/>
              <a:t>List dine </a:t>
            </a:r>
            <a:r>
              <a:rPr lang="da-DK" sz="1400" dirty="0">
                <a:latin typeface="Calibri" pitchFamily="34" charset="0"/>
              </a:rPr>
              <a:t>projektmål lodret over hinanden</a:t>
            </a:r>
            <a:endParaRPr lang="da-DK" sz="1400" dirty="0"/>
          </a:p>
          <a:p>
            <a:pPr marL="342900" indent="-342900">
              <a:buAutoNum type="arabicPeriod"/>
            </a:pPr>
            <a:r>
              <a:rPr lang="da-DK" sz="1400" dirty="0">
                <a:latin typeface="Calibri" pitchFamily="34" charset="0"/>
              </a:rPr>
              <a:t>Definér milepæle indenfor det enkelte projektmål – indsatsområde</a:t>
            </a:r>
          </a:p>
          <a:p>
            <a:pPr marL="342900" indent="-342900">
              <a:buAutoNum type="arabicPeriod"/>
            </a:pPr>
            <a:r>
              <a:rPr lang="da-DK" sz="1400" dirty="0">
                <a:latin typeface="Calibri" pitchFamily="34" charset="0"/>
              </a:rPr>
              <a:t>Placér milepælene tidsmæssigt indbyrdes i forhold til hinanden</a:t>
            </a:r>
          </a:p>
          <a:p>
            <a:pPr marL="342900" indent="-342900">
              <a:buAutoNum type="arabicPeriod"/>
            </a:pPr>
            <a:r>
              <a:rPr lang="da-DK" sz="1400" dirty="0">
                <a:latin typeface="Calibri" pitchFamily="34" charset="0"/>
              </a:rPr>
              <a:t>Definér afhængigheder mellem milepælene  på tværs af målene</a:t>
            </a:r>
          </a:p>
          <a:p>
            <a:pPr marL="342900" indent="-342900">
              <a:buFontTx/>
              <a:buAutoNum type="arabicPeriod"/>
            </a:pPr>
            <a:r>
              <a:rPr lang="da-DK" sz="1400" dirty="0">
                <a:latin typeface="Calibri" pitchFamily="34" charset="0"/>
              </a:rPr>
              <a:t>Opdel planen i faser</a:t>
            </a:r>
          </a:p>
          <a:p>
            <a:pPr marL="342900" indent="-342900">
              <a:buAutoNum type="arabicPeriod"/>
            </a:pPr>
            <a:r>
              <a:rPr lang="da-DK" sz="1400" dirty="0">
                <a:latin typeface="Calibri" pitchFamily="34" charset="0"/>
              </a:rPr>
              <a:t>Fastlæg væsentlige beslutningspunkter, hvor ledelsen skal inddrages</a:t>
            </a:r>
          </a:p>
          <a:p>
            <a:pPr marL="342900" indent="-342900">
              <a:buAutoNum type="arabicPeriod"/>
            </a:pPr>
            <a:r>
              <a:rPr lang="da-DK" sz="1400" dirty="0">
                <a:latin typeface="Calibri" pitchFamily="34" charset="0"/>
              </a:rPr>
              <a:t>Definér aktiviteter for hver milepæl</a:t>
            </a:r>
          </a:p>
          <a:p>
            <a:pPr marL="342900" indent="-342900">
              <a:buAutoNum type="arabicPeriod"/>
            </a:pPr>
            <a:r>
              <a:rPr lang="da-DK" sz="1400" dirty="0">
                <a:latin typeface="Calibri" pitchFamily="34" charset="0"/>
              </a:rPr>
              <a:t>Placér aktiviteterne indbyrdes i forhold til hinanden</a:t>
            </a:r>
          </a:p>
          <a:p>
            <a:pPr marL="342900" indent="-342900">
              <a:buAutoNum type="arabicPeriod"/>
            </a:pPr>
            <a:r>
              <a:rPr lang="da-DK" sz="1400" dirty="0">
                <a:latin typeface="Calibri" pitchFamily="34" charset="0"/>
                <a:hlinkClick r:id="" action="ppaction://noaction"/>
              </a:rPr>
              <a:t>Estimér</a:t>
            </a:r>
            <a:r>
              <a:rPr lang="da-DK" sz="1400" dirty="0">
                <a:latin typeface="Calibri" pitchFamily="34" charset="0"/>
              </a:rPr>
              <a:t> tidsforbruget for aktiviteterne</a:t>
            </a:r>
          </a:p>
          <a:p>
            <a:pPr marL="342900" indent="-342900">
              <a:buAutoNum type="arabicPeriod"/>
            </a:pPr>
            <a:r>
              <a:rPr lang="da-DK" sz="1400" dirty="0">
                <a:latin typeface="Calibri" pitchFamily="34" charset="0"/>
              </a:rPr>
              <a:t>Foretag ressourceallokering</a:t>
            </a:r>
          </a:p>
          <a:p>
            <a:pPr marL="342900" indent="-342900">
              <a:buAutoNum type="arabicPeriod"/>
            </a:pPr>
            <a:r>
              <a:rPr lang="da-DK" sz="1400" dirty="0">
                <a:latin typeface="Calibri" pitchFamily="34" charset="0"/>
              </a:rPr>
              <a:t>Fastlæg kalendertid</a:t>
            </a:r>
          </a:p>
          <a:p>
            <a:pPr marL="342900" indent="-342900">
              <a:buAutoNum type="arabicPeriod"/>
            </a:pPr>
            <a:r>
              <a:rPr lang="da-DK" sz="1400" dirty="0">
                <a:latin typeface="Calibri" pitchFamily="34" charset="0"/>
              </a:rPr>
              <a:t>Fastlæg ansvar for de enkelte milepæle/aktiviteter</a:t>
            </a:r>
          </a:p>
          <a:p>
            <a:pPr marL="342900" indent="-342900">
              <a:buAutoNum type="arabicPeriod"/>
            </a:pPr>
            <a:r>
              <a:rPr lang="da-DK" sz="1400" dirty="0">
                <a:latin typeface="Calibri" pitchFamily="34" charset="0"/>
              </a:rPr>
              <a:t>Lav </a:t>
            </a:r>
            <a:r>
              <a:rPr lang="da-DK" sz="1400" dirty="0">
                <a:latin typeface="Calibri" pitchFamily="34" charset="0"/>
                <a:hlinkClick r:id="rId12" action="ppaction://hlinksldjump"/>
              </a:rPr>
              <a:t>risikoanalyse</a:t>
            </a:r>
            <a:r>
              <a:rPr lang="da-DK" sz="1400" dirty="0">
                <a:latin typeface="Calibri" pitchFamily="34" charset="0"/>
              </a:rPr>
              <a:t> og justér planen</a:t>
            </a:r>
          </a:p>
          <a:p>
            <a:pPr marL="342900" indent="-342900">
              <a:buAutoNum type="arabicPeriod"/>
            </a:pPr>
            <a:r>
              <a:rPr lang="da-DK" sz="1400" dirty="0">
                <a:latin typeface="Calibri" pitchFamily="34" charset="0"/>
              </a:rPr>
              <a:t>Fastlæg </a:t>
            </a:r>
            <a:r>
              <a:rPr lang="da-DK" sz="1400" dirty="0">
                <a:latin typeface="Calibri" pitchFamily="34" charset="0"/>
                <a:hlinkClick r:id="" action="ppaction://noaction"/>
              </a:rPr>
              <a:t>kritisk vej</a:t>
            </a:r>
            <a:br>
              <a:rPr lang="da-DK" sz="1400" dirty="0">
                <a:latin typeface="Calibri" pitchFamily="34" charset="0"/>
              </a:rPr>
            </a:br>
            <a:endParaRPr lang="da-DK" sz="1400" dirty="0"/>
          </a:p>
        </p:txBody>
      </p:sp>
      <p:sp>
        <p:nvSpPr>
          <p:cNvPr id="71" name="Tekstfelt 70">
            <a:extLst>
              <a:ext uri="{FF2B5EF4-FFF2-40B4-BE49-F238E27FC236}">
                <a16:creationId xmlns:a16="http://schemas.microsoft.com/office/drawing/2014/main" id="{CC5678CF-590C-40B3-92A4-B5C22A20BC21}"/>
              </a:ext>
            </a:extLst>
          </p:cNvPr>
          <p:cNvSpPr txBox="1"/>
          <p:nvPr/>
        </p:nvSpPr>
        <p:spPr>
          <a:xfrm>
            <a:off x="7625751" y="3979526"/>
            <a:ext cx="4537650" cy="338554"/>
          </a:xfrm>
          <a:prstGeom prst="rect">
            <a:avLst/>
          </a:prstGeom>
          <a:noFill/>
        </p:spPr>
        <p:txBody>
          <a:bodyPr wrap="square" rtlCol="0">
            <a:spAutoFit/>
          </a:bodyPr>
          <a:lstStyle/>
          <a:p>
            <a:r>
              <a:rPr lang="da-DK" sz="1600" dirty="0"/>
              <a:t>Se et eksempel på milepælsplanen                     </a:t>
            </a:r>
            <a:r>
              <a:rPr lang="da-DK" sz="1600" dirty="0">
                <a:hlinkClick r:id="rId13" action="ppaction://hlinksldjump"/>
              </a:rPr>
              <a:t>her</a:t>
            </a:r>
            <a:r>
              <a:rPr lang="da-DK" sz="1600" dirty="0"/>
              <a:t>.</a:t>
            </a:r>
          </a:p>
        </p:txBody>
      </p:sp>
      <p:sp>
        <p:nvSpPr>
          <p:cNvPr id="72" name="Tekstfelt 71">
            <a:extLst>
              <a:ext uri="{FF2B5EF4-FFF2-40B4-BE49-F238E27FC236}">
                <a16:creationId xmlns:a16="http://schemas.microsoft.com/office/drawing/2014/main" id="{05D4E5CF-5E72-415C-83B8-015BD7A75A80}"/>
              </a:ext>
            </a:extLst>
          </p:cNvPr>
          <p:cNvSpPr txBox="1"/>
          <p:nvPr/>
        </p:nvSpPr>
        <p:spPr>
          <a:xfrm>
            <a:off x="7625751" y="4372718"/>
            <a:ext cx="4537650" cy="338554"/>
          </a:xfrm>
          <a:prstGeom prst="rect">
            <a:avLst/>
          </a:prstGeom>
          <a:noFill/>
        </p:spPr>
        <p:txBody>
          <a:bodyPr wrap="square" rtlCol="0">
            <a:spAutoFit/>
          </a:bodyPr>
          <a:lstStyle/>
          <a:p>
            <a:r>
              <a:rPr lang="da-DK" sz="1600" dirty="0"/>
              <a:t>Se metodebeskrivelsen på aktivitetsplanen       </a:t>
            </a:r>
            <a:r>
              <a:rPr lang="da-DK" sz="1600" dirty="0">
                <a:hlinkClick r:id="rId14" action="ppaction://hlinksldjump"/>
              </a:rPr>
              <a:t>her</a:t>
            </a:r>
            <a:r>
              <a:rPr lang="da-DK" sz="1600" dirty="0"/>
              <a:t>.</a:t>
            </a:r>
          </a:p>
        </p:txBody>
      </p:sp>
      <p:sp>
        <p:nvSpPr>
          <p:cNvPr id="73" name="Tekstfelt 72">
            <a:extLst>
              <a:ext uri="{FF2B5EF4-FFF2-40B4-BE49-F238E27FC236}">
                <a16:creationId xmlns:a16="http://schemas.microsoft.com/office/drawing/2014/main" id="{AC14D871-B977-450F-B8F0-D96400D46224}"/>
              </a:ext>
            </a:extLst>
          </p:cNvPr>
          <p:cNvSpPr txBox="1"/>
          <p:nvPr/>
        </p:nvSpPr>
        <p:spPr>
          <a:xfrm>
            <a:off x="7625751" y="5602674"/>
            <a:ext cx="4537650" cy="338554"/>
          </a:xfrm>
          <a:prstGeom prst="rect">
            <a:avLst/>
          </a:prstGeom>
          <a:noFill/>
        </p:spPr>
        <p:txBody>
          <a:bodyPr wrap="square" rtlCol="0">
            <a:spAutoFit/>
          </a:bodyPr>
          <a:lstStyle/>
          <a:p>
            <a:r>
              <a:rPr lang="da-DK" sz="1600" dirty="0"/>
              <a:t>Se metodebeskrivelsen på risikoanalysen           </a:t>
            </a:r>
            <a:r>
              <a:rPr lang="da-DK" sz="1600" dirty="0">
                <a:hlinkClick r:id="rId15" action="ppaction://hlinksldjump"/>
              </a:rPr>
              <a:t>her</a:t>
            </a:r>
            <a:r>
              <a:rPr lang="da-DK" sz="1600" dirty="0"/>
              <a:t>.</a:t>
            </a:r>
          </a:p>
        </p:txBody>
      </p:sp>
      <p:sp>
        <p:nvSpPr>
          <p:cNvPr id="75" name="Tekstfelt 74">
            <a:extLst>
              <a:ext uri="{FF2B5EF4-FFF2-40B4-BE49-F238E27FC236}">
                <a16:creationId xmlns:a16="http://schemas.microsoft.com/office/drawing/2014/main" id="{0C2124F2-6ED9-415F-8978-74BC3C686540}"/>
              </a:ext>
            </a:extLst>
          </p:cNvPr>
          <p:cNvSpPr txBox="1"/>
          <p:nvPr/>
        </p:nvSpPr>
        <p:spPr>
          <a:xfrm>
            <a:off x="7625751" y="5976476"/>
            <a:ext cx="4537650" cy="338554"/>
          </a:xfrm>
          <a:prstGeom prst="rect">
            <a:avLst/>
          </a:prstGeom>
          <a:noFill/>
        </p:spPr>
        <p:txBody>
          <a:bodyPr wrap="square" rtlCol="0">
            <a:spAutoFit/>
          </a:bodyPr>
          <a:lstStyle/>
          <a:p>
            <a:r>
              <a:rPr lang="da-DK" sz="1600" dirty="0"/>
              <a:t>Se metodebeskrivelsen på den kritiske vej         </a:t>
            </a:r>
            <a:r>
              <a:rPr lang="da-DK" sz="1600" dirty="0">
                <a:hlinkClick r:id="rId16" action="ppaction://hlinksldjump"/>
              </a:rPr>
              <a:t>her.</a:t>
            </a:r>
            <a:endParaRPr lang="da-DK" sz="1600" dirty="0"/>
          </a:p>
        </p:txBody>
      </p:sp>
      <p:sp>
        <p:nvSpPr>
          <p:cNvPr id="76" name="Tekstfelt 75">
            <a:extLst>
              <a:ext uri="{FF2B5EF4-FFF2-40B4-BE49-F238E27FC236}">
                <a16:creationId xmlns:a16="http://schemas.microsoft.com/office/drawing/2014/main" id="{8F2DE96B-A5F7-496D-9071-274CE778CE0E}"/>
              </a:ext>
            </a:extLst>
          </p:cNvPr>
          <p:cNvSpPr txBox="1"/>
          <p:nvPr/>
        </p:nvSpPr>
        <p:spPr>
          <a:xfrm>
            <a:off x="7625751" y="4783580"/>
            <a:ext cx="4537650" cy="338554"/>
          </a:xfrm>
          <a:prstGeom prst="rect">
            <a:avLst/>
          </a:prstGeom>
          <a:noFill/>
        </p:spPr>
        <p:txBody>
          <a:bodyPr wrap="square" rtlCol="0">
            <a:spAutoFit/>
          </a:bodyPr>
          <a:lstStyle/>
          <a:p>
            <a:r>
              <a:rPr lang="da-DK" sz="1600" dirty="0"/>
              <a:t>Se metodebeskrivelsen på estimering                </a:t>
            </a:r>
            <a:r>
              <a:rPr lang="da-DK" sz="1600" dirty="0">
                <a:hlinkClick r:id="rId17" action="ppaction://hlinksldjump"/>
              </a:rPr>
              <a:t>her.</a:t>
            </a:r>
            <a:endParaRPr lang="da-DK" sz="1600" dirty="0"/>
          </a:p>
        </p:txBody>
      </p:sp>
      <p:sp>
        <p:nvSpPr>
          <p:cNvPr id="77" name="Tekstfelt 76">
            <a:extLst>
              <a:ext uri="{FF2B5EF4-FFF2-40B4-BE49-F238E27FC236}">
                <a16:creationId xmlns:a16="http://schemas.microsoft.com/office/drawing/2014/main" id="{5E5D608B-A5A3-4533-ACE8-0C28E5109423}"/>
              </a:ext>
            </a:extLst>
          </p:cNvPr>
          <p:cNvSpPr txBox="1"/>
          <p:nvPr/>
        </p:nvSpPr>
        <p:spPr>
          <a:xfrm>
            <a:off x="7625751" y="5191812"/>
            <a:ext cx="4537650" cy="338554"/>
          </a:xfrm>
          <a:prstGeom prst="rect">
            <a:avLst/>
          </a:prstGeom>
          <a:noFill/>
        </p:spPr>
        <p:txBody>
          <a:bodyPr wrap="square" rtlCol="0">
            <a:spAutoFit/>
          </a:bodyPr>
          <a:lstStyle/>
          <a:p>
            <a:r>
              <a:rPr lang="da-DK" sz="1600" dirty="0"/>
              <a:t>Se metodebeskrivelsen på ressourceallokering </a:t>
            </a:r>
            <a:r>
              <a:rPr lang="da-DK" sz="1600" dirty="0">
                <a:hlinkClick r:id="rId18" action="ppaction://hlinksldjump"/>
              </a:rPr>
              <a:t>her</a:t>
            </a:r>
            <a:r>
              <a:rPr lang="da-DK" sz="1600" dirty="0"/>
              <a:t>.</a:t>
            </a:r>
          </a:p>
        </p:txBody>
      </p:sp>
      <p:pic>
        <p:nvPicPr>
          <p:cNvPr id="43" name="Grafik 42" descr="Lystryk">
            <a:hlinkClick r:id="rId13" action="ppaction://hlinksldjump"/>
            <a:extLst>
              <a:ext uri="{FF2B5EF4-FFF2-40B4-BE49-F238E27FC236}">
                <a16:creationId xmlns:a16="http://schemas.microsoft.com/office/drawing/2014/main" id="{71BAE7AF-4EB0-4952-B74D-51FC88CB4159}"/>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75178" y="113433"/>
            <a:ext cx="407840" cy="443592"/>
          </a:xfrm>
          <a:prstGeom prst="rect">
            <a:avLst/>
          </a:prstGeom>
        </p:spPr>
      </p:pic>
      <p:pic>
        <p:nvPicPr>
          <p:cNvPr id="9" name="Grafik 64" descr="Hjem">
            <a:hlinkClick r:id="rId21" action="ppaction://hlinksldjump"/>
            <a:extLst>
              <a:ext uri="{FF2B5EF4-FFF2-40B4-BE49-F238E27FC236}">
                <a16:creationId xmlns:a16="http://schemas.microsoft.com/office/drawing/2014/main" id="{10CBEDFC-8CBC-4F96-87A5-3A2D41822B24}"/>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8153" y="127113"/>
            <a:ext cx="407840" cy="407840"/>
          </a:xfrm>
          <a:prstGeom prst="rect">
            <a:avLst/>
          </a:prstGeom>
        </p:spPr>
      </p:pic>
      <p:pic>
        <p:nvPicPr>
          <p:cNvPr id="10" name="Grafik 10" descr="Pil vandret u-vending">
            <a:hlinkClick r:id="" action="ppaction://hlinkshowjump?jump=lastslideviewed"/>
            <a:extLst>
              <a:ext uri="{FF2B5EF4-FFF2-40B4-BE49-F238E27FC236}">
                <a16:creationId xmlns:a16="http://schemas.microsoft.com/office/drawing/2014/main" id="{C317D175-6BAD-4D31-8D0D-520254CAE4A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35587" y="157640"/>
            <a:ext cx="347297" cy="373662"/>
          </a:xfrm>
          <a:prstGeom prst="rect">
            <a:avLst/>
          </a:prstGeom>
        </p:spPr>
      </p:pic>
      <p:pic>
        <p:nvPicPr>
          <p:cNvPr id="3" name="Grafik 2" descr="Gentag">
            <a:hlinkClick r:id="rId26" action="ppaction://hlinksldjump"/>
            <a:extLst>
              <a:ext uri="{FF2B5EF4-FFF2-40B4-BE49-F238E27FC236}">
                <a16:creationId xmlns:a16="http://schemas.microsoft.com/office/drawing/2014/main" id="{BCD38083-D2FF-4700-890F-F368FFD98654}"/>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11758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Metodebeskrivelse for aktivitetsplanlægning</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2914" y="5871383"/>
            <a:ext cx="5327650" cy="646331"/>
          </a:xfrm>
          <a:prstGeom prst="rect">
            <a:avLst/>
          </a:prstGeom>
          <a:noFill/>
          <a:ln w="9525">
            <a:noFill/>
            <a:miter lim="800000"/>
            <a:headEnd/>
            <a:tailEnd/>
          </a:ln>
        </p:spPr>
        <p:txBody>
          <a:bodyPr>
            <a:spAutoFit/>
          </a:bodyPr>
          <a:lstStyle/>
          <a:p>
            <a:r>
              <a:rPr lang="da-DK" dirty="0">
                <a:solidFill>
                  <a:schemeClr val="bg1"/>
                </a:solidFill>
                <a:latin typeface="Calibri" pitchFamily="34" charset="0"/>
              </a:rPr>
              <a:t>Aktivitet, opgave, proces…</a:t>
            </a:r>
            <a:br>
              <a:rPr lang="da-DK" dirty="0">
                <a:solidFill>
                  <a:schemeClr val="bg1"/>
                </a:solidFill>
                <a:latin typeface="Calibri" pitchFamily="34" charset="0"/>
              </a:rPr>
            </a:br>
            <a:r>
              <a:rPr lang="da-DK" dirty="0">
                <a:solidFill>
                  <a:schemeClr val="bg1"/>
                </a:solidFill>
                <a:latin typeface="Calibri" pitchFamily="34" charset="0"/>
              </a:rPr>
              <a:t>- kært barn har mange navn</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25" name="Rectangle 9">
            <a:hlinkClick r:id="rId3" action="ppaction://hlinksldjump"/>
            <a:extLst>
              <a:ext uri="{FF2B5EF4-FFF2-40B4-BE49-F238E27FC236}">
                <a16:creationId xmlns:a16="http://schemas.microsoft.com/office/drawing/2014/main" id="{219E1F0D-F988-4C46-82C9-62DF69981830}"/>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26" name="Rectangle 10">
            <a:hlinkClick r:id="rId4" action="ppaction://hlinksldjump"/>
            <a:extLst>
              <a:ext uri="{FF2B5EF4-FFF2-40B4-BE49-F238E27FC236}">
                <a16:creationId xmlns:a16="http://schemas.microsoft.com/office/drawing/2014/main" id="{6A63B512-8BD5-4294-87A3-C00D01C2DB40}"/>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7" name="Rectangle 11">
            <a:hlinkClick r:id="rId5" action="ppaction://hlinksldjump"/>
            <a:extLst>
              <a:ext uri="{FF2B5EF4-FFF2-40B4-BE49-F238E27FC236}">
                <a16:creationId xmlns:a16="http://schemas.microsoft.com/office/drawing/2014/main" id="{F158714D-679B-4CFD-8398-A7A4CE661C04}"/>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8" name="Rectangle 12">
            <a:hlinkClick r:id="rId6" action="ppaction://hlinksldjump"/>
            <a:extLst>
              <a:ext uri="{FF2B5EF4-FFF2-40B4-BE49-F238E27FC236}">
                <a16:creationId xmlns:a16="http://schemas.microsoft.com/office/drawing/2014/main" id="{0EAE723F-F001-48D2-985C-186B9A9AE5FD}"/>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1" name="Rektangel 55">
            <a:hlinkClick r:id="rId7" action="ppaction://hlinksldjump"/>
            <a:extLst>
              <a:ext uri="{FF2B5EF4-FFF2-40B4-BE49-F238E27FC236}">
                <a16:creationId xmlns:a16="http://schemas.microsoft.com/office/drawing/2014/main" id="{AD0B8D6E-975C-4935-8242-417DFF972629}"/>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8" action="ppaction://hlinksldjump"/>
            <a:extLst>
              <a:ext uri="{FF2B5EF4-FFF2-40B4-BE49-F238E27FC236}">
                <a16:creationId xmlns:a16="http://schemas.microsoft.com/office/drawing/2014/main" id="{B08DA316-5D56-4483-A80B-BC6BB42C791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9" name="Rektangel 55">
            <a:hlinkClick r:id="rId9" action="ppaction://hlinksldjump"/>
            <a:extLst>
              <a:ext uri="{FF2B5EF4-FFF2-40B4-BE49-F238E27FC236}">
                <a16:creationId xmlns:a16="http://schemas.microsoft.com/office/drawing/2014/main" id="{FDDA2523-6DCE-4713-88EF-526D8BB4A9B8}"/>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7" action="ppaction://hlinksldjump"/>
            <a:extLst>
              <a:ext uri="{FF2B5EF4-FFF2-40B4-BE49-F238E27FC236}">
                <a16:creationId xmlns:a16="http://schemas.microsoft.com/office/drawing/2014/main" id="{100CCCD9-C310-4591-8F7F-4B1D8CDAF257}"/>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52" name="Tekstfelt 61">
            <a:hlinkClick r:id="rId8" action="ppaction://hlinksldjump"/>
            <a:extLst>
              <a:ext uri="{FF2B5EF4-FFF2-40B4-BE49-F238E27FC236}">
                <a16:creationId xmlns:a16="http://schemas.microsoft.com/office/drawing/2014/main" id="{094AB6BD-5842-4AE5-8D60-D5ECCF8CFD7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3" name="Tekstfelt 61">
            <a:hlinkClick r:id="rId9" action="ppaction://hlinksldjump"/>
            <a:extLst>
              <a:ext uri="{FF2B5EF4-FFF2-40B4-BE49-F238E27FC236}">
                <a16:creationId xmlns:a16="http://schemas.microsoft.com/office/drawing/2014/main" id="{EA8697C2-20C4-4A4A-A95F-239ABE10F61A}"/>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4" name="Rektangel 55">
            <a:hlinkClick r:id="rId10" action="ppaction://hlinksldjump"/>
            <a:extLst>
              <a:ext uri="{FF2B5EF4-FFF2-40B4-BE49-F238E27FC236}">
                <a16:creationId xmlns:a16="http://schemas.microsoft.com/office/drawing/2014/main" id="{33E5B4A3-E853-46AE-A441-BCC6FE238C64}"/>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5" name="Tekstfelt 61">
            <a:hlinkClick r:id="rId10" action="ppaction://hlinksldjump"/>
            <a:extLst>
              <a:ext uri="{FF2B5EF4-FFF2-40B4-BE49-F238E27FC236}">
                <a16:creationId xmlns:a16="http://schemas.microsoft.com/office/drawing/2014/main" id="{500E102B-F234-4B9C-925F-FCE3918ECBE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 name="Tekstfelt 7">
            <a:extLst>
              <a:ext uri="{FF2B5EF4-FFF2-40B4-BE49-F238E27FC236}">
                <a16:creationId xmlns:a16="http://schemas.microsoft.com/office/drawing/2014/main" id="{7D763545-BD22-4CA7-8204-2868972C1C69}"/>
              </a:ext>
            </a:extLst>
          </p:cNvPr>
          <p:cNvSpPr txBox="1"/>
          <p:nvPr/>
        </p:nvSpPr>
        <p:spPr>
          <a:xfrm>
            <a:off x="282072" y="1459834"/>
            <a:ext cx="6582279" cy="2031325"/>
          </a:xfrm>
          <a:prstGeom prst="rect">
            <a:avLst/>
          </a:prstGeom>
          <a:noFill/>
        </p:spPr>
        <p:txBody>
          <a:bodyPr wrap="square" rtlCol="0">
            <a:spAutoFit/>
          </a:bodyPr>
          <a:lstStyle/>
          <a:p>
            <a:pPr marL="342900" indent="-342900">
              <a:buAutoNum type="arabicPeriod"/>
            </a:pPr>
            <a:r>
              <a:rPr lang="da-DK" sz="1400" dirty="0"/>
              <a:t>Vælg den milepæl du vil nedbryde i aktiviteter</a:t>
            </a:r>
          </a:p>
          <a:p>
            <a:pPr marL="342900" indent="-342900">
              <a:buAutoNum type="arabicPeriod"/>
            </a:pPr>
            <a:r>
              <a:rPr lang="da-DK" sz="1400" dirty="0">
                <a:latin typeface="Calibri" pitchFamily="34" charset="0"/>
              </a:rPr>
              <a:t>Definér aktiviteterne indenfor milepælen</a:t>
            </a:r>
          </a:p>
          <a:p>
            <a:pPr marL="342900" indent="-342900">
              <a:buAutoNum type="arabicPeriod"/>
            </a:pPr>
            <a:r>
              <a:rPr lang="da-DK" sz="1400" dirty="0">
                <a:latin typeface="Calibri" pitchFamily="34" charset="0"/>
              </a:rPr>
              <a:t>Placér aktiviteterne indbyrdes i forhold til hinanden</a:t>
            </a:r>
          </a:p>
          <a:p>
            <a:pPr marL="342900" indent="-342900">
              <a:buAutoNum type="arabicPeriod"/>
            </a:pPr>
            <a:r>
              <a:rPr lang="da-DK" sz="1400" dirty="0">
                <a:latin typeface="Calibri" pitchFamily="34" charset="0"/>
              </a:rPr>
              <a:t>Estimér tidsforbruget for aktiviteterne</a:t>
            </a:r>
          </a:p>
          <a:p>
            <a:pPr marL="342900" indent="-342900">
              <a:buAutoNum type="arabicPeriod"/>
            </a:pPr>
            <a:r>
              <a:rPr lang="da-DK" sz="1400" dirty="0">
                <a:latin typeface="Calibri" pitchFamily="34" charset="0"/>
              </a:rPr>
              <a:t>Foretag ressourceallokering</a:t>
            </a:r>
          </a:p>
          <a:p>
            <a:pPr marL="342900" indent="-342900">
              <a:buAutoNum type="arabicPeriod"/>
            </a:pPr>
            <a:r>
              <a:rPr lang="da-DK" sz="1400" dirty="0">
                <a:latin typeface="Calibri" pitchFamily="34" charset="0"/>
              </a:rPr>
              <a:t>Fastlæg kalendertid</a:t>
            </a:r>
          </a:p>
          <a:p>
            <a:pPr marL="342900" indent="-342900">
              <a:buAutoNum type="arabicPeriod"/>
            </a:pPr>
            <a:r>
              <a:rPr lang="da-DK" sz="1400" dirty="0">
                <a:latin typeface="Calibri" pitchFamily="34" charset="0"/>
              </a:rPr>
              <a:t>Fastlæg kritisk vej</a:t>
            </a:r>
          </a:p>
          <a:p>
            <a:br>
              <a:rPr lang="da-DK" sz="1400" dirty="0">
                <a:latin typeface="Calibri" pitchFamily="34" charset="0"/>
              </a:rPr>
            </a:br>
            <a:endParaRPr lang="da-DK" sz="1400" dirty="0"/>
          </a:p>
        </p:txBody>
      </p:sp>
      <p:sp>
        <p:nvSpPr>
          <p:cNvPr id="72" name="Tekstfelt 71">
            <a:extLst>
              <a:ext uri="{FF2B5EF4-FFF2-40B4-BE49-F238E27FC236}">
                <a16:creationId xmlns:a16="http://schemas.microsoft.com/office/drawing/2014/main" id="{05D4E5CF-5E72-415C-83B8-015BD7A75A80}"/>
              </a:ext>
            </a:extLst>
          </p:cNvPr>
          <p:cNvSpPr txBox="1"/>
          <p:nvPr/>
        </p:nvSpPr>
        <p:spPr>
          <a:xfrm>
            <a:off x="7737894" y="4823321"/>
            <a:ext cx="4425507" cy="338554"/>
          </a:xfrm>
          <a:prstGeom prst="rect">
            <a:avLst/>
          </a:prstGeom>
          <a:noFill/>
        </p:spPr>
        <p:txBody>
          <a:bodyPr wrap="square" rtlCol="0">
            <a:spAutoFit/>
          </a:bodyPr>
          <a:lstStyle/>
          <a:p>
            <a:r>
              <a:rPr lang="da-DK" sz="1600" dirty="0"/>
              <a:t>Se et eksempel på aktivitetsplanen                    </a:t>
            </a:r>
            <a:r>
              <a:rPr lang="da-DK" sz="1600" dirty="0">
                <a:hlinkClick r:id="rId11" action="ppaction://hlinksldjump"/>
              </a:rPr>
              <a:t>her</a:t>
            </a:r>
            <a:r>
              <a:rPr lang="da-DK" sz="1600" dirty="0"/>
              <a:t>.</a:t>
            </a:r>
          </a:p>
        </p:txBody>
      </p:sp>
      <p:sp>
        <p:nvSpPr>
          <p:cNvPr id="76" name="Tekstfelt 75">
            <a:extLst>
              <a:ext uri="{FF2B5EF4-FFF2-40B4-BE49-F238E27FC236}">
                <a16:creationId xmlns:a16="http://schemas.microsoft.com/office/drawing/2014/main" id="{8F2DE96B-A5F7-496D-9071-274CE778CE0E}"/>
              </a:ext>
            </a:extLst>
          </p:cNvPr>
          <p:cNvSpPr txBox="1"/>
          <p:nvPr/>
        </p:nvSpPr>
        <p:spPr>
          <a:xfrm>
            <a:off x="7737894" y="5194796"/>
            <a:ext cx="4425507" cy="338554"/>
          </a:xfrm>
          <a:prstGeom prst="rect">
            <a:avLst/>
          </a:prstGeom>
          <a:noFill/>
        </p:spPr>
        <p:txBody>
          <a:bodyPr wrap="square" rtlCol="0">
            <a:spAutoFit/>
          </a:bodyPr>
          <a:lstStyle/>
          <a:p>
            <a:r>
              <a:rPr lang="da-DK" sz="1600" dirty="0"/>
              <a:t>Se metodebeskrivelsen på estimering               </a:t>
            </a:r>
            <a:r>
              <a:rPr lang="da-DK" sz="1600" dirty="0">
                <a:hlinkClick r:id="rId12" action="ppaction://hlinksldjump"/>
              </a:rPr>
              <a:t>her</a:t>
            </a:r>
            <a:r>
              <a:rPr lang="da-DK" sz="1600" dirty="0"/>
              <a:t>.</a:t>
            </a:r>
          </a:p>
        </p:txBody>
      </p:sp>
      <p:sp>
        <p:nvSpPr>
          <p:cNvPr id="43" name="Tekstfelt 42">
            <a:extLst>
              <a:ext uri="{FF2B5EF4-FFF2-40B4-BE49-F238E27FC236}">
                <a16:creationId xmlns:a16="http://schemas.microsoft.com/office/drawing/2014/main" id="{D42E1AD6-09F7-4F68-97EA-892BF8B47C49}"/>
              </a:ext>
            </a:extLst>
          </p:cNvPr>
          <p:cNvSpPr txBox="1"/>
          <p:nvPr/>
        </p:nvSpPr>
        <p:spPr>
          <a:xfrm>
            <a:off x="7737894" y="5558247"/>
            <a:ext cx="4425507" cy="338554"/>
          </a:xfrm>
          <a:prstGeom prst="rect">
            <a:avLst/>
          </a:prstGeom>
          <a:noFill/>
        </p:spPr>
        <p:txBody>
          <a:bodyPr wrap="square" rtlCol="0">
            <a:spAutoFit/>
          </a:bodyPr>
          <a:lstStyle/>
          <a:p>
            <a:r>
              <a:rPr lang="da-DK" sz="1600" dirty="0"/>
              <a:t>Se metodebeskrivelse på ressourceallokering  </a:t>
            </a:r>
            <a:r>
              <a:rPr lang="da-DK" sz="1600" dirty="0">
                <a:hlinkClick r:id="rId13" action="ppaction://hlinksldjump"/>
              </a:rPr>
              <a:t>her.</a:t>
            </a:r>
            <a:endParaRPr lang="da-DK" sz="1600" dirty="0"/>
          </a:p>
        </p:txBody>
      </p:sp>
      <p:sp>
        <p:nvSpPr>
          <p:cNvPr id="29" name="Tekstfelt 28">
            <a:extLst>
              <a:ext uri="{FF2B5EF4-FFF2-40B4-BE49-F238E27FC236}">
                <a16:creationId xmlns:a16="http://schemas.microsoft.com/office/drawing/2014/main" id="{EB703750-BBD4-44C6-A857-728D8F395D97}"/>
              </a:ext>
            </a:extLst>
          </p:cNvPr>
          <p:cNvSpPr txBox="1"/>
          <p:nvPr/>
        </p:nvSpPr>
        <p:spPr>
          <a:xfrm>
            <a:off x="7737894" y="5916376"/>
            <a:ext cx="4425507" cy="338554"/>
          </a:xfrm>
          <a:prstGeom prst="rect">
            <a:avLst/>
          </a:prstGeom>
          <a:noFill/>
        </p:spPr>
        <p:txBody>
          <a:bodyPr wrap="square" rtlCol="0">
            <a:spAutoFit/>
          </a:bodyPr>
          <a:lstStyle/>
          <a:p>
            <a:r>
              <a:rPr lang="da-DK" sz="1600" dirty="0"/>
              <a:t>Se metodebeskrivelse på kritisk vej                    </a:t>
            </a:r>
            <a:r>
              <a:rPr lang="da-DK" sz="1600" dirty="0">
                <a:hlinkClick r:id="rId14" action="ppaction://hlinksldjump"/>
              </a:rPr>
              <a:t>her</a:t>
            </a:r>
            <a:r>
              <a:rPr lang="da-DK" sz="1600" dirty="0"/>
              <a:t>.</a:t>
            </a:r>
          </a:p>
        </p:txBody>
      </p:sp>
      <p:sp>
        <p:nvSpPr>
          <p:cNvPr id="34" name="Ligebenet trekant 33">
            <a:extLst>
              <a:ext uri="{FF2B5EF4-FFF2-40B4-BE49-F238E27FC236}">
                <a16:creationId xmlns:a16="http://schemas.microsoft.com/office/drawing/2014/main" id="{62BC3DA8-E4B4-4392-B521-B0F3FA56B997}"/>
              </a:ext>
            </a:extLst>
          </p:cNvPr>
          <p:cNvSpPr/>
          <p:nvPr/>
        </p:nvSpPr>
        <p:spPr>
          <a:xfrm rot="10800000">
            <a:off x="5425512" y="1901175"/>
            <a:ext cx="779588" cy="57344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7" name="Tekstfelt 56">
            <a:extLst>
              <a:ext uri="{FF2B5EF4-FFF2-40B4-BE49-F238E27FC236}">
                <a16:creationId xmlns:a16="http://schemas.microsoft.com/office/drawing/2014/main" id="{665D0E12-AEA0-4158-B1E1-1DE7C2B35B56}"/>
              </a:ext>
            </a:extLst>
          </p:cNvPr>
          <p:cNvSpPr txBox="1"/>
          <p:nvPr/>
        </p:nvSpPr>
        <p:spPr>
          <a:xfrm>
            <a:off x="6942922" y="1965789"/>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cxnSp>
        <p:nvCxnSpPr>
          <p:cNvPr id="69" name="Forbindelse: vinklet 68">
            <a:extLst>
              <a:ext uri="{FF2B5EF4-FFF2-40B4-BE49-F238E27FC236}">
                <a16:creationId xmlns:a16="http://schemas.microsoft.com/office/drawing/2014/main" id="{54B390C4-B779-457B-AFEF-31329167D0B1}"/>
              </a:ext>
            </a:extLst>
          </p:cNvPr>
          <p:cNvCxnSpPr>
            <a:cxnSpLocks/>
            <a:stCxn id="85" idx="1"/>
            <a:endCxn id="82" idx="3"/>
          </p:cNvCxnSpPr>
          <p:nvPr/>
        </p:nvCxnSpPr>
        <p:spPr>
          <a:xfrm rot="10800000" flipV="1">
            <a:off x="9442537" y="1875855"/>
            <a:ext cx="223928" cy="232976"/>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Lige pilforbindelse 73">
            <a:extLst>
              <a:ext uri="{FF2B5EF4-FFF2-40B4-BE49-F238E27FC236}">
                <a16:creationId xmlns:a16="http://schemas.microsoft.com/office/drawing/2014/main" id="{6470F00A-E08D-45F7-9849-36320C129648}"/>
              </a:ext>
            </a:extLst>
          </p:cNvPr>
          <p:cNvCxnSpPr>
            <a:cxnSpLocks/>
          </p:cNvCxnSpPr>
          <p:nvPr/>
        </p:nvCxnSpPr>
        <p:spPr>
          <a:xfrm>
            <a:off x="6314094" y="2108830"/>
            <a:ext cx="3778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kstfelt 74">
            <a:extLst>
              <a:ext uri="{FF2B5EF4-FFF2-40B4-BE49-F238E27FC236}">
                <a16:creationId xmlns:a16="http://schemas.microsoft.com/office/drawing/2014/main" id="{C605C789-D3C8-476F-847C-096E2EF91EB6}"/>
              </a:ext>
            </a:extLst>
          </p:cNvPr>
          <p:cNvSpPr txBox="1"/>
          <p:nvPr/>
        </p:nvSpPr>
        <p:spPr>
          <a:xfrm>
            <a:off x="7200517" y="1596458"/>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77" name="Tekstfelt 76">
            <a:extLst>
              <a:ext uri="{FF2B5EF4-FFF2-40B4-BE49-F238E27FC236}">
                <a16:creationId xmlns:a16="http://schemas.microsoft.com/office/drawing/2014/main" id="{DBECE223-6CD4-4E11-B167-7639A60220C9}"/>
              </a:ext>
            </a:extLst>
          </p:cNvPr>
          <p:cNvSpPr txBox="1"/>
          <p:nvPr/>
        </p:nvSpPr>
        <p:spPr>
          <a:xfrm>
            <a:off x="7458111" y="1974208"/>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78" name="Tekstfelt 77">
            <a:extLst>
              <a:ext uri="{FF2B5EF4-FFF2-40B4-BE49-F238E27FC236}">
                <a16:creationId xmlns:a16="http://schemas.microsoft.com/office/drawing/2014/main" id="{0FCCFFAC-8975-4439-BFDD-290C60AE8287}"/>
              </a:ext>
            </a:extLst>
          </p:cNvPr>
          <p:cNvSpPr txBox="1"/>
          <p:nvPr/>
        </p:nvSpPr>
        <p:spPr>
          <a:xfrm>
            <a:off x="7200517" y="2343538"/>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79" name="Tekstfelt 78">
            <a:extLst>
              <a:ext uri="{FF2B5EF4-FFF2-40B4-BE49-F238E27FC236}">
                <a16:creationId xmlns:a16="http://schemas.microsoft.com/office/drawing/2014/main" id="{6BC4021E-486E-4139-B309-6C80769DA193}"/>
              </a:ext>
            </a:extLst>
          </p:cNvPr>
          <p:cNvSpPr txBox="1"/>
          <p:nvPr/>
        </p:nvSpPr>
        <p:spPr>
          <a:xfrm>
            <a:off x="7719736" y="1587699"/>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80" name="Tekstfelt 79">
            <a:extLst>
              <a:ext uri="{FF2B5EF4-FFF2-40B4-BE49-F238E27FC236}">
                <a16:creationId xmlns:a16="http://schemas.microsoft.com/office/drawing/2014/main" id="{A7F5915F-D490-40B8-8A3A-4A39F546539B}"/>
              </a:ext>
            </a:extLst>
          </p:cNvPr>
          <p:cNvSpPr txBox="1"/>
          <p:nvPr/>
        </p:nvSpPr>
        <p:spPr>
          <a:xfrm>
            <a:off x="7719736" y="2343538"/>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81" name="Tekstfelt 80">
            <a:extLst>
              <a:ext uri="{FF2B5EF4-FFF2-40B4-BE49-F238E27FC236}">
                <a16:creationId xmlns:a16="http://schemas.microsoft.com/office/drawing/2014/main" id="{C8DC01A6-2D51-41A0-9A46-F6E353155830}"/>
              </a:ext>
            </a:extLst>
          </p:cNvPr>
          <p:cNvSpPr txBox="1"/>
          <p:nvPr/>
        </p:nvSpPr>
        <p:spPr>
          <a:xfrm>
            <a:off x="7971587" y="1973437"/>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82" name="Tekstfelt 81">
            <a:extLst>
              <a:ext uri="{FF2B5EF4-FFF2-40B4-BE49-F238E27FC236}">
                <a16:creationId xmlns:a16="http://schemas.microsoft.com/office/drawing/2014/main" id="{FB5E37D5-14C1-4081-8760-56D79DBA41F0}"/>
              </a:ext>
            </a:extLst>
          </p:cNvPr>
          <p:cNvSpPr txBox="1"/>
          <p:nvPr/>
        </p:nvSpPr>
        <p:spPr>
          <a:xfrm>
            <a:off x="9063865" y="1970331"/>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83" name="Tekstfelt 82">
            <a:extLst>
              <a:ext uri="{FF2B5EF4-FFF2-40B4-BE49-F238E27FC236}">
                <a16:creationId xmlns:a16="http://schemas.microsoft.com/office/drawing/2014/main" id="{8AF7AF4E-7E59-44D2-89BA-0F0EA5F3F138}"/>
              </a:ext>
            </a:extLst>
          </p:cNvPr>
          <p:cNvSpPr txBox="1"/>
          <p:nvPr/>
        </p:nvSpPr>
        <p:spPr>
          <a:xfrm>
            <a:off x="11338695" y="1970331"/>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84" name="Tekstfelt 83">
            <a:extLst>
              <a:ext uri="{FF2B5EF4-FFF2-40B4-BE49-F238E27FC236}">
                <a16:creationId xmlns:a16="http://schemas.microsoft.com/office/drawing/2014/main" id="{B983041C-0BF0-4417-9E8B-3E9EAE8478AC}"/>
              </a:ext>
            </a:extLst>
          </p:cNvPr>
          <p:cNvSpPr txBox="1"/>
          <p:nvPr/>
        </p:nvSpPr>
        <p:spPr>
          <a:xfrm>
            <a:off x="10229642" y="1737354"/>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85" name="Tekstfelt 84">
            <a:extLst>
              <a:ext uri="{FF2B5EF4-FFF2-40B4-BE49-F238E27FC236}">
                <a16:creationId xmlns:a16="http://schemas.microsoft.com/office/drawing/2014/main" id="{F31F8077-256C-4A42-85DA-8B5A2CF1A7F7}"/>
              </a:ext>
            </a:extLst>
          </p:cNvPr>
          <p:cNvSpPr txBox="1"/>
          <p:nvPr/>
        </p:nvSpPr>
        <p:spPr>
          <a:xfrm>
            <a:off x="9666465" y="1737355"/>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86" name="Tekstfelt 85">
            <a:extLst>
              <a:ext uri="{FF2B5EF4-FFF2-40B4-BE49-F238E27FC236}">
                <a16:creationId xmlns:a16="http://schemas.microsoft.com/office/drawing/2014/main" id="{FC285543-04B8-42F5-8D6D-CDD4CBDEED24}"/>
              </a:ext>
            </a:extLst>
          </p:cNvPr>
          <p:cNvSpPr txBox="1"/>
          <p:nvPr/>
        </p:nvSpPr>
        <p:spPr>
          <a:xfrm>
            <a:off x="10471959" y="2165396"/>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87" name="Tekstfelt 86">
            <a:extLst>
              <a:ext uri="{FF2B5EF4-FFF2-40B4-BE49-F238E27FC236}">
                <a16:creationId xmlns:a16="http://schemas.microsoft.com/office/drawing/2014/main" id="{97AA5E6E-C4F9-481F-95E1-3B3D74D3B54F}"/>
              </a:ext>
            </a:extLst>
          </p:cNvPr>
          <p:cNvSpPr txBox="1"/>
          <p:nvPr/>
        </p:nvSpPr>
        <p:spPr>
          <a:xfrm>
            <a:off x="9929368" y="2170824"/>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sp>
        <p:nvSpPr>
          <p:cNvPr id="88" name="Tekstfelt 87">
            <a:extLst>
              <a:ext uri="{FF2B5EF4-FFF2-40B4-BE49-F238E27FC236}">
                <a16:creationId xmlns:a16="http://schemas.microsoft.com/office/drawing/2014/main" id="{94F0366B-AA96-4962-B2E3-4DB75060B6B9}"/>
              </a:ext>
            </a:extLst>
          </p:cNvPr>
          <p:cNvSpPr txBox="1"/>
          <p:nvPr/>
        </p:nvSpPr>
        <p:spPr>
          <a:xfrm>
            <a:off x="10757346" y="1737354"/>
            <a:ext cx="378672" cy="276999"/>
          </a:xfrm>
          <a:prstGeom prst="rect">
            <a:avLst/>
          </a:prstGeom>
          <a:solidFill>
            <a:schemeClr val="tx2">
              <a:lumMod val="40000"/>
              <a:lumOff val="60000"/>
            </a:schemeClr>
          </a:solidFill>
        </p:spPr>
        <p:txBody>
          <a:bodyPr wrap="square" rtlCol="0">
            <a:spAutoFit/>
          </a:bodyPr>
          <a:lstStyle/>
          <a:p>
            <a:pPr algn="ctr"/>
            <a:endParaRPr lang="da-DK" sz="1200" dirty="0"/>
          </a:p>
        </p:txBody>
      </p:sp>
      <p:cxnSp>
        <p:nvCxnSpPr>
          <p:cNvPr id="89" name="Forbindelse: vinklet 88">
            <a:extLst>
              <a:ext uri="{FF2B5EF4-FFF2-40B4-BE49-F238E27FC236}">
                <a16:creationId xmlns:a16="http://schemas.microsoft.com/office/drawing/2014/main" id="{8896A6B8-9479-4172-BD78-65F90A78CDD8}"/>
              </a:ext>
            </a:extLst>
          </p:cNvPr>
          <p:cNvCxnSpPr>
            <a:cxnSpLocks/>
            <a:stCxn id="87" idx="1"/>
            <a:endCxn id="82" idx="3"/>
          </p:cNvCxnSpPr>
          <p:nvPr/>
        </p:nvCxnSpPr>
        <p:spPr>
          <a:xfrm rot="10800000">
            <a:off x="9442538" y="2108832"/>
            <a:ext cx="486831" cy="200493"/>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Forbindelse: vinklet 89">
            <a:extLst>
              <a:ext uri="{FF2B5EF4-FFF2-40B4-BE49-F238E27FC236}">
                <a16:creationId xmlns:a16="http://schemas.microsoft.com/office/drawing/2014/main" id="{A4FF981B-B1ED-4C4D-B432-FFC28B6AAE3F}"/>
              </a:ext>
            </a:extLst>
          </p:cNvPr>
          <p:cNvCxnSpPr>
            <a:cxnSpLocks/>
            <a:stCxn id="83" idx="1"/>
            <a:endCxn id="88" idx="3"/>
          </p:cNvCxnSpPr>
          <p:nvPr/>
        </p:nvCxnSpPr>
        <p:spPr>
          <a:xfrm rot="10800000">
            <a:off x="11136019" y="1875855"/>
            <a:ext cx="202677" cy="232977"/>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Forbindelse: vinklet 90">
            <a:extLst>
              <a:ext uri="{FF2B5EF4-FFF2-40B4-BE49-F238E27FC236}">
                <a16:creationId xmlns:a16="http://schemas.microsoft.com/office/drawing/2014/main" id="{5AAC605A-1E09-4419-BB47-D18C67199578}"/>
              </a:ext>
            </a:extLst>
          </p:cNvPr>
          <p:cNvCxnSpPr>
            <a:cxnSpLocks/>
            <a:stCxn id="83" idx="1"/>
            <a:endCxn id="86" idx="3"/>
          </p:cNvCxnSpPr>
          <p:nvPr/>
        </p:nvCxnSpPr>
        <p:spPr>
          <a:xfrm rot="10800000" flipV="1">
            <a:off x="10850631" y="2108830"/>
            <a:ext cx="488064" cy="195065"/>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A441C7D2-F86F-4440-90F9-DEA875DB821A}"/>
              </a:ext>
            </a:extLst>
          </p:cNvPr>
          <p:cNvCxnSpPr>
            <a:stCxn id="85" idx="3"/>
            <a:endCxn id="84" idx="1"/>
          </p:cNvCxnSpPr>
          <p:nvPr/>
        </p:nvCxnSpPr>
        <p:spPr>
          <a:xfrm flipV="1">
            <a:off x="10045137" y="1875854"/>
            <a:ext cx="184505" cy="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Lige forbindelse 91">
            <a:extLst>
              <a:ext uri="{FF2B5EF4-FFF2-40B4-BE49-F238E27FC236}">
                <a16:creationId xmlns:a16="http://schemas.microsoft.com/office/drawing/2014/main" id="{3312C03B-E84E-4E6D-BF73-220A3393D918}"/>
              </a:ext>
            </a:extLst>
          </p:cNvPr>
          <p:cNvCxnSpPr>
            <a:cxnSpLocks/>
            <a:stCxn id="84" idx="3"/>
            <a:endCxn id="88" idx="1"/>
          </p:cNvCxnSpPr>
          <p:nvPr/>
        </p:nvCxnSpPr>
        <p:spPr>
          <a:xfrm>
            <a:off x="10608314" y="1875854"/>
            <a:ext cx="1490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Lige forbindelse 92">
            <a:extLst>
              <a:ext uri="{FF2B5EF4-FFF2-40B4-BE49-F238E27FC236}">
                <a16:creationId xmlns:a16="http://schemas.microsoft.com/office/drawing/2014/main" id="{C2B20867-C85F-4C3C-ADCC-8EF4538D5FE1}"/>
              </a:ext>
            </a:extLst>
          </p:cNvPr>
          <p:cNvCxnSpPr>
            <a:cxnSpLocks/>
            <a:stCxn id="87" idx="3"/>
            <a:endCxn id="86" idx="1"/>
          </p:cNvCxnSpPr>
          <p:nvPr/>
        </p:nvCxnSpPr>
        <p:spPr>
          <a:xfrm flipV="1">
            <a:off x="10308040" y="2303896"/>
            <a:ext cx="163919" cy="54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Forbindelse: vinklet 93">
            <a:extLst>
              <a:ext uri="{FF2B5EF4-FFF2-40B4-BE49-F238E27FC236}">
                <a16:creationId xmlns:a16="http://schemas.microsoft.com/office/drawing/2014/main" id="{19D79D8E-C1AC-42F6-9E65-9CD0640B6018}"/>
              </a:ext>
            </a:extLst>
          </p:cNvPr>
          <p:cNvCxnSpPr>
            <a:cxnSpLocks/>
            <a:stCxn id="98" idx="1"/>
            <a:endCxn id="95" idx="3"/>
          </p:cNvCxnSpPr>
          <p:nvPr/>
        </p:nvCxnSpPr>
        <p:spPr>
          <a:xfrm rot="10800000" flipV="1">
            <a:off x="9442537" y="3253921"/>
            <a:ext cx="223928" cy="232976"/>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5" name="Tekstfelt 94">
            <a:extLst>
              <a:ext uri="{FF2B5EF4-FFF2-40B4-BE49-F238E27FC236}">
                <a16:creationId xmlns:a16="http://schemas.microsoft.com/office/drawing/2014/main" id="{AEE0662A-8BA8-4A67-920C-869E7B02E785}"/>
              </a:ext>
            </a:extLst>
          </p:cNvPr>
          <p:cNvSpPr txBox="1"/>
          <p:nvPr/>
        </p:nvSpPr>
        <p:spPr>
          <a:xfrm>
            <a:off x="9063865" y="3348397"/>
            <a:ext cx="378672" cy="276999"/>
          </a:xfrm>
          <a:prstGeom prst="rect">
            <a:avLst/>
          </a:prstGeom>
          <a:solidFill>
            <a:schemeClr val="tx2">
              <a:lumMod val="40000"/>
              <a:lumOff val="60000"/>
            </a:schemeClr>
          </a:solidFill>
        </p:spPr>
        <p:txBody>
          <a:bodyPr wrap="square" rtlCol="0">
            <a:spAutoFit/>
          </a:bodyPr>
          <a:lstStyle/>
          <a:p>
            <a:pPr algn="ctr"/>
            <a:r>
              <a:rPr lang="da-DK" sz="1200" dirty="0"/>
              <a:t>5</a:t>
            </a:r>
          </a:p>
        </p:txBody>
      </p:sp>
      <p:sp>
        <p:nvSpPr>
          <p:cNvPr id="96" name="Tekstfelt 95">
            <a:extLst>
              <a:ext uri="{FF2B5EF4-FFF2-40B4-BE49-F238E27FC236}">
                <a16:creationId xmlns:a16="http://schemas.microsoft.com/office/drawing/2014/main" id="{FA0298F6-86E4-4FDE-AD4F-D3E251FEC62F}"/>
              </a:ext>
            </a:extLst>
          </p:cNvPr>
          <p:cNvSpPr txBox="1"/>
          <p:nvPr/>
        </p:nvSpPr>
        <p:spPr>
          <a:xfrm>
            <a:off x="11338695" y="3348397"/>
            <a:ext cx="378672" cy="276999"/>
          </a:xfrm>
          <a:prstGeom prst="rect">
            <a:avLst/>
          </a:prstGeom>
          <a:solidFill>
            <a:schemeClr val="tx2">
              <a:lumMod val="40000"/>
              <a:lumOff val="60000"/>
            </a:schemeClr>
          </a:solidFill>
        </p:spPr>
        <p:txBody>
          <a:bodyPr wrap="square" rtlCol="0">
            <a:spAutoFit/>
          </a:bodyPr>
          <a:lstStyle/>
          <a:p>
            <a:pPr algn="ctr"/>
            <a:r>
              <a:rPr lang="da-DK" sz="1200" dirty="0"/>
              <a:t>15</a:t>
            </a:r>
          </a:p>
        </p:txBody>
      </p:sp>
      <p:sp>
        <p:nvSpPr>
          <p:cNvPr id="97" name="Tekstfelt 96">
            <a:extLst>
              <a:ext uri="{FF2B5EF4-FFF2-40B4-BE49-F238E27FC236}">
                <a16:creationId xmlns:a16="http://schemas.microsoft.com/office/drawing/2014/main" id="{0E405D73-1348-4323-A1C8-8671CA2BC425}"/>
              </a:ext>
            </a:extLst>
          </p:cNvPr>
          <p:cNvSpPr txBox="1"/>
          <p:nvPr/>
        </p:nvSpPr>
        <p:spPr>
          <a:xfrm>
            <a:off x="10229642" y="3115420"/>
            <a:ext cx="378672" cy="276999"/>
          </a:xfrm>
          <a:prstGeom prst="rect">
            <a:avLst/>
          </a:prstGeom>
          <a:solidFill>
            <a:schemeClr val="tx2">
              <a:lumMod val="40000"/>
              <a:lumOff val="60000"/>
            </a:schemeClr>
          </a:solidFill>
        </p:spPr>
        <p:txBody>
          <a:bodyPr wrap="square" rtlCol="0">
            <a:spAutoFit/>
          </a:bodyPr>
          <a:lstStyle/>
          <a:p>
            <a:pPr algn="ctr"/>
            <a:r>
              <a:rPr lang="da-DK" sz="1200" dirty="0"/>
              <a:t>15</a:t>
            </a:r>
          </a:p>
        </p:txBody>
      </p:sp>
      <p:sp>
        <p:nvSpPr>
          <p:cNvPr id="98" name="Tekstfelt 97">
            <a:extLst>
              <a:ext uri="{FF2B5EF4-FFF2-40B4-BE49-F238E27FC236}">
                <a16:creationId xmlns:a16="http://schemas.microsoft.com/office/drawing/2014/main" id="{07AAD7C1-8E04-446B-B857-78FA847F71C5}"/>
              </a:ext>
            </a:extLst>
          </p:cNvPr>
          <p:cNvSpPr txBox="1"/>
          <p:nvPr/>
        </p:nvSpPr>
        <p:spPr>
          <a:xfrm>
            <a:off x="9666465" y="3115421"/>
            <a:ext cx="378672" cy="276999"/>
          </a:xfrm>
          <a:prstGeom prst="rect">
            <a:avLst/>
          </a:prstGeom>
          <a:solidFill>
            <a:schemeClr val="tx2">
              <a:lumMod val="40000"/>
              <a:lumOff val="60000"/>
            </a:schemeClr>
          </a:solidFill>
        </p:spPr>
        <p:txBody>
          <a:bodyPr wrap="square" rtlCol="0">
            <a:spAutoFit/>
          </a:bodyPr>
          <a:lstStyle/>
          <a:p>
            <a:pPr algn="ctr"/>
            <a:r>
              <a:rPr lang="da-DK" sz="1200" dirty="0"/>
              <a:t>20</a:t>
            </a:r>
          </a:p>
        </p:txBody>
      </p:sp>
      <p:sp>
        <p:nvSpPr>
          <p:cNvPr id="99" name="Tekstfelt 98">
            <a:extLst>
              <a:ext uri="{FF2B5EF4-FFF2-40B4-BE49-F238E27FC236}">
                <a16:creationId xmlns:a16="http://schemas.microsoft.com/office/drawing/2014/main" id="{2FA5A1B2-060F-4FDA-AE4A-D92674F33AFB}"/>
              </a:ext>
            </a:extLst>
          </p:cNvPr>
          <p:cNvSpPr txBox="1"/>
          <p:nvPr/>
        </p:nvSpPr>
        <p:spPr>
          <a:xfrm>
            <a:off x="10471959" y="3543462"/>
            <a:ext cx="378672" cy="276999"/>
          </a:xfrm>
          <a:prstGeom prst="rect">
            <a:avLst/>
          </a:prstGeom>
          <a:solidFill>
            <a:schemeClr val="tx2">
              <a:lumMod val="40000"/>
              <a:lumOff val="60000"/>
            </a:schemeClr>
          </a:solidFill>
        </p:spPr>
        <p:txBody>
          <a:bodyPr wrap="square" rtlCol="0">
            <a:spAutoFit/>
          </a:bodyPr>
          <a:lstStyle/>
          <a:p>
            <a:pPr algn="ctr"/>
            <a:r>
              <a:rPr lang="da-DK" sz="1200" dirty="0"/>
              <a:t>10</a:t>
            </a:r>
          </a:p>
        </p:txBody>
      </p:sp>
      <p:sp>
        <p:nvSpPr>
          <p:cNvPr id="100" name="Tekstfelt 99">
            <a:extLst>
              <a:ext uri="{FF2B5EF4-FFF2-40B4-BE49-F238E27FC236}">
                <a16:creationId xmlns:a16="http://schemas.microsoft.com/office/drawing/2014/main" id="{59845FB3-BA12-4EAE-8381-EBDD7D04E774}"/>
              </a:ext>
            </a:extLst>
          </p:cNvPr>
          <p:cNvSpPr txBox="1"/>
          <p:nvPr/>
        </p:nvSpPr>
        <p:spPr>
          <a:xfrm>
            <a:off x="9929368" y="3548890"/>
            <a:ext cx="378672" cy="276999"/>
          </a:xfrm>
          <a:prstGeom prst="rect">
            <a:avLst/>
          </a:prstGeom>
          <a:solidFill>
            <a:schemeClr val="tx2">
              <a:lumMod val="40000"/>
              <a:lumOff val="60000"/>
            </a:schemeClr>
          </a:solidFill>
        </p:spPr>
        <p:txBody>
          <a:bodyPr wrap="square" rtlCol="0">
            <a:spAutoFit/>
          </a:bodyPr>
          <a:lstStyle/>
          <a:p>
            <a:pPr algn="ctr"/>
            <a:r>
              <a:rPr lang="da-DK" sz="1200" dirty="0"/>
              <a:t>10</a:t>
            </a:r>
          </a:p>
        </p:txBody>
      </p:sp>
      <p:sp>
        <p:nvSpPr>
          <p:cNvPr id="101" name="Tekstfelt 100">
            <a:extLst>
              <a:ext uri="{FF2B5EF4-FFF2-40B4-BE49-F238E27FC236}">
                <a16:creationId xmlns:a16="http://schemas.microsoft.com/office/drawing/2014/main" id="{121F46A4-673A-4EF3-BA2F-88431E5F9C51}"/>
              </a:ext>
            </a:extLst>
          </p:cNvPr>
          <p:cNvSpPr txBox="1"/>
          <p:nvPr/>
        </p:nvSpPr>
        <p:spPr>
          <a:xfrm>
            <a:off x="10757346" y="3115420"/>
            <a:ext cx="378672" cy="276999"/>
          </a:xfrm>
          <a:prstGeom prst="rect">
            <a:avLst/>
          </a:prstGeom>
          <a:solidFill>
            <a:schemeClr val="tx2">
              <a:lumMod val="40000"/>
              <a:lumOff val="60000"/>
            </a:schemeClr>
          </a:solidFill>
        </p:spPr>
        <p:txBody>
          <a:bodyPr wrap="square" rtlCol="0">
            <a:spAutoFit/>
          </a:bodyPr>
          <a:lstStyle/>
          <a:p>
            <a:pPr algn="ctr"/>
            <a:r>
              <a:rPr lang="da-DK" sz="1200" dirty="0"/>
              <a:t>10</a:t>
            </a:r>
          </a:p>
        </p:txBody>
      </p:sp>
      <p:cxnSp>
        <p:nvCxnSpPr>
          <p:cNvPr id="102" name="Forbindelse: vinklet 101">
            <a:extLst>
              <a:ext uri="{FF2B5EF4-FFF2-40B4-BE49-F238E27FC236}">
                <a16:creationId xmlns:a16="http://schemas.microsoft.com/office/drawing/2014/main" id="{B5C7ADEA-124C-430F-BB8D-4E3A409DED7F}"/>
              </a:ext>
            </a:extLst>
          </p:cNvPr>
          <p:cNvCxnSpPr>
            <a:cxnSpLocks/>
            <a:stCxn id="100" idx="1"/>
            <a:endCxn id="95" idx="3"/>
          </p:cNvCxnSpPr>
          <p:nvPr/>
        </p:nvCxnSpPr>
        <p:spPr>
          <a:xfrm rot="10800000">
            <a:off x="9442538" y="3486898"/>
            <a:ext cx="486831" cy="200493"/>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Forbindelse: vinklet 102">
            <a:extLst>
              <a:ext uri="{FF2B5EF4-FFF2-40B4-BE49-F238E27FC236}">
                <a16:creationId xmlns:a16="http://schemas.microsoft.com/office/drawing/2014/main" id="{134C474C-6A35-4FF6-A59A-94DA232B7E9A}"/>
              </a:ext>
            </a:extLst>
          </p:cNvPr>
          <p:cNvCxnSpPr>
            <a:cxnSpLocks/>
            <a:stCxn id="96" idx="1"/>
            <a:endCxn id="101" idx="3"/>
          </p:cNvCxnSpPr>
          <p:nvPr/>
        </p:nvCxnSpPr>
        <p:spPr>
          <a:xfrm rot="10800000">
            <a:off x="11136019" y="3253921"/>
            <a:ext cx="202677" cy="232977"/>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Forbindelse: vinklet 103">
            <a:extLst>
              <a:ext uri="{FF2B5EF4-FFF2-40B4-BE49-F238E27FC236}">
                <a16:creationId xmlns:a16="http://schemas.microsoft.com/office/drawing/2014/main" id="{6E92A5F7-1467-46CB-8854-99CFA159A7FE}"/>
              </a:ext>
            </a:extLst>
          </p:cNvPr>
          <p:cNvCxnSpPr>
            <a:cxnSpLocks/>
            <a:stCxn id="96" idx="1"/>
            <a:endCxn id="99" idx="3"/>
          </p:cNvCxnSpPr>
          <p:nvPr/>
        </p:nvCxnSpPr>
        <p:spPr>
          <a:xfrm rot="10800000" flipV="1">
            <a:off x="10850631" y="3486896"/>
            <a:ext cx="488064" cy="195065"/>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Lige forbindelse 104">
            <a:extLst>
              <a:ext uri="{FF2B5EF4-FFF2-40B4-BE49-F238E27FC236}">
                <a16:creationId xmlns:a16="http://schemas.microsoft.com/office/drawing/2014/main" id="{E0C7849A-1889-4EAD-B43F-83D39AB062A2}"/>
              </a:ext>
            </a:extLst>
          </p:cNvPr>
          <p:cNvCxnSpPr>
            <a:stCxn id="98" idx="3"/>
            <a:endCxn id="97" idx="1"/>
          </p:cNvCxnSpPr>
          <p:nvPr/>
        </p:nvCxnSpPr>
        <p:spPr>
          <a:xfrm flipV="1">
            <a:off x="10045137" y="3253920"/>
            <a:ext cx="184505" cy="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Lige forbindelse 105">
            <a:extLst>
              <a:ext uri="{FF2B5EF4-FFF2-40B4-BE49-F238E27FC236}">
                <a16:creationId xmlns:a16="http://schemas.microsoft.com/office/drawing/2014/main" id="{2D3CE171-2CFC-4ABF-AC82-5B63F027858E}"/>
              </a:ext>
            </a:extLst>
          </p:cNvPr>
          <p:cNvCxnSpPr>
            <a:cxnSpLocks/>
            <a:stCxn id="97" idx="3"/>
            <a:endCxn id="101" idx="1"/>
          </p:cNvCxnSpPr>
          <p:nvPr/>
        </p:nvCxnSpPr>
        <p:spPr>
          <a:xfrm>
            <a:off x="10608314" y="3253920"/>
            <a:ext cx="1490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Lige forbindelse 106">
            <a:extLst>
              <a:ext uri="{FF2B5EF4-FFF2-40B4-BE49-F238E27FC236}">
                <a16:creationId xmlns:a16="http://schemas.microsoft.com/office/drawing/2014/main" id="{D4E66E06-314C-46BC-8FF6-37972DC71A17}"/>
              </a:ext>
            </a:extLst>
          </p:cNvPr>
          <p:cNvCxnSpPr>
            <a:cxnSpLocks/>
            <a:stCxn id="100" idx="3"/>
            <a:endCxn id="99" idx="1"/>
          </p:cNvCxnSpPr>
          <p:nvPr/>
        </p:nvCxnSpPr>
        <p:spPr>
          <a:xfrm flipV="1">
            <a:off x="10308040" y="3681962"/>
            <a:ext cx="163919" cy="54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Forbindelse: vinklet 107">
            <a:extLst>
              <a:ext uri="{FF2B5EF4-FFF2-40B4-BE49-F238E27FC236}">
                <a16:creationId xmlns:a16="http://schemas.microsoft.com/office/drawing/2014/main" id="{76B0A607-816F-4894-871D-ACA7A7889BF3}"/>
              </a:ext>
            </a:extLst>
          </p:cNvPr>
          <p:cNvCxnSpPr>
            <a:cxnSpLocks/>
            <a:stCxn id="112" idx="1"/>
            <a:endCxn id="109" idx="3"/>
          </p:cNvCxnSpPr>
          <p:nvPr/>
        </p:nvCxnSpPr>
        <p:spPr>
          <a:xfrm rot="10800000" flipV="1">
            <a:off x="6090166" y="3266571"/>
            <a:ext cx="223928" cy="232976"/>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9" name="Tekstfelt 108">
            <a:extLst>
              <a:ext uri="{FF2B5EF4-FFF2-40B4-BE49-F238E27FC236}">
                <a16:creationId xmlns:a16="http://schemas.microsoft.com/office/drawing/2014/main" id="{3F9FA721-E9CD-4759-B801-42E417D01276}"/>
              </a:ext>
            </a:extLst>
          </p:cNvPr>
          <p:cNvSpPr txBox="1"/>
          <p:nvPr/>
        </p:nvSpPr>
        <p:spPr>
          <a:xfrm>
            <a:off x="5711494" y="3384131"/>
            <a:ext cx="378672" cy="230832"/>
          </a:xfrm>
          <a:prstGeom prst="rect">
            <a:avLst/>
          </a:prstGeom>
          <a:solidFill>
            <a:schemeClr val="tx2">
              <a:lumMod val="40000"/>
              <a:lumOff val="60000"/>
            </a:schemeClr>
          </a:solidFill>
        </p:spPr>
        <p:txBody>
          <a:bodyPr wrap="square" rtlCol="0">
            <a:spAutoFit/>
          </a:bodyPr>
          <a:lstStyle/>
          <a:p>
            <a:pPr algn="ctr"/>
            <a:r>
              <a:rPr lang="da-DK" sz="900" dirty="0"/>
              <a:t>H</a:t>
            </a:r>
          </a:p>
        </p:txBody>
      </p:sp>
      <p:sp>
        <p:nvSpPr>
          <p:cNvPr id="110" name="Tekstfelt 109">
            <a:extLst>
              <a:ext uri="{FF2B5EF4-FFF2-40B4-BE49-F238E27FC236}">
                <a16:creationId xmlns:a16="http://schemas.microsoft.com/office/drawing/2014/main" id="{D534E8F0-F97E-415E-A45C-382C8919A56B}"/>
              </a:ext>
            </a:extLst>
          </p:cNvPr>
          <p:cNvSpPr txBox="1"/>
          <p:nvPr/>
        </p:nvSpPr>
        <p:spPr>
          <a:xfrm>
            <a:off x="7986324" y="3384131"/>
            <a:ext cx="378672" cy="230832"/>
          </a:xfrm>
          <a:prstGeom prst="rect">
            <a:avLst/>
          </a:prstGeom>
          <a:solidFill>
            <a:schemeClr val="tx2">
              <a:lumMod val="40000"/>
              <a:lumOff val="60000"/>
            </a:schemeClr>
          </a:solidFill>
        </p:spPr>
        <p:txBody>
          <a:bodyPr wrap="square" rtlCol="0">
            <a:spAutoFit/>
          </a:bodyPr>
          <a:lstStyle/>
          <a:p>
            <a:pPr algn="ctr"/>
            <a:r>
              <a:rPr lang="da-DK" sz="900" dirty="0"/>
              <a:t>H+L</a:t>
            </a:r>
          </a:p>
        </p:txBody>
      </p:sp>
      <p:sp>
        <p:nvSpPr>
          <p:cNvPr id="111" name="Tekstfelt 110">
            <a:extLst>
              <a:ext uri="{FF2B5EF4-FFF2-40B4-BE49-F238E27FC236}">
                <a16:creationId xmlns:a16="http://schemas.microsoft.com/office/drawing/2014/main" id="{2F4758F6-F32A-4290-8BF9-96DE1049B45E}"/>
              </a:ext>
            </a:extLst>
          </p:cNvPr>
          <p:cNvSpPr txBox="1"/>
          <p:nvPr/>
        </p:nvSpPr>
        <p:spPr>
          <a:xfrm>
            <a:off x="6877271" y="3151154"/>
            <a:ext cx="378672" cy="230832"/>
          </a:xfrm>
          <a:prstGeom prst="rect">
            <a:avLst/>
          </a:prstGeom>
          <a:solidFill>
            <a:schemeClr val="tx2">
              <a:lumMod val="40000"/>
              <a:lumOff val="60000"/>
            </a:schemeClr>
          </a:solidFill>
        </p:spPr>
        <p:txBody>
          <a:bodyPr wrap="square" rtlCol="0">
            <a:spAutoFit/>
          </a:bodyPr>
          <a:lstStyle/>
          <a:p>
            <a:pPr algn="ctr"/>
            <a:r>
              <a:rPr lang="da-DK" sz="900" dirty="0"/>
              <a:t>P+A</a:t>
            </a:r>
          </a:p>
        </p:txBody>
      </p:sp>
      <p:sp>
        <p:nvSpPr>
          <p:cNvPr id="112" name="Tekstfelt 111">
            <a:extLst>
              <a:ext uri="{FF2B5EF4-FFF2-40B4-BE49-F238E27FC236}">
                <a16:creationId xmlns:a16="http://schemas.microsoft.com/office/drawing/2014/main" id="{A8257CDB-26DF-4EC6-8E52-D30A465DDA48}"/>
              </a:ext>
            </a:extLst>
          </p:cNvPr>
          <p:cNvSpPr txBox="1"/>
          <p:nvPr/>
        </p:nvSpPr>
        <p:spPr>
          <a:xfrm>
            <a:off x="6314094" y="3151155"/>
            <a:ext cx="378672" cy="230832"/>
          </a:xfrm>
          <a:prstGeom prst="rect">
            <a:avLst/>
          </a:prstGeom>
          <a:solidFill>
            <a:schemeClr val="tx2">
              <a:lumMod val="40000"/>
              <a:lumOff val="60000"/>
            </a:schemeClr>
          </a:solidFill>
        </p:spPr>
        <p:txBody>
          <a:bodyPr wrap="square" rtlCol="0">
            <a:spAutoFit/>
          </a:bodyPr>
          <a:lstStyle/>
          <a:p>
            <a:pPr algn="ctr"/>
            <a:r>
              <a:rPr lang="da-DK" sz="900" dirty="0"/>
              <a:t>H+S</a:t>
            </a:r>
          </a:p>
        </p:txBody>
      </p:sp>
      <p:sp>
        <p:nvSpPr>
          <p:cNvPr id="113" name="Tekstfelt 112">
            <a:extLst>
              <a:ext uri="{FF2B5EF4-FFF2-40B4-BE49-F238E27FC236}">
                <a16:creationId xmlns:a16="http://schemas.microsoft.com/office/drawing/2014/main" id="{1950C5A6-D48E-4D4C-BC4D-0001D33DC39C}"/>
              </a:ext>
            </a:extLst>
          </p:cNvPr>
          <p:cNvSpPr txBox="1"/>
          <p:nvPr/>
        </p:nvSpPr>
        <p:spPr>
          <a:xfrm>
            <a:off x="7119588" y="3579196"/>
            <a:ext cx="378672" cy="230832"/>
          </a:xfrm>
          <a:prstGeom prst="rect">
            <a:avLst/>
          </a:prstGeom>
          <a:solidFill>
            <a:schemeClr val="tx2">
              <a:lumMod val="40000"/>
              <a:lumOff val="60000"/>
            </a:schemeClr>
          </a:solidFill>
        </p:spPr>
        <p:txBody>
          <a:bodyPr wrap="square" rtlCol="0">
            <a:spAutoFit/>
          </a:bodyPr>
          <a:lstStyle/>
          <a:p>
            <a:pPr algn="ctr"/>
            <a:r>
              <a:rPr lang="da-DK" sz="900" dirty="0"/>
              <a:t>T</a:t>
            </a:r>
          </a:p>
        </p:txBody>
      </p:sp>
      <p:sp>
        <p:nvSpPr>
          <p:cNvPr id="114" name="Tekstfelt 113">
            <a:extLst>
              <a:ext uri="{FF2B5EF4-FFF2-40B4-BE49-F238E27FC236}">
                <a16:creationId xmlns:a16="http://schemas.microsoft.com/office/drawing/2014/main" id="{25F22C59-1F12-4445-B6F9-46BFC4B8D7CE}"/>
              </a:ext>
            </a:extLst>
          </p:cNvPr>
          <p:cNvSpPr txBox="1"/>
          <p:nvPr/>
        </p:nvSpPr>
        <p:spPr>
          <a:xfrm>
            <a:off x="6576997" y="3584624"/>
            <a:ext cx="378672" cy="230832"/>
          </a:xfrm>
          <a:prstGeom prst="rect">
            <a:avLst/>
          </a:prstGeom>
          <a:solidFill>
            <a:schemeClr val="tx2">
              <a:lumMod val="40000"/>
              <a:lumOff val="60000"/>
            </a:schemeClr>
          </a:solidFill>
        </p:spPr>
        <p:txBody>
          <a:bodyPr wrap="square" rtlCol="0">
            <a:spAutoFit/>
          </a:bodyPr>
          <a:lstStyle/>
          <a:p>
            <a:pPr algn="ctr"/>
            <a:r>
              <a:rPr lang="da-DK" sz="900" dirty="0"/>
              <a:t>L</a:t>
            </a:r>
          </a:p>
        </p:txBody>
      </p:sp>
      <p:sp>
        <p:nvSpPr>
          <p:cNvPr id="115" name="Tekstfelt 114">
            <a:extLst>
              <a:ext uri="{FF2B5EF4-FFF2-40B4-BE49-F238E27FC236}">
                <a16:creationId xmlns:a16="http://schemas.microsoft.com/office/drawing/2014/main" id="{221AB437-9F19-4D9A-87E9-2E2FC18D2D24}"/>
              </a:ext>
            </a:extLst>
          </p:cNvPr>
          <p:cNvSpPr txBox="1"/>
          <p:nvPr/>
        </p:nvSpPr>
        <p:spPr>
          <a:xfrm>
            <a:off x="7404975" y="3151154"/>
            <a:ext cx="378672" cy="230832"/>
          </a:xfrm>
          <a:prstGeom prst="rect">
            <a:avLst/>
          </a:prstGeom>
          <a:solidFill>
            <a:schemeClr val="tx2">
              <a:lumMod val="40000"/>
              <a:lumOff val="60000"/>
            </a:schemeClr>
          </a:solidFill>
        </p:spPr>
        <p:txBody>
          <a:bodyPr wrap="square" rtlCol="0">
            <a:spAutoFit/>
          </a:bodyPr>
          <a:lstStyle/>
          <a:p>
            <a:pPr algn="ctr"/>
            <a:r>
              <a:rPr lang="da-DK" sz="900" dirty="0"/>
              <a:t>H</a:t>
            </a:r>
          </a:p>
        </p:txBody>
      </p:sp>
      <p:cxnSp>
        <p:nvCxnSpPr>
          <p:cNvPr id="116" name="Forbindelse: vinklet 115">
            <a:extLst>
              <a:ext uri="{FF2B5EF4-FFF2-40B4-BE49-F238E27FC236}">
                <a16:creationId xmlns:a16="http://schemas.microsoft.com/office/drawing/2014/main" id="{2B692D97-4A4D-4DF2-AE8A-0F4157610814}"/>
              </a:ext>
            </a:extLst>
          </p:cNvPr>
          <p:cNvCxnSpPr>
            <a:cxnSpLocks/>
            <a:stCxn id="114" idx="1"/>
            <a:endCxn id="109" idx="3"/>
          </p:cNvCxnSpPr>
          <p:nvPr/>
        </p:nvCxnSpPr>
        <p:spPr>
          <a:xfrm rot="10800000">
            <a:off x="6090167" y="3499548"/>
            <a:ext cx="486831" cy="200493"/>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Forbindelse: vinklet 116">
            <a:extLst>
              <a:ext uri="{FF2B5EF4-FFF2-40B4-BE49-F238E27FC236}">
                <a16:creationId xmlns:a16="http://schemas.microsoft.com/office/drawing/2014/main" id="{C710EC54-27A4-4495-93AD-F82CCBCDD1F2}"/>
              </a:ext>
            </a:extLst>
          </p:cNvPr>
          <p:cNvCxnSpPr>
            <a:cxnSpLocks/>
            <a:stCxn id="110" idx="1"/>
            <a:endCxn id="115" idx="3"/>
          </p:cNvCxnSpPr>
          <p:nvPr/>
        </p:nvCxnSpPr>
        <p:spPr>
          <a:xfrm rot="10800000">
            <a:off x="7783648" y="3266571"/>
            <a:ext cx="202677" cy="232977"/>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Forbindelse: vinklet 117">
            <a:extLst>
              <a:ext uri="{FF2B5EF4-FFF2-40B4-BE49-F238E27FC236}">
                <a16:creationId xmlns:a16="http://schemas.microsoft.com/office/drawing/2014/main" id="{A0FAA591-DA74-4AA7-9187-136158265B99}"/>
              </a:ext>
            </a:extLst>
          </p:cNvPr>
          <p:cNvCxnSpPr>
            <a:cxnSpLocks/>
            <a:stCxn id="110" idx="1"/>
            <a:endCxn id="113" idx="3"/>
          </p:cNvCxnSpPr>
          <p:nvPr/>
        </p:nvCxnSpPr>
        <p:spPr>
          <a:xfrm rot="10800000" flipV="1">
            <a:off x="7498260" y="3499546"/>
            <a:ext cx="488064" cy="195065"/>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Lige forbindelse 118">
            <a:extLst>
              <a:ext uri="{FF2B5EF4-FFF2-40B4-BE49-F238E27FC236}">
                <a16:creationId xmlns:a16="http://schemas.microsoft.com/office/drawing/2014/main" id="{77D022A6-1EBB-4A39-9E32-796327016695}"/>
              </a:ext>
            </a:extLst>
          </p:cNvPr>
          <p:cNvCxnSpPr>
            <a:stCxn id="112" idx="3"/>
            <a:endCxn id="111" idx="1"/>
          </p:cNvCxnSpPr>
          <p:nvPr/>
        </p:nvCxnSpPr>
        <p:spPr>
          <a:xfrm flipV="1">
            <a:off x="6692766" y="3266570"/>
            <a:ext cx="184505" cy="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Lige forbindelse 119">
            <a:extLst>
              <a:ext uri="{FF2B5EF4-FFF2-40B4-BE49-F238E27FC236}">
                <a16:creationId xmlns:a16="http://schemas.microsoft.com/office/drawing/2014/main" id="{EBA9D2B5-4E5A-4210-81DE-3903B2713618}"/>
              </a:ext>
            </a:extLst>
          </p:cNvPr>
          <p:cNvCxnSpPr>
            <a:cxnSpLocks/>
            <a:stCxn id="111" idx="3"/>
            <a:endCxn id="115" idx="1"/>
          </p:cNvCxnSpPr>
          <p:nvPr/>
        </p:nvCxnSpPr>
        <p:spPr>
          <a:xfrm>
            <a:off x="7255943" y="3266570"/>
            <a:ext cx="1490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Lige forbindelse 120">
            <a:extLst>
              <a:ext uri="{FF2B5EF4-FFF2-40B4-BE49-F238E27FC236}">
                <a16:creationId xmlns:a16="http://schemas.microsoft.com/office/drawing/2014/main" id="{D53DB53D-4A34-414F-8A20-2B47F3287888}"/>
              </a:ext>
            </a:extLst>
          </p:cNvPr>
          <p:cNvCxnSpPr>
            <a:cxnSpLocks/>
            <a:stCxn id="114" idx="3"/>
            <a:endCxn id="113" idx="1"/>
          </p:cNvCxnSpPr>
          <p:nvPr/>
        </p:nvCxnSpPr>
        <p:spPr>
          <a:xfrm flipV="1">
            <a:off x="6955669" y="3694612"/>
            <a:ext cx="163919" cy="54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Forbindelse: vinklet 121">
            <a:extLst>
              <a:ext uri="{FF2B5EF4-FFF2-40B4-BE49-F238E27FC236}">
                <a16:creationId xmlns:a16="http://schemas.microsoft.com/office/drawing/2014/main" id="{94AEB7DD-AF89-4E39-A7C3-546A37D2D32C}"/>
              </a:ext>
            </a:extLst>
          </p:cNvPr>
          <p:cNvCxnSpPr>
            <a:cxnSpLocks/>
            <a:stCxn id="126" idx="1"/>
            <a:endCxn id="123" idx="3"/>
          </p:cNvCxnSpPr>
          <p:nvPr/>
        </p:nvCxnSpPr>
        <p:spPr>
          <a:xfrm rot="10800000" flipV="1">
            <a:off x="2781601" y="3289655"/>
            <a:ext cx="223928" cy="232976"/>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Tekstfelt 122">
            <a:extLst>
              <a:ext uri="{FF2B5EF4-FFF2-40B4-BE49-F238E27FC236}">
                <a16:creationId xmlns:a16="http://schemas.microsoft.com/office/drawing/2014/main" id="{B8C1E901-8C95-4FD4-B4E0-F9F8AD316D30}"/>
              </a:ext>
            </a:extLst>
          </p:cNvPr>
          <p:cNvSpPr txBox="1"/>
          <p:nvPr/>
        </p:nvSpPr>
        <p:spPr>
          <a:xfrm>
            <a:off x="2402929" y="3384131"/>
            <a:ext cx="378672" cy="276999"/>
          </a:xfrm>
          <a:prstGeom prst="rect">
            <a:avLst/>
          </a:prstGeom>
          <a:solidFill>
            <a:schemeClr val="tx2">
              <a:lumMod val="40000"/>
              <a:lumOff val="60000"/>
            </a:schemeClr>
          </a:solidFill>
        </p:spPr>
        <p:txBody>
          <a:bodyPr wrap="square" rtlCol="0">
            <a:spAutoFit/>
          </a:bodyPr>
          <a:lstStyle/>
          <a:p>
            <a:pPr algn="ctr"/>
            <a:r>
              <a:rPr lang="da-DK" sz="1200" dirty="0"/>
              <a:t>1</a:t>
            </a:r>
          </a:p>
        </p:txBody>
      </p:sp>
      <p:sp>
        <p:nvSpPr>
          <p:cNvPr id="124" name="Tekstfelt 123">
            <a:extLst>
              <a:ext uri="{FF2B5EF4-FFF2-40B4-BE49-F238E27FC236}">
                <a16:creationId xmlns:a16="http://schemas.microsoft.com/office/drawing/2014/main" id="{6687FC03-F6E9-418C-9EA4-344ADDC0D547}"/>
              </a:ext>
            </a:extLst>
          </p:cNvPr>
          <p:cNvSpPr txBox="1"/>
          <p:nvPr/>
        </p:nvSpPr>
        <p:spPr>
          <a:xfrm>
            <a:off x="4677759" y="3384131"/>
            <a:ext cx="378672" cy="276999"/>
          </a:xfrm>
          <a:prstGeom prst="rect">
            <a:avLst/>
          </a:prstGeom>
          <a:solidFill>
            <a:schemeClr val="tx2">
              <a:lumMod val="40000"/>
              <a:lumOff val="60000"/>
            </a:schemeClr>
          </a:solidFill>
        </p:spPr>
        <p:txBody>
          <a:bodyPr wrap="square" rtlCol="0">
            <a:spAutoFit/>
          </a:bodyPr>
          <a:lstStyle/>
          <a:p>
            <a:pPr algn="ctr"/>
            <a:r>
              <a:rPr lang="da-DK" sz="1200" dirty="0"/>
              <a:t>5</a:t>
            </a:r>
          </a:p>
        </p:txBody>
      </p:sp>
      <p:sp>
        <p:nvSpPr>
          <p:cNvPr id="125" name="Tekstfelt 124">
            <a:extLst>
              <a:ext uri="{FF2B5EF4-FFF2-40B4-BE49-F238E27FC236}">
                <a16:creationId xmlns:a16="http://schemas.microsoft.com/office/drawing/2014/main" id="{5CD2A42E-D048-48E7-8916-89DF9D752A77}"/>
              </a:ext>
            </a:extLst>
          </p:cNvPr>
          <p:cNvSpPr txBox="1"/>
          <p:nvPr/>
        </p:nvSpPr>
        <p:spPr>
          <a:xfrm>
            <a:off x="3568706" y="3151154"/>
            <a:ext cx="378672" cy="276999"/>
          </a:xfrm>
          <a:prstGeom prst="rect">
            <a:avLst/>
          </a:prstGeom>
          <a:solidFill>
            <a:schemeClr val="tx2">
              <a:lumMod val="40000"/>
              <a:lumOff val="60000"/>
            </a:schemeClr>
          </a:solidFill>
        </p:spPr>
        <p:txBody>
          <a:bodyPr wrap="square" rtlCol="0">
            <a:spAutoFit/>
          </a:bodyPr>
          <a:lstStyle/>
          <a:p>
            <a:pPr algn="ctr"/>
            <a:r>
              <a:rPr lang="da-DK" sz="1200" dirty="0"/>
              <a:t>4</a:t>
            </a:r>
          </a:p>
        </p:txBody>
      </p:sp>
      <p:sp>
        <p:nvSpPr>
          <p:cNvPr id="126" name="Tekstfelt 125">
            <a:extLst>
              <a:ext uri="{FF2B5EF4-FFF2-40B4-BE49-F238E27FC236}">
                <a16:creationId xmlns:a16="http://schemas.microsoft.com/office/drawing/2014/main" id="{521E9DFE-8ACD-4C74-B579-A31E1CE44C12}"/>
              </a:ext>
            </a:extLst>
          </p:cNvPr>
          <p:cNvSpPr txBox="1"/>
          <p:nvPr/>
        </p:nvSpPr>
        <p:spPr>
          <a:xfrm>
            <a:off x="3005529" y="3151155"/>
            <a:ext cx="378672" cy="276999"/>
          </a:xfrm>
          <a:prstGeom prst="rect">
            <a:avLst/>
          </a:prstGeom>
          <a:solidFill>
            <a:schemeClr val="tx2">
              <a:lumMod val="40000"/>
              <a:lumOff val="60000"/>
            </a:schemeClr>
          </a:solidFill>
        </p:spPr>
        <p:txBody>
          <a:bodyPr wrap="square" rtlCol="0">
            <a:spAutoFit/>
          </a:bodyPr>
          <a:lstStyle/>
          <a:p>
            <a:pPr algn="ctr"/>
            <a:r>
              <a:rPr lang="da-DK" sz="1200" dirty="0"/>
              <a:t>3</a:t>
            </a:r>
          </a:p>
        </p:txBody>
      </p:sp>
      <p:sp>
        <p:nvSpPr>
          <p:cNvPr id="127" name="Tekstfelt 126">
            <a:extLst>
              <a:ext uri="{FF2B5EF4-FFF2-40B4-BE49-F238E27FC236}">
                <a16:creationId xmlns:a16="http://schemas.microsoft.com/office/drawing/2014/main" id="{348252E9-0F5E-4D2E-8753-263CE5C85C9A}"/>
              </a:ext>
            </a:extLst>
          </p:cNvPr>
          <p:cNvSpPr txBox="1"/>
          <p:nvPr/>
        </p:nvSpPr>
        <p:spPr>
          <a:xfrm>
            <a:off x="3811023" y="3579196"/>
            <a:ext cx="378672" cy="276999"/>
          </a:xfrm>
          <a:prstGeom prst="rect">
            <a:avLst/>
          </a:prstGeom>
          <a:solidFill>
            <a:schemeClr val="tx2">
              <a:lumMod val="40000"/>
              <a:lumOff val="60000"/>
            </a:schemeClr>
          </a:solidFill>
        </p:spPr>
        <p:txBody>
          <a:bodyPr wrap="square" rtlCol="0">
            <a:spAutoFit/>
          </a:bodyPr>
          <a:lstStyle/>
          <a:p>
            <a:pPr algn="ctr"/>
            <a:r>
              <a:rPr lang="da-DK" sz="1200" dirty="0"/>
              <a:t>3</a:t>
            </a:r>
          </a:p>
        </p:txBody>
      </p:sp>
      <p:sp>
        <p:nvSpPr>
          <p:cNvPr id="128" name="Tekstfelt 127">
            <a:extLst>
              <a:ext uri="{FF2B5EF4-FFF2-40B4-BE49-F238E27FC236}">
                <a16:creationId xmlns:a16="http://schemas.microsoft.com/office/drawing/2014/main" id="{E53CE6FE-31E9-49B2-A28C-8BDC4FD36CA6}"/>
              </a:ext>
            </a:extLst>
          </p:cNvPr>
          <p:cNvSpPr txBox="1"/>
          <p:nvPr/>
        </p:nvSpPr>
        <p:spPr>
          <a:xfrm>
            <a:off x="3268432" y="3584624"/>
            <a:ext cx="378672" cy="276999"/>
          </a:xfrm>
          <a:prstGeom prst="rect">
            <a:avLst/>
          </a:prstGeom>
          <a:solidFill>
            <a:schemeClr val="tx2">
              <a:lumMod val="40000"/>
              <a:lumOff val="60000"/>
            </a:schemeClr>
          </a:solidFill>
        </p:spPr>
        <p:txBody>
          <a:bodyPr wrap="square" rtlCol="0">
            <a:spAutoFit/>
          </a:bodyPr>
          <a:lstStyle/>
          <a:p>
            <a:pPr algn="ctr"/>
            <a:r>
              <a:rPr lang="da-DK" sz="1200" dirty="0"/>
              <a:t>2</a:t>
            </a:r>
          </a:p>
        </p:txBody>
      </p:sp>
      <p:sp>
        <p:nvSpPr>
          <p:cNvPr id="129" name="Tekstfelt 128">
            <a:extLst>
              <a:ext uri="{FF2B5EF4-FFF2-40B4-BE49-F238E27FC236}">
                <a16:creationId xmlns:a16="http://schemas.microsoft.com/office/drawing/2014/main" id="{DD23E74B-3126-4402-90C2-6D7951AC00EC}"/>
              </a:ext>
            </a:extLst>
          </p:cNvPr>
          <p:cNvSpPr txBox="1"/>
          <p:nvPr/>
        </p:nvSpPr>
        <p:spPr>
          <a:xfrm>
            <a:off x="4096410" y="3151154"/>
            <a:ext cx="378672" cy="276999"/>
          </a:xfrm>
          <a:prstGeom prst="rect">
            <a:avLst/>
          </a:prstGeom>
          <a:solidFill>
            <a:schemeClr val="tx2">
              <a:lumMod val="40000"/>
              <a:lumOff val="60000"/>
            </a:schemeClr>
          </a:solidFill>
        </p:spPr>
        <p:txBody>
          <a:bodyPr wrap="square" rtlCol="0">
            <a:spAutoFit/>
          </a:bodyPr>
          <a:lstStyle/>
          <a:p>
            <a:pPr algn="ctr"/>
            <a:r>
              <a:rPr lang="da-DK" sz="1200" dirty="0"/>
              <a:t>3</a:t>
            </a:r>
          </a:p>
        </p:txBody>
      </p:sp>
      <p:cxnSp>
        <p:nvCxnSpPr>
          <p:cNvPr id="130" name="Forbindelse: vinklet 129">
            <a:extLst>
              <a:ext uri="{FF2B5EF4-FFF2-40B4-BE49-F238E27FC236}">
                <a16:creationId xmlns:a16="http://schemas.microsoft.com/office/drawing/2014/main" id="{4B017910-1C1D-4994-9C4D-4C3710B62639}"/>
              </a:ext>
            </a:extLst>
          </p:cNvPr>
          <p:cNvCxnSpPr>
            <a:cxnSpLocks/>
            <a:stCxn id="128" idx="1"/>
            <a:endCxn id="123" idx="3"/>
          </p:cNvCxnSpPr>
          <p:nvPr/>
        </p:nvCxnSpPr>
        <p:spPr>
          <a:xfrm rot="10800000">
            <a:off x="2781602" y="3522632"/>
            <a:ext cx="486831" cy="200493"/>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Forbindelse: vinklet 130">
            <a:extLst>
              <a:ext uri="{FF2B5EF4-FFF2-40B4-BE49-F238E27FC236}">
                <a16:creationId xmlns:a16="http://schemas.microsoft.com/office/drawing/2014/main" id="{62264E75-DF1E-4799-8C71-4505754197C5}"/>
              </a:ext>
            </a:extLst>
          </p:cNvPr>
          <p:cNvCxnSpPr>
            <a:cxnSpLocks/>
            <a:stCxn id="124" idx="1"/>
            <a:endCxn id="129" idx="3"/>
          </p:cNvCxnSpPr>
          <p:nvPr/>
        </p:nvCxnSpPr>
        <p:spPr>
          <a:xfrm rot="10800000">
            <a:off x="4475083" y="3289655"/>
            <a:ext cx="202677" cy="232977"/>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Forbindelse: vinklet 131">
            <a:extLst>
              <a:ext uri="{FF2B5EF4-FFF2-40B4-BE49-F238E27FC236}">
                <a16:creationId xmlns:a16="http://schemas.microsoft.com/office/drawing/2014/main" id="{25A874A2-69E2-4BB2-ADD7-0084BF5BA84F}"/>
              </a:ext>
            </a:extLst>
          </p:cNvPr>
          <p:cNvCxnSpPr>
            <a:cxnSpLocks/>
            <a:stCxn id="124" idx="1"/>
            <a:endCxn id="127" idx="3"/>
          </p:cNvCxnSpPr>
          <p:nvPr/>
        </p:nvCxnSpPr>
        <p:spPr>
          <a:xfrm rot="10800000" flipV="1">
            <a:off x="4189695" y="3522630"/>
            <a:ext cx="488064" cy="195065"/>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Lige forbindelse 132">
            <a:extLst>
              <a:ext uri="{FF2B5EF4-FFF2-40B4-BE49-F238E27FC236}">
                <a16:creationId xmlns:a16="http://schemas.microsoft.com/office/drawing/2014/main" id="{F183433D-9FA6-40D5-997A-5E4BDF4D4688}"/>
              </a:ext>
            </a:extLst>
          </p:cNvPr>
          <p:cNvCxnSpPr>
            <a:stCxn id="126" idx="3"/>
            <a:endCxn id="125" idx="1"/>
          </p:cNvCxnSpPr>
          <p:nvPr/>
        </p:nvCxnSpPr>
        <p:spPr>
          <a:xfrm flipV="1">
            <a:off x="3384201" y="3289654"/>
            <a:ext cx="184505" cy="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Lige forbindelse 133">
            <a:extLst>
              <a:ext uri="{FF2B5EF4-FFF2-40B4-BE49-F238E27FC236}">
                <a16:creationId xmlns:a16="http://schemas.microsoft.com/office/drawing/2014/main" id="{D7886E69-7B2B-4997-859E-C6C10F955383}"/>
              </a:ext>
            </a:extLst>
          </p:cNvPr>
          <p:cNvCxnSpPr>
            <a:cxnSpLocks/>
            <a:stCxn id="125" idx="3"/>
            <a:endCxn id="129" idx="1"/>
          </p:cNvCxnSpPr>
          <p:nvPr/>
        </p:nvCxnSpPr>
        <p:spPr>
          <a:xfrm>
            <a:off x="3947378" y="3289654"/>
            <a:ext cx="149032"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Lige forbindelse 134">
            <a:extLst>
              <a:ext uri="{FF2B5EF4-FFF2-40B4-BE49-F238E27FC236}">
                <a16:creationId xmlns:a16="http://schemas.microsoft.com/office/drawing/2014/main" id="{36F83BDD-A3EB-4D3F-9275-426E42C5CFFD}"/>
              </a:ext>
            </a:extLst>
          </p:cNvPr>
          <p:cNvCxnSpPr>
            <a:cxnSpLocks/>
            <a:stCxn id="128" idx="3"/>
            <a:endCxn id="127" idx="1"/>
          </p:cNvCxnSpPr>
          <p:nvPr/>
        </p:nvCxnSpPr>
        <p:spPr>
          <a:xfrm flipV="1">
            <a:off x="3647104" y="3717696"/>
            <a:ext cx="163919" cy="54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Forbindelse: vinklet 135">
            <a:extLst>
              <a:ext uri="{FF2B5EF4-FFF2-40B4-BE49-F238E27FC236}">
                <a16:creationId xmlns:a16="http://schemas.microsoft.com/office/drawing/2014/main" id="{872AF2E1-6D78-42C9-BD0F-FA8328D1D281}"/>
              </a:ext>
            </a:extLst>
          </p:cNvPr>
          <p:cNvCxnSpPr>
            <a:cxnSpLocks/>
            <a:stCxn id="140" idx="1"/>
            <a:endCxn id="137" idx="3"/>
          </p:cNvCxnSpPr>
          <p:nvPr/>
        </p:nvCxnSpPr>
        <p:spPr>
          <a:xfrm rot="10800000" flipV="1">
            <a:off x="2794744" y="4643832"/>
            <a:ext cx="223928" cy="232976"/>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7" name="Tekstfelt 136">
            <a:extLst>
              <a:ext uri="{FF2B5EF4-FFF2-40B4-BE49-F238E27FC236}">
                <a16:creationId xmlns:a16="http://schemas.microsoft.com/office/drawing/2014/main" id="{572AC82F-2111-4257-85D5-7B91CB721063}"/>
              </a:ext>
            </a:extLst>
          </p:cNvPr>
          <p:cNvSpPr txBox="1"/>
          <p:nvPr/>
        </p:nvSpPr>
        <p:spPr>
          <a:xfrm>
            <a:off x="2416072" y="4738308"/>
            <a:ext cx="378672" cy="276999"/>
          </a:xfrm>
          <a:prstGeom prst="rect">
            <a:avLst/>
          </a:prstGeom>
          <a:solidFill>
            <a:schemeClr val="tx2">
              <a:lumMod val="40000"/>
              <a:lumOff val="60000"/>
            </a:schemeClr>
          </a:solidFill>
        </p:spPr>
        <p:txBody>
          <a:bodyPr wrap="square" rtlCol="0">
            <a:spAutoFit/>
          </a:bodyPr>
          <a:lstStyle/>
          <a:p>
            <a:pPr algn="ctr"/>
            <a:r>
              <a:rPr lang="da-DK" sz="1200" dirty="0"/>
              <a:t>1</a:t>
            </a:r>
          </a:p>
        </p:txBody>
      </p:sp>
      <p:sp>
        <p:nvSpPr>
          <p:cNvPr id="138" name="Tekstfelt 137">
            <a:extLst>
              <a:ext uri="{FF2B5EF4-FFF2-40B4-BE49-F238E27FC236}">
                <a16:creationId xmlns:a16="http://schemas.microsoft.com/office/drawing/2014/main" id="{86176EC9-9D13-4A73-855C-B5B0535888C9}"/>
              </a:ext>
            </a:extLst>
          </p:cNvPr>
          <p:cNvSpPr txBox="1"/>
          <p:nvPr/>
        </p:nvSpPr>
        <p:spPr>
          <a:xfrm>
            <a:off x="4690902" y="4738308"/>
            <a:ext cx="378672" cy="276999"/>
          </a:xfrm>
          <a:prstGeom prst="rect">
            <a:avLst/>
          </a:prstGeom>
          <a:solidFill>
            <a:schemeClr val="tx2">
              <a:lumMod val="40000"/>
              <a:lumOff val="60000"/>
            </a:schemeClr>
          </a:solidFill>
        </p:spPr>
        <p:txBody>
          <a:bodyPr wrap="square" rtlCol="0">
            <a:spAutoFit/>
          </a:bodyPr>
          <a:lstStyle/>
          <a:p>
            <a:pPr algn="ctr"/>
            <a:r>
              <a:rPr lang="da-DK" sz="1200" dirty="0"/>
              <a:t>5</a:t>
            </a:r>
          </a:p>
        </p:txBody>
      </p:sp>
      <p:sp>
        <p:nvSpPr>
          <p:cNvPr id="139" name="Tekstfelt 138">
            <a:extLst>
              <a:ext uri="{FF2B5EF4-FFF2-40B4-BE49-F238E27FC236}">
                <a16:creationId xmlns:a16="http://schemas.microsoft.com/office/drawing/2014/main" id="{AA8EC3F7-3D08-4A9C-B16E-F595C8982A84}"/>
              </a:ext>
            </a:extLst>
          </p:cNvPr>
          <p:cNvSpPr txBox="1"/>
          <p:nvPr/>
        </p:nvSpPr>
        <p:spPr>
          <a:xfrm>
            <a:off x="3581849" y="4505331"/>
            <a:ext cx="378672" cy="276999"/>
          </a:xfrm>
          <a:prstGeom prst="rect">
            <a:avLst/>
          </a:prstGeom>
          <a:solidFill>
            <a:schemeClr val="tx2">
              <a:lumMod val="40000"/>
              <a:lumOff val="60000"/>
            </a:schemeClr>
          </a:solidFill>
        </p:spPr>
        <p:txBody>
          <a:bodyPr wrap="square" rtlCol="0">
            <a:spAutoFit/>
          </a:bodyPr>
          <a:lstStyle/>
          <a:p>
            <a:pPr algn="ctr"/>
            <a:r>
              <a:rPr lang="da-DK" sz="1200" dirty="0"/>
              <a:t>4</a:t>
            </a:r>
          </a:p>
        </p:txBody>
      </p:sp>
      <p:sp>
        <p:nvSpPr>
          <p:cNvPr id="140" name="Tekstfelt 139">
            <a:extLst>
              <a:ext uri="{FF2B5EF4-FFF2-40B4-BE49-F238E27FC236}">
                <a16:creationId xmlns:a16="http://schemas.microsoft.com/office/drawing/2014/main" id="{92272617-35AF-4AA6-A108-8A472A2C9288}"/>
              </a:ext>
            </a:extLst>
          </p:cNvPr>
          <p:cNvSpPr txBox="1"/>
          <p:nvPr/>
        </p:nvSpPr>
        <p:spPr>
          <a:xfrm>
            <a:off x="3018672" y="4505332"/>
            <a:ext cx="378672" cy="276999"/>
          </a:xfrm>
          <a:prstGeom prst="rect">
            <a:avLst/>
          </a:prstGeom>
          <a:solidFill>
            <a:schemeClr val="tx2">
              <a:lumMod val="40000"/>
              <a:lumOff val="60000"/>
            </a:schemeClr>
          </a:solidFill>
        </p:spPr>
        <p:txBody>
          <a:bodyPr wrap="square" rtlCol="0">
            <a:spAutoFit/>
          </a:bodyPr>
          <a:lstStyle/>
          <a:p>
            <a:pPr algn="ctr"/>
            <a:r>
              <a:rPr lang="da-DK" sz="1200" dirty="0"/>
              <a:t>3</a:t>
            </a:r>
          </a:p>
        </p:txBody>
      </p:sp>
      <p:sp>
        <p:nvSpPr>
          <p:cNvPr id="141" name="Tekstfelt 140">
            <a:extLst>
              <a:ext uri="{FF2B5EF4-FFF2-40B4-BE49-F238E27FC236}">
                <a16:creationId xmlns:a16="http://schemas.microsoft.com/office/drawing/2014/main" id="{F747E480-7F5E-4A25-9F57-C85BC44853F2}"/>
              </a:ext>
            </a:extLst>
          </p:cNvPr>
          <p:cNvSpPr txBox="1"/>
          <p:nvPr/>
        </p:nvSpPr>
        <p:spPr>
          <a:xfrm>
            <a:off x="3824166" y="4933373"/>
            <a:ext cx="378672" cy="276999"/>
          </a:xfrm>
          <a:prstGeom prst="rect">
            <a:avLst/>
          </a:prstGeom>
          <a:solidFill>
            <a:schemeClr val="tx2">
              <a:lumMod val="40000"/>
              <a:lumOff val="60000"/>
            </a:schemeClr>
          </a:solidFill>
        </p:spPr>
        <p:txBody>
          <a:bodyPr wrap="square" rtlCol="0">
            <a:spAutoFit/>
          </a:bodyPr>
          <a:lstStyle/>
          <a:p>
            <a:pPr algn="ctr"/>
            <a:r>
              <a:rPr lang="da-DK" sz="1200" dirty="0"/>
              <a:t>3</a:t>
            </a:r>
          </a:p>
        </p:txBody>
      </p:sp>
      <p:sp>
        <p:nvSpPr>
          <p:cNvPr id="142" name="Tekstfelt 141">
            <a:extLst>
              <a:ext uri="{FF2B5EF4-FFF2-40B4-BE49-F238E27FC236}">
                <a16:creationId xmlns:a16="http://schemas.microsoft.com/office/drawing/2014/main" id="{9525733E-B79A-4C64-B8AE-28B0E3F7C9EB}"/>
              </a:ext>
            </a:extLst>
          </p:cNvPr>
          <p:cNvSpPr txBox="1"/>
          <p:nvPr/>
        </p:nvSpPr>
        <p:spPr>
          <a:xfrm>
            <a:off x="3281575" y="4938801"/>
            <a:ext cx="378672" cy="276999"/>
          </a:xfrm>
          <a:prstGeom prst="rect">
            <a:avLst/>
          </a:prstGeom>
          <a:solidFill>
            <a:schemeClr val="tx2">
              <a:lumMod val="40000"/>
              <a:lumOff val="60000"/>
            </a:schemeClr>
          </a:solidFill>
        </p:spPr>
        <p:txBody>
          <a:bodyPr wrap="square" rtlCol="0">
            <a:spAutoFit/>
          </a:bodyPr>
          <a:lstStyle/>
          <a:p>
            <a:pPr algn="ctr"/>
            <a:r>
              <a:rPr lang="da-DK" sz="1200" dirty="0"/>
              <a:t>2</a:t>
            </a:r>
          </a:p>
        </p:txBody>
      </p:sp>
      <p:sp>
        <p:nvSpPr>
          <p:cNvPr id="143" name="Tekstfelt 142">
            <a:extLst>
              <a:ext uri="{FF2B5EF4-FFF2-40B4-BE49-F238E27FC236}">
                <a16:creationId xmlns:a16="http://schemas.microsoft.com/office/drawing/2014/main" id="{DE6770B2-E805-499F-9766-16664D6F0558}"/>
              </a:ext>
            </a:extLst>
          </p:cNvPr>
          <p:cNvSpPr txBox="1"/>
          <p:nvPr/>
        </p:nvSpPr>
        <p:spPr>
          <a:xfrm>
            <a:off x="4109553" y="4505331"/>
            <a:ext cx="378672" cy="276999"/>
          </a:xfrm>
          <a:prstGeom prst="rect">
            <a:avLst/>
          </a:prstGeom>
          <a:solidFill>
            <a:schemeClr val="tx2">
              <a:lumMod val="40000"/>
              <a:lumOff val="60000"/>
            </a:schemeClr>
          </a:solidFill>
        </p:spPr>
        <p:txBody>
          <a:bodyPr wrap="square" rtlCol="0">
            <a:spAutoFit/>
          </a:bodyPr>
          <a:lstStyle/>
          <a:p>
            <a:pPr algn="ctr"/>
            <a:r>
              <a:rPr lang="da-DK" sz="1200" dirty="0"/>
              <a:t>3</a:t>
            </a:r>
          </a:p>
        </p:txBody>
      </p:sp>
      <p:cxnSp>
        <p:nvCxnSpPr>
          <p:cNvPr id="144" name="Forbindelse: vinklet 143">
            <a:extLst>
              <a:ext uri="{FF2B5EF4-FFF2-40B4-BE49-F238E27FC236}">
                <a16:creationId xmlns:a16="http://schemas.microsoft.com/office/drawing/2014/main" id="{043DC3B8-1378-4C0E-932A-F3C1BABA6A93}"/>
              </a:ext>
            </a:extLst>
          </p:cNvPr>
          <p:cNvCxnSpPr>
            <a:cxnSpLocks/>
            <a:stCxn id="142" idx="1"/>
            <a:endCxn id="137" idx="3"/>
          </p:cNvCxnSpPr>
          <p:nvPr/>
        </p:nvCxnSpPr>
        <p:spPr>
          <a:xfrm rot="10800000">
            <a:off x="2794745" y="4876809"/>
            <a:ext cx="486831" cy="200493"/>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Forbindelse: vinklet 144">
            <a:extLst>
              <a:ext uri="{FF2B5EF4-FFF2-40B4-BE49-F238E27FC236}">
                <a16:creationId xmlns:a16="http://schemas.microsoft.com/office/drawing/2014/main" id="{A48B724B-4FD2-4590-8407-4E21009498AC}"/>
              </a:ext>
            </a:extLst>
          </p:cNvPr>
          <p:cNvCxnSpPr>
            <a:cxnSpLocks/>
            <a:stCxn id="138" idx="1"/>
            <a:endCxn id="143" idx="3"/>
          </p:cNvCxnSpPr>
          <p:nvPr/>
        </p:nvCxnSpPr>
        <p:spPr>
          <a:xfrm rot="10800000">
            <a:off x="4488226" y="4643832"/>
            <a:ext cx="202677" cy="232977"/>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Forbindelse: vinklet 145">
            <a:extLst>
              <a:ext uri="{FF2B5EF4-FFF2-40B4-BE49-F238E27FC236}">
                <a16:creationId xmlns:a16="http://schemas.microsoft.com/office/drawing/2014/main" id="{4686FA29-DB73-435A-8504-336B52F5435D}"/>
              </a:ext>
            </a:extLst>
          </p:cNvPr>
          <p:cNvCxnSpPr>
            <a:cxnSpLocks/>
            <a:stCxn id="138" idx="1"/>
            <a:endCxn id="141" idx="3"/>
          </p:cNvCxnSpPr>
          <p:nvPr/>
        </p:nvCxnSpPr>
        <p:spPr>
          <a:xfrm rot="10800000" flipV="1">
            <a:off x="4202838" y="4876807"/>
            <a:ext cx="488064" cy="195065"/>
          </a:xfrm>
          <a:prstGeom prst="bentConnector3">
            <a:avLst>
              <a:gd name="adj1" fmla="val 50000"/>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Lige forbindelse 146">
            <a:extLst>
              <a:ext uri="{FF2B5EF4-FFF2-40B4-BE49-F238E27FC236}">
                <a16:creationId xmlns:a16="http://schemas.microsoft.com/office/drawing/2014/main" id="{05032E9C-2FA8-4B63-8A0C-31503DE11545}"/>
              </a:ext>
            </a:extLst>
          </p:cNvPr>
          <p:cNvCxnSpPr>
            <a:stCxn id="140" idx="3"/>
            <a:endCxn id="139" idx="1"/>
          </p:cNvCxnSpPr>
          <p:nvPr/>
        </p:nvCxnSpPr>
        <p:spPr>
          <a:xfrm flipV="1">
            <a:off x="3397344" y="4643831"/>
            <a:ext cx="184505"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Lige forbindelse 147">
            <a:extLst>
              <a:ext uri="{FF2B5EF4-FFF2-40B4-BE49-F238E27FC236}">
                <a16:creationId xmlns:a16="http://schemas.microsoft.com/office/drawing/2014/main" id="{150C3E71-EADD-4729-A6FE-16419AABFE03}"/>
              </a:ext>
            </a:extLst>
          </p:cNvPr>
          <p:cNvCxnSpPr>
            <a:cxnSpLocks/>
            <a:stCxn id="139" idx="3"/>
            <a:endCxn id="143" idx="1"/>
          </p:cNvCxnSpPr>
          <p:nvPr/>
        </p:nvCxnSpPr>
        <p:spPr>
          <a:xfrm>
            <a:off x="3960521" y="4643831"/>
            <a:ext cx="149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Lige forbindelse 148">
            <a:extLst>
              <a:ext uri="{FF2B5EF4-FFF2-40B4-BE49-F238E27FC236}">
                <a16:creationId xmlns:a16="http://schemas.microsoft.com/office/drawing/2014/main" id="{39F2EC37-8976-45CC-A6E1-01233FAAC6DC}"/>
              </a:ext>
            </a:extLst>
          </p:cNvPr>
          <p:cNvCxnSpPr>
            <a:cxnSpLocks/>
            <a:stCxn id="142" idx="3"/>
            <a:endCxn id="141" idx="1"/>
          </p:cNvCxnSpPr>
          <p:nvPr/>
        </p:nvCxnSpPr>
        <p:spPr>
          <a:xfrm flipV="1">
            <a:off x="3660247" y="5071873"/>
            <a:ext cx="163919" cy="542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Lige pilforbindelse 149">
            <a:extLst>
              <a:ext uri="{FF2B5EF4-FFF2-40B4-BE49-F238E27FC236}">
                <a16:creationId xmlns:a16="http://schemas.microsoft.com/office/drawing/2014/main" id="{0EABF7FD-2C1F-4C91-8C88-E8E6EE962DDE}"/>
              </a:ext>
            </a:extLst>
          </p:cNvPr>
          <p:cNvCxnSpPr>
            <a:cxnSpLocks/>
          </p:cNvCxnSpPr>
          <p:nvPr/>
        </p:nvCxnSpPr>
        <p:spPr>
          <a:xfrm>
            <a:off x="8502328" y="2108830"/>
            <a:ext cx="3778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Lige pilforbindelse 150">
            <a:extLst>
              <a:ext uri="{FF2B5EF4-FFF2-40B4-BE49-F238E27FC236}">
                <a16:creationId xmlns:a16="http://schemas.microsoft.com/office/drawing/2014/main" id="{36A54962-D6A7-4176-B58E-34598C7CEF7E}"/>
              </a:ext>
            </a:extLst>
          </p:cNvPr>
          <p:cNvCxnSpPr>
            <a:cxnSpLocks/>
          </p:cNvCxnSpPr>
          <p:nvPr/>
        </p:nvCxnSpPr>
        <p:spPr>
          <a:xfrm>
            <a:off x="10404388" y="2620537"/>
            <a:ext cx="0" cy="283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Lige pilforbindelse 151">
            <a:extLst>
              <a:ext uri="{FF2B5EF4-FFF2-40B4-BE49-F238E27FC236}">
                <a16:creationId xmlns:a16="http://schemas.microsoft.com/office/drawing/2014/main" id="{5B2C9DBB-FA47-4550-A037-686D954E8B7C}"/>
              </a:ext>
            </a:extLst>
          </p:cNvPr>
          <p:cNvCxnSpPr>
            <a:cxnSpLocks/>
          </p:cNvCxnSpPr>
          <p:nvPr/>
        </p:nvCxnSpPr>
        <p:spPr>
          <a:xfrm flipH="1">
            <a:off x="8529646" y="3474076"/>
            <a:ext cx="356146" cy="8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Lige pilforbindelse 153">
            <a:extLst>
              <a:ext uri="{FF2B5EF4-FFF2-40B4-BE49-F238E27FC236}">
                <a16:creationId xmlns:a16="http://schemas.microsoft.com/office/drawing/2014/main" id="{00669049-270D-4AB3-A28F-8083EAEAE8BF}"/>
              </a:ext>
            </a:extLst>
          </p:cNvPr>
          <p:cNvCxnSpPr>
            <a:cxnSpLocks/>
          </p:cNvCxnSpPr>
          <p:nvPr/>
        </p:nvCxnSpPr>
        <p:spPr>
          <a:xfrm>
            <a:off x="3758042" y="4050260"/>
            <a:ext cx="0" cy="2835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Lige pilforbindelse 155">
            <a:extLst>
              <a:ext uri="{FF2B5EF4-FFF2-40B4-BE49-F238E27FC236}">
                <a16:creationId xmlns:a16="http://schemas.microsoft.com/office/drawing/2014/main" id="{85874BF3-F06C-418A-A060-E7F31A9365ED}"/>
              </a:ext>
            </a:extLst>
          </p:cNvPr>
          <p:cNvCxnSpPr>
            <a:cxnSpLocks/>
          </p:cNvCxnSpPr>
          <p:nvPr/>
        </p:nvCxnSpPr>
        <p:spPr>
          <a:xfrm flipH="1">
            <a:off x="5195312" y="3478471"/>
            <a:ext cx="356146" cy="8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lipse 2">
            <a:extLst>
              <a:ext uri="{FF2B5EF4-FFF2-40B4-BE49-F238E27FC236}">
                <a16:creationId xmlns:a16="http://schemas.microsoft.com/office/drawing/2014/main" id="{0906A970-8216-490E-B38F-DB44CD192C8B}"/>
              </a:ext>
            </a:extLst>
          </p:cNvPr>
          <p:cNvSpPr/>
          <p:nvPr/>
        </p:nvSpPr>
        <p:spPr>
          <a:xfrm>
            <a:off x="5642241" y="1955038"/>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1</a:t>
            </a:r>
          </a:p>
        </p:txBody>
      </p:sp>
      <p:sp>
        <p:nvSpPr>
          <p:cNvPr id="5" name="Ellipse 4">
            <a:extLst>
              <a:ext uri="{FF2B5EF4-FFF2-40B4-BE49-F238E27FC236}">
                <a16:creationId xmlns:a16="http://schemas.microsoft.com/office/drawing/2014/main" id="{F4443ABF-4051-4460-AD4F-97C2965F17E2}"/>
              </a:ext>
            </a:extLst>
          </p:cNvPr>
          <p:cNvSpPr/>
          <p:nvPr/>
        </p:nvSpPr>
        <p:spPr>
          <a:xfrm>
            <a:off x="7475881" y="1931646"/>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2</a:t>
            </a:r>
          </a:p>
        </p:txBody>
      </p:sp>
      <p:sp>
        <p:nvSpPr>
          <p:cNvPr id="6" name="Ellipse 5">
            <a:extLst>
              <a:ext uri="{FF2B5EF4-FFF2-40B4-BE49-F238E27FC236}">
                <a16:creationId xmlns:a16="http://schemas.microsoft.com/office/drawing/2014/main" id="{0F9BFF77-258E-4F89-A4E9-71CA9E1A7304}"/>
              </a:ext>
            </a:extLst>
          </p:cNvPr>
          <p:cNvSpPr/>
          <p:nvPr/>
        </p:nvSpPr>
        <p:spPr>
          <a:xfrm>
            <a:off x="10222856" y="1948163"/>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3</a:t>
            </a:r>
          </a:p>
        </p:txBody>
      </p:sp>
      <p:sp>
        <p:nvSpPr>
          <p:cNvPr id="7" name="Ellipse 6">
            <a:extLst>
              <a:ext uri="{FF2B5EF4-FFF2-40B4-BE49-F238E27FC236}">
                <a16:creationId xmlns:a16="http://schemas.microsoft.com/office/drawing/2014/main" id="{BB0D2E34-BF7E-48EC-9CEA-225CF397C891}"/>
              </a:ext>
            </a:extLst>
          </p:cNvPr>
          <p:cNvSpPr/>
          <p:nvPr/>
        </p:nvSpPr>
        <p:spPr>
          <a:xfrm>
            <a:off x="10222856" y="3332111"/>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4</a:t>
            </a:r>
          </a:p>
        </p:txBody>
      </p:sp>
      <p:sp>
        <p:nvSpPr>
          <p:cNvPr id="9" name="Ellipse 8">
            <a:extLst>
              <a:ext uri="{FF2B5EF4-FFF2-40B4-BE49-F238E27FC236}">
                <a16:creationId xmlns:a16="http://schemas.microsoft.com/office/drawing/2014/main" id="{7980176A-438A-4080-8E80-100FD48F97A0}"/>
              </a:ext>
            </a:extLst>
          </p:cNvPr>
          <p:cNvSpPr/>
          <p:nvPr/>
        </p:nvSpPr>
        <p:spPr>
          <a:xfrm>
            <a:off x="6870715" y="3344008"/>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5</a:t>
            </a:r>
          </a:p>
        </p:txBody>
      </p:sp>
      <p:sp>
        <p:nvSpPr>
          <p:cNvPr id="10" name="Ellipse 9">
            <a:extLst>
              <a:ext uri="{FF2B5EF4-FFF2-40B4-BE49-F238E27FC236}">
                <a16:creationId xmlns:a16="http://schemas.microsoft.com/office/drawing/2014/main" id="{DFCB10C7-CAFC-4856-8855-6EADB0E0F6C8}"/>
              </a:ext>
            </a:extLst>
          </p:cNvPr>
          <p:cNvSpPr/>
          <p:nvPr/>
        </p:nvSpPr>
        <p:spPr>
          <a:xfrm>
            <a:off x="3548632" y="3375369"/>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6</a:t>
            </a:r>
          </a:p>
        </p:txBody>
      </p:sp>
      <p:sp>
        <p:nvSpPr>
          <p:cNvPr id="11" name="Ellipse 10">
            <a:extLst>
              <a:ext uri="{FF2B5EF4-FFF2-40B4-BE49-F238E27FC236}">
                <a16:creationId xmlns:a16="http://schemas.microsoft.com/office/drawing/2014/main" id="{ED896D2B-6DF7-4255-AAAC-CE3DFE9482F3}"/>
              </a:ext>
            </a:extLst>
          </p:cNvPr>
          <p:cNvSpPr/>
          <p:nvPr/>
        </p:nvSpPr>
        <p:spPr>
          <a:xfrm>
            <a:off x="3581617" y="4733853"/>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7</a:t>
            </a:r>
          </a:p>
        </p:txBody>
      </p:sp>
      <p:pic>
        <p:nvPicPr>
          <p:cNvPr id="12" name="Grafik 64" descr="Hjem">
            <a:hlinkClick r:id="rId15" action="ppaction://hlinksldjump"/>
            <a:extLst>
              <a:ext uri="{FF2B5EF4-FFF2-40B4-BE49-F238E27FC236}">
                <a16:creationId xmlns:a16="http://schemas.microsoft.com/office/drawing/2014/main" id="{DAB135AF-73EA-420A-81B4-E5C4E24929C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153" y="127113"/>
            <a:ext cx="407840" cy="407840"/>
          </a:xfrm>
          <a:prstGeom prst="rect">
            <a:avLst/>
          </a:prstGeom>
        </p:spPr>
      </p:pic>
      <p:pic>
        <p:nvPicPr>
          <p:cNvPr id="13" name="Grafik 10" descr="Pil vandret u-vending">
            <a:hlinkClick r:id="" action="ppaction://hlinkshowjump?jump=lastslideviewed"/>
            <a:extLst>
              <a:ext uri="{FF2B5EF4-FFF2-40B4-BE49-F238E27FC236}">
                <a16:creationId xmlns:a16="http://schemas.microsoft.com/office/drawing/2014/main" id="{1212EE97-8274-4C33-A640-084F56A90B3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5587" y="157640"/>
            <a:ext cx="347297" cy="373662"/>
          </a:xfrm>
          <a:prstGeom prst="rect">
            <a:avLst/>
          </a:prstGeom>
        </p:spPr>
      </p:pic>
      <p:pic>
        <p:nvPicPr>
          <p:cNvPr id="14" name="Grafik 13" descr="Lystryk">
            <a:hlinkClick r:id="rId11" action="ppaction://hlinksldjump"/>
            <a:extLst>
              <a:ext uri="{FF2B5EF4-FFF2-40B4-BE49-F238E27FC236}">
                <a16:creationId xmlns:a16="http://schemas.microsoft.com/office/drawing/2014/main" id="{A20B258C-1A23-49C9-9C46-F40FB524840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75178" y="113433"/>
            <a:ext cx="407840" cy="443592"/>
          </a:xfrm>
          <a:prstGeom prst="rect">
            <a:avLst/>
          </a:prstGeom>
        </p:spPr>
      </p:pic>
      <p:pic>
        <p:nvPicPr>
          <p:cNvPr id="2" name="Grafik 1" descr="Gentag">
            <a:hlinkClick r:id="rId22" action="ppaction://hlinksldjump"/>
            <a:extLst>
              <a:ext uri="{FF2B5EF4-FFF2-40B4-BE49-F238E27FC236}">
                <a16:creationId xmlns:a16="http://schemas.microsoft.com/office/drawing/2014/main" id="{5CAAE8DF-DC5F-4C8F-A2A3-40C5E1E480CA}"/>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2474522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Metodebeskrivelse for Delfi-metoden (estimering)</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2914" y="5871383"/>
            <a:ext cx="5327650" cy="646331"/>
          </a:xfrm>
          <a:prstGeom prst="rect">
            <a:avLst/>
          </a:prstGeom>
          <a:noFill/>
          <a:ln w="9525">
            <a:noFill/>
            <a:miter lim="800000"/>
            <a:headEnd/>
            <a:tailEnd/>
          </a:ln>
        </p:spPr>
        <p:txBody>
          <a:bodyPr>
            <a:spAutoFit/>
          </a:bodyPr>
          <a:lstStyle/>
          <a:p>
            <a:r>
              <a:rPr lang="da-DK" dirty="0">
                <a:solidFill>
                  <a:schemeClr val="bg1"/>
                </a:solidFill>
                <a:latin typeface="Calibri" pitchFamily="34" charset="0"/>
              </a:rPr>
              <a:t>Den bedste til at estimere en</a:t>
            </a:r>
            <a:br>
              <a:rPr lang="da-DK" dirty="0">
                <a:solidFill>
                  <a:schemeClr val="bg1"/>
                </a:solidFill>
                <a:latin typeface="Calibri" pitchFamily="34" charset="0"/>
              </a:rPr>
            </a:br>
            <a:r>
              <a:rPr lang="da-DK" dirty="0">
                <a:solidFill>
                  <a:schemeClr val="bg1"/>
                </a:solidFill>
                <a:latin typeface="Calibri" pitchFamily="34" charset="0"/>
              </a:rPr>
              <a:t>opgave er den der skal udføre den</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25" name="Rectangle 9">
            <a:hlinkClick r:id="rId3" action="ppaction://hlinksldjump"/>
            <a:extLst>
              <a:ext uri="{FF2B5EF4-FFF2-40B4-BE49-F238E27FC236}">
                <a16:creationId xmlns:a16="http://schemas.microsoft.com/office/drawing/2014/main" id="{219E1F0D-F988-4C46-82C9-62DF69981830}"/>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26" name="Rectangle 10">
            <a:hlinkClick r:id="rId4" action="ppaction://hlinksldjump"/>
            <a:extLst>
              <a:ext uri="{FF2B5EF4-FFF2-40B4-BE49-F238E27FC236}">
                <a16:creationId xmlns:a16="http://schemas.microsoft.com/office/drawing/2014/main" id="{6A63B512-8BD5-4294-87A3-C00D01C2DB40}"/>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7" name="Rectangle 11">
            <a:hlinkClick r:id="rId5" action="ppaction://hlinksldjump"/>
            <a:extLst>
              <a:ext uri="{FF2B5EF4-FFF2-40B4-BE49-F238E27FC236}">
                <a16:creationId xmlns:a16="http://schemas.microsoft.com/office/drawing/2014/main" id="{F158714D-679B-4CFD-8398-A7A4CE661C04}"/>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8" name="Rectangle 12">
            <a:hlinkClick r:id="rId6" action="ppaction://hlinksldjump"/>
            <a:extLst>
              <a:ext uri="{FF2B5EF4-FFF2-40B4-BE49-F238E27FC236}">
                <a16:creationId xmlns:a16="http://schemas.microsoft.com/office/drawing/2014/main" id="{0EAE723F-F001-48D2-985C-186B9A9AE5FD}"/>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1" name="Rektangel 55">
            <a:hlinkClick r:id="rId7" action="ppaction://hlinksldjump"/>
            <a:extLst>
              <a:ext uri="{FF2B5EF4-FFF2-40B4-BE49-F238E27FC236}">
                <a16:creationId xmlns:a16="http://schemas.microsoft.com/office/drawing/2014/main" id="{AD0B8D6E-975C-4935-8242-417DFF972629}"/>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8" action="ppaction://hlinksldjump"/>
            <a:extLst>
              <a:ext uri="{FF2B5EF4-FFF2-40B4-BE49-F238E27FC236}">
                <a16:creationId xmlns:a16="http://schemas.microsoft.com/office/drawing/2014/main" id="{B08DA316-5D56-4483-A80B-BC6BB42C791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9" name="Rektangel 55">
            <a:hlinkClick r:id="rId9" action="ppaction://hlinksldjump"/>
            <a:extLst>
              <a:ext uri="{FF2B5EF4-FFF2-40B4-BE49-F238E27FC236}">
                <a16:creationId xmlns:a16="http://schemas.microsoft.com/office/drawing/2014/main" id="{FDDA2523-6DCE-4713-88EF-526D8BB4A9B8}"/>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7" action="ppaction://hlinksldjump"/>
            <a:extLst>
              <a:ext uri="{FF2B5EF4-FFF2-40B4-BE49-F238E27FC236}">
                <a16:creationId xmlns:a16="http://schemas.microsoft.com/office/drawing/2014/main" id="{100CCCD9-C310-4591-8F7F-4B1D8CDAF257}"/>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52" name="Tekstfelt 61">
            <a:hlinkClick r:id="rId8" action="ppaction://hlinksldjump"/>
            <a:extLst>
              <a:ext uri="{FF2B5EF4-FFF2-40B4-BE49-F238E27FC236}">
                <a16:creationId xmlns:a16="http://schemas.microsoft.com/office/drawing/2014/main" id="{094AB6BD-5842-4AE5-8D60-D5ECCF8CFD7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3" name="Tekstfelt 61">
            <a:hlinkClick r:id="rId9" action="ppaction://hlinksldjump"/>
            <a:extLst>
              <a:ext uri="{FF2B5EF4-FFF2-40B4-BE49-F238E27FC236}">
                <a16:creationId xmlns:a16="http://schemas.microsoft.com/office/drawing/2014/main" id="{EA8697C2-20C4-4A4A-A95F-239ABE10F61A}"/>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4" name="Rektangel 55">
            <a:hlinkClick r:id="rId10" action="ppaction://hlinksldjump"/>
            <a:extLst>
              <a:ext uri="{FF2B5EF4-FFF2-40B4-BE49-F238E27FC236}">
                <a16:creationId xmlns:a16="http://schemas.microsoft.com/office/drawing/2014/main" id="{33E5B4A3-E853-46AE-A441-BCC6FE238C64}"/>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5" name="Tekstfelt 61">
            <a:hlinkClick r:id="rId10" action="ppaction://hlinksldjump"/>
            <a:extLst>
              <a:ext uri="{FF2B5EF4-FFF2-40B4-BE49-F238E27FC236}">
                <a16:creationId xmlns:a16="http://schemas.microsoft.com/office/drawing/2014/main" id="{500E102B-F234-4B9C-925F-FCE3918ECBE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 name="Tekstfelt 7">
            <a:extLst>
              <a:ext uri="{FF2B5EF4-FFF2-40B4-BE49-F238E27FC236}">
                <a16:creationId xmlns:a16="http://schemas.microsoft.com/office/drawing/2014/main" id="{7D763545-BD22-4CA7-8204-2868972C1C69}"/>
              </a:ext>
            </a:extLst>
          </p:cNvPr>
          <p:cNvSpPr txBox="1"/>
          <p:nvPr/>
        </p:nvSpPr>
        <p:spPr>
          <a:xfrm>
            <a:off x="282071" y="1459834"/>
            <a:ext cx="7464449" cy="2462213"/>
          </a:xfrm>
          <a:prstGeom prst="rect">
            <a:avLst/>
          </a:prstGeom>
          <a:noFill/>
        </p:spPr>
        <p:txBody>
          <a:bodyPr wrap="square" rtlCol="0">
            <a:spAutoFit/>
          </a:bodyPr>
          <a:lstStyle/>
          <a:p>
            <a:pPr marL="342900" indent="-342900">
              <a:buAutoNum type="arabicPeriod"/>
            </a:pPr>
            <a:r>
              <a:rPr lang="da-DK" sz="1400" dirty="0"/>
              <a:t>Vælg den aktivitet/opgave eller proces der skal estimeres</a:t>
            </a:r>
          </a:p>
          <a:p>
            <a:pPr marL="342900" indent="-342900">
              <a:buAutoNum type="arabicPeriod"/>
            </a:pPr>
            <a:r>
              <a:rPr lang="da-DK" sz="1400" dirty="0"/>
              <a:t>Gruppen giver nu et individuelt estimat i effektive timer uden at tale sammen.</a:t>
            </a:r>
          </a:p>
          <a:p>
            <a:pPr marL="342900" indent="-342900">
              <a:buAutoNum type="arabicPeriod"/>
            </a:pPr>
            <a:r>
              <a:rPr lang="da-DK" sz="1400" dirty="0"/>
              <a:t>Lederen af processen spørger ind til den der har det laveste estimat:</a:t>
            </a:r>
            <a:br>
              <a:rPr lang="da-DK" sz="1400" dirty="0"/>
            </a:br>
            <a:r>
              <a:rPr lang="da-DK" sz="1400" dirty="0"/>
              <a:t>”Hvordan tror du det kan gøres så hurtigt?”.</a:t>
            </a:r>
          </a:p>
          <a:p>
            <a:pPr marL="342900" indent="-342900">
              <a:buAutoNum type="arabicPeriod"/>
            </a:pPr>
            <a:r>
              <a:rPr lang="da-DK" sz="1400" dirty="0"/>
              <a:t>Dernæst spørges ind til den som har det højeste estimat:</a:t>
            </a:r>
            <a:br>
              <a:rPr lang="da-DK" sz="1400" dirty="0"/>
            </a:br>
            <a:r>
              <a:rPr lang="da-DK" sz="1400" dirty="0"/>
              <a:t>”Hvorfor tror du det vil tage så lang tid?”.</a:t>
            </a:r>
          </a:p>
          <a:p>
            <a:pPr marL="342900" indent="-342900">
              <a:buAutoNum type="arabicPeriod"/>
            </a:pPr>
            <a:r>
              <a:rPr lang="da-DK" sz="1400" dirty="0"/>
              <a:t>Lederen afstemmer forudsætningerne ud fra de 2 forklaringer og beder gruppen estimere igen.</a:t>
            </a:r>
          </a:p>
          <a:p>
            <a:pPr marL="342900" indent="-342900">
              <a:buAutoNum type="arabicPeriod"/>
            </a:pPr>
            <a:r>
              <a:rPr lang="da-DK" sz="1400" dirty="0"/>
              <a:t>Processen punkt 3-5 gentages indtil forskellen mellem laveste og højeste estimat er acceptabel.</a:t>
            </a:r>
          </a:p>
          <a:p>
            <a:pPr marL="342900" indent="-342900">
              <a:buAutoNum type="arabicPeriod"/>
            </a:pPr>
            <a:r>
              <a:rPr lang="da-DK" sz="1400" dirty="0"/>
              <a:t>Lederen </a:t>
            </a:r>
            <a:r>
              <a:rPr lang="da-DK" sz="1400" dirty="0">
                <a:latin typeface="Calibri" pitchFamily="34" charset="0"/>
              </a:rPr>
              <a:t>vælger en middelværdi af estimaterne eller som et interval ”fra – til”.</a:t>
            </a:r>
            <a:endParaRPr lang="da-DK" sz="1400" dirty="0"/>
          </a:p>
          <a:p>
            <a:pPr marL="342900" indent="-342900">
              <a:buAutoNum type="arabicPeriod"/>
            </a:pPr>
            <a:endParaRPr lang="da-DK" sz="1400" dirty="0"/>
          </a:p>
          <a:p>
            <a:pPr marL="342900" indent="-342900">
              <a:buAutoNum type="arabicPeriod"/>
            </a:pPr>
            <a:endParaRPr lang="da-DK" sz="1400" dirty="0"/>
          </a:p>
        </p:txBody>
      </p:sp>
      <p:sp>
        <p:nvSpPr>
          <p:cNvPr id="43" name="Tekstfelt 42">
            <a:extLst>
              <a:ext uri="{FF2B5EF4-FFF2-40B4-BE49-F238E27FC236}">
                <a16:creationId xmlns:a16="http://schemas.microsoft.com/office/drawing/2014/main" id="{D42E1AD6-09F7-4F68-97EA-892BF8B47C49}"/>
              </a:ext>
            </a:extLst>
          </p:cNvPr>
          <p:cNvSpPr txBox="1"/>
          <p:nvPr/>
        </p:nvSpPr>
        <p:spPr>
          <a:xfrm>
            <a:off x="7940705" y="5502605"/>
            <a:ext cx="3963748" cy="338554"/>
          </a:xfrm>
          <a:prstGeom prst="rect">
            <a:avLst/>
          </a:prstGeom>
          <a:noFill/>
        </p:spPr>
        <p:txBody>
          <a:bodyPr wrap="square" rtlCol="0">
            <a:spAutoFit/>
          </a:bodyPr>
          <a:lstStyle/>
          <a:p>
            <a:pPr algn="r"/>
            <a:r>
              <a:rPr lang="da-DK" sz="1600" dirty="0"/>
              <a:t>Se et eksempel på Delfi-metoden  </a:t>
            </a:r>
            <a:r>
              <a:rPr lang="da-DK" sz="1600" dirty="0">
                <a:hlinkClick r:id="rId11" action="ppaction://hlinksldjump"/>
              </a:rPr>
              <a:t>her</a:t>
            </a:r>
            <a:r>
              <a:rPr lang="da-DK" sz="1600" dirty="0"/>
              <a:t>.</a:t>
            </a:r>
          </a:p>
        </p:txBody>
      </p:sp>
      <p:sp>
        <p:nvSpPr>
          <p:cNvPr id="29" name="Tekstfelt 28">
            <a:extLst>
              <a:ext uri="{FF2B5EF4-FFF2-40B4-BE49-F238E27FC236}">
                <a16:creationId xmlns:a16="http://schemas.microsoft.com/office/drawing/2014/main" id="{BFEF7382-2BA3-40A6-B440-AB1ACCF8F48E}"/>
              </a:ext>
            </a:extLst>
          </p:cNvPr>
          <p:cNvSpPr txBox="1"/>
          <p:nvPr/>
        </p:nvSpPr>
        <p:spPr>
          <a:xfrm>
            <a:off x="9235856" y="1117723"/>
            <a:ext cx="1228015" cy="461665"/>
          </a:xfrm>
          <a:prstGeom prst="rect">
            <a:avLst/>
          </a:prstGeom>
          <a:solidFill>
            <a:schemeClr val="tx2">
              <a:lumMod val="40000"/>
              <a:lumOff val="60000"/>
            </a:schemeClr>
          </a:solidFill>
        </p:spPr>
        <p:txBody>
          <a:bodyPr wrap="square" rtlCol="0">
            <a:spAutoFit/>
          </a:bodyPr>
          <a:lstStyle/>
          <a:p>
            <a:pPr algn="ctr"/>
            <a:r>
              <a:rPr lang="da-DK" sz="1200" dirty="0"/>
              <a:t>Opsætte</a:t>
            </a:r>
            <a:br>
              <a:rPr lang="da-DK" sz="1200" dirty="0"/>
            </a:br>
            <a:r>
              <a:rPr lang="da-DK" sz="1200" dirty="0"/>
              <a:t>køkken</a:t>
            </a:r>
          </a:p>
        </p:txBody>
      </p:sp>
      <p:cxnSp>
        <p:nvCxnSpPr>
          <p:cNvPr id="3" name="Lige forbindelse 2">
            <a:extLst>
              <a:ext uri="{FF2B5EF4-FFF2-40B4-BE49-F238E27FC236}">
                <a16:creationId xmlns:a16="http://schemas.microsoft.com/office/drawing/2014/main" id="{3ECEB83C-CE0C-4252-A60B-889DE240D012}"/>
              </a:ext>
            </a:extLst>
          </p:cNvPr>
          <p:cNvCxnSpPr/>
          <p:nvPr/>
        </p:nvCxnSpPr>
        <p:spPr>
          <a:xfrm>
            <a:off x="8289992" y="2070340"/>
            <a:ext cx="300617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kstfelt 4">
            <a:extLst>
              <a:ext uri="{FF2B5EF4-FFF2-40B4-BE49-F238E27FC236}">
                <a16:creationId xmlns:a16="http://schemas.microsoft.com/office/drawing/2014/main" id="{A457023A-D9D1-4956-850E-879933D63039}"/>
              </a:ext>
            </a:extLst>
          </p:cNvPr>
          <p:cNvSpPr txBox="1"/>
          <p:nvPr/>
        </p:nvSpPr>
        <p:spPr>
          <a:xfrm>
            <a:off x="11296166" y="1931840"/>
            <a:ext cx="551511" cy="276999"/>
          </a:xfrm>
          <a:prstGeom prst="rect">
            <a:avLst/>
          </a:prstGeom>
          <a:noFill/>
        </p:spPr>
        <p:txBody>
          <a:bodyPr wrap="square" rtlCol="0">
            <a:spAutoFit/>
          </a:bodyPr>
          <a:lstStyle/>
          <a:p>
            <a:r>
              <a:rPr lang="da-DK" sz="1200" dirty="0"/>
              <a:t>timer</a:t>
            </a:r>
          </a:p>
        </p:txBody>
      </p:sp>
      <p:cxnSp>
        <p:nvCxnSpPr>
          <p:cNvPr id="33" name="Lige forbindelse 32">
            <a:extLst>
              <a:ext uri="{FF2B5EF4-FFF2-40B4-BE49-F238E27FC236}">
                <a16:creationId xmlns:a16="http://schemas.microsoft.com/office/drawing/2014/main" id="{016A9879-ED2E-41DD-962A-9CA77DA6D048}"/>
              </a:ext>
            </a:extLst>
          </p:cNvPr>
          <p:cNvCxnSpPr/>
          <p:nvPr/>
        </p:nvCxnSpPr>
        <p:spPr>
          <a:xfrm>
            <a:off x="8289992" y="2791103"/>
            <a:ext cx="300617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kstfelt 33">
            <a:extLst>
              <a:ext uri="{FF2B5EF4-FFF2-40B4-BE49-F238E27FC236}">
                <a16:creationId xmlns:a16="http://schemas.microsoft.com/office/drawing/2014/main" id="{677DD86E-961D-495A-82FB-013C93A1D581}"/>
              </a:ext>
            </a:extLst>
          </p:cNvPr>
          <p:cNvSpPr txBox="1"/>
          <p:nvPr/>
        </p:nvSpPr>
        <p:spPr>
          <a:xfrm>
            <a:off x="11296166" y="2652603"/>
            <a:ext cx="551511" cy="276999"/>
          </a:xfrm>
          <a:prstGeom prst="rect">
            <a:avLst/>
          </a:prstGeom>
          <a:noFill/>
        </p:spPr>
        <p:txBody>
          <a:bodyPr wrap="square" rtlCol="0">
            <a:spAutoFit/>
          </a:bodyPr>
          <a:lstStyle/>
          <a:p>
            <a:r>
              <a:rPr lang="da-DK" sz="1200" dirty="0"/>
              <a:t>timer</a:t>
            </a:r>
          </a:p>
        </p:txBody>
      </p:sp>
      <p:cxnSp>
        <p:nvCxnSpPr>
          <p:cNvPr id="35" name="Lige forbindelse 34">
            <a:extLst>
              <a:ext uri="{FF2B5EF4-FFF2-40B4-BE49-F238E27FC236}">
                <a16:creationId xmlns:a16="http://schemas.microsoft.com/office/drawing/2014/main" id="{5D3BF62D-9B5C-49B2-B97E-275D6880EF65}"/>
              </a:ext>
            </a:extLst>
          </p:cNvPr>
          <p:cNvCxnSpPr/>
          <p:nvPr/>
        </p:nvCxnSpPr>
        <p:spPr>
          <a:xfrm>
            <a:off x="8289992" y="3516546"/>
            <a:ext cx="300617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kstfelt 35">
            <a:extLst>
              <a:ext uri="{FF2B5EF4-FFF2-40B4-BE49-F238E27FC236}">
                <a16:creationId xmlns:a16="http://schemas.microsoft.com/office/drawing/2014/main" id="{A35DAAA1-97F5-4EB3-A283-3C166412547C}"/>
              </a:ext>
            </a:extLst>
          </p:cNvPr>
          <p:cNvSpPr txBox="1"/>
          <p:nvPr/>
        </p:nvSpPr>
        <p:spPr>
          <a:xfrm>
            <a:off x="11296166" y="3378046"/>
            <a:ext cx="551511" cy="276999"/>
          </a:xfrm>
          <a:prstGeom prst="rect">
            <a:avLst/>
          </a:prstGeom>
          <a:noFill/>
        </p:spPr>
        <p:txBody>
          <a:bodyPr wrap="square" rtlCol="0">
            <a:spAutoFit/>
          </a:bodyPr>
          <a:lstStyle/>
          <a:p>
            <a:r>
              <a:rPr lang="da-DK" sz="1200" dirty="0"/>
              <a:t>timer</a:t>
            </a:r>
          </a:p>
        </p:txBody>
      </p:sp>
      <p:cxnSp>
        <p:nvCxnSpPr>
          <p:cNvPr id="9" name="Lige forbindelse 8">
            <a:extLst>
              <a:ext uri="{FF2B5EF4-FFF2-40B4-BE49-F238E27FC236}">
                <a16:creationId xmlns:a16="http://schemas.microsoft.com/office/drawing/2014/main" id="{450AC509-3743-42AD-9FDB-04818D62F8EE}"/>
              </a:ext>
            </a:extLst>
          </p:cNvPr>
          <p:cNvCxnSpPr>
            <a:cxnSpLocks/>
          </p:cNvCxnSpPr>
          <p:nvPr/>
        </p:nvCxnSpPr>
        <p:spPr>
          <a:xfrm>
            <a:off x="8505645" y="2000848"/>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Lige forbindelse 40">
            <a:extLst>
              <a:ext uri="{FF2B5EF4-FFF2-40B4-BE49-F238E27FC236}">
                <a16:creationId xmlns:a16="http://schemas.microsoft.com/office/drawing/2014/main" id="{5E2D004D-50E5-475E-BC8F-789354BAD6ED}"/>
              </a:ext>
            </a:extLst>
          </p:cNvPr>
          <p:cNvCxnSpPr>
            <a:cxnSpLocks/>
          </p:cNvCxnSpPr>
          <p:nvPr/>
        </p:nvCxnSpPr>
        <p:spPr>
          <a:xfrm>
            <a:off x="11038929" y="1997969"/>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Lige forbindelse 41">
            <a:extLst>
              <a:ext uri="{FF2B5EF4-FFF2-40B4-BE49-F238E27FC236}">
                <a16:creationId xmlns:a16="http://schemas.microsoft.com/office/drawing/2014/main" id="{91DFCA0C-26A2-42D4-9EE5-5771E412E63C}"/>
              </a:ext>
            </a:extLst>
          </p:cNvPr>
          <p:cNvCxnSpPr>
            <a:cxnSpLocks/>
          </p:cNvCxnSpPr>
          <p:nvPr/>
        </p:nvCxnSpPr>
        <p:spPr>
          <a:xfrm>
            <a:off x="8658045" y="1997977"/>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Lige forbindelse 43">
            <a:extLst>
              <a:ext uri="{FF2B5EF4-FFF2-40B4-BE49-F238E27FC236}">
                <a16:creationId xmlns:a16="http://schemas.microsoft.com/office/drawing/2014/main" id="{657DE80A-B12E-42C4-BE51-B7F575F70137}"/>
              </a:ext>
            </a:extLst>
          </p:cNvPr>
          <p:cNvCxnSpPr>
            <a:cxnSpLocks/>
          </p:cNvCxnSpPr>
          <p:nvPr/>
        </p:nvCxnSpPr>
        <p:spPr>
          <a:xfrm>
            <a:off x="9028978" y="1997976"/>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Lige forbindelse 44">
            <a:extLst>
              <a:ext uri="{FF2B5EF4-FFF2-40B4-BE49-F238E27FC236}">
                <a16:creationId xmlns:a16="http://schemas.microsoft.com/office/drawing/2014/main" id="{FB2702A3-794B-4A69-B745-8B55F57400FB}"/>
              </a:ext>
            </a:extLst>
          </p:cNvPr>
          <p:cNvCxnSpPr>
            <a:cxnSpLocks/>
          </p:cNvCxnSpPr>
          <p:nvPr/>
        </p:nvCxnSpPr>
        <p:spPr>
          <a:xfrm>
            <a:off x="9917499" y="1997977"/>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Lige forbindelse 45">
            <a:extLst>
              <a:ext uri="{FF2B5EF4-FFF2-40B4-BE49-F238E27FC236}">
                <a16:creationId xmlns:a16="http://schemas.microsoft.com/office/drawing/2014/main" id="{626009C5-41BC-4926-97B2-B9E82DEBA869}"/>
              </a:ext>
            </a:extLst>
          </p:cNvPr>
          <p:cNvCxnSpPr>
            <a:cxnSpLocks/>
          </p:cNvCxnSpPr>
          <p:nvPr/>
        </p:nvCxnSpPr>
        <p:spPr>
          <a:xfrm>
            <a:off x="10348819" y="1997980"/>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Lige forbindelse 46">
            <a:extLst>
              <a:ext uri="{FF2B5EF4-FFF2-40B4-BE49-F238E27FC236}">
                <a16:creationId xmlns:a16="http://schemas.microsoft.com/office/drawing/2014/main" id="{E7125D88-BE49-494A-A0C1-DABBC7F3E2E9}"/>
              </a:ext>
            </a:extLst>
          </p:cNvPr>
          <p:cNvCxnSpPr>
            <a:cxnSpLocks/>
          </p:cNvCxnSpPr>
          <p:nvPr/>
        </p:nvCxnSpPr>
        <p:spPr>
          <a:xfrm>
            <a:off x="10607611" y="1997975"/>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Lige forbindelse 55">
            <a:extLst>
              <a:ext uri="{FF2B5EF4-FFF2-40B4-BE49-F238E27FC236}">
                <a16:creationId xmlns:a16="http://schemas.microsoft.com/office/drawing/2014/main" id="{3326800F-C3B1-453E-A92B-8DF4729322F3}"/>
              </a:ext>
            </a:extLst>
          </p:cNvPr>
          <p:cNvCxnSpPr>
            <a:cxnSpLocks/>
          </p:cNvCxnSpPr>
          <p:nvPr/>
        </p:nvCxnSpPr>
        <p:spPr>
          <a:xfrm>
            <a:off x="9371164" y="2003732"/>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Lige forbindelse 56">
            <a:extLst>
              <a:ext uri="{FF2B5EF4-FFF2-40B4-BE49-F238E27FC236}">
                <a16:creationId xmlns:a16="http://schemas.microsoft.com/office/drawing/2014/main" id="{A8E67A0F-7A29-4946-B1E5-7CDC77D4C5E5}"/>
              </a:ext>
            </a:extLst>
          </p:cNvPr>
          <p:cNvCxnSpPr>
            <a:cxnSpLocks/>
          </p:cNvCxnSpPr>
          <p:nvPr/>
        </p:nvCxnSpPr>
        <p:spPr>
          <a:xfrm>
            <a:off x="9802484" y="2003735"/>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Lige forbindelse 57">
            <a:extLst>
              <a:ext uri="{FF2B5EF4-FFF2-40B4-BE49-F238E27FC236}">
                <a16:creationId xmlns:a16="http://schemas.microsoft.com/office/drawing/2014/main" id="{C551F603-2DAF-4BCF-844B-69AA1D304999}"/>
              </a:ext>
            </a:extLst>
          </p:cNvPr>
          <p:cNvCxnSpPr>
            <a:cxnSpLocks/>
          </p:cNvCxnSpPr>
          <p:nvPr/>
        </p:nvCxnSpPr>
        <p:spPr>
          <a:xfrm>
            <a:off x="10061276" y="2003730"/>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kstfelt 10">
            <a:extLst>
              <a:ext uri="{FF2B5EF4-FFF2-40B4-BE49-F238E27FC236}">
                <a16:creationId xmlns:a16="http://schemas.microsoft.com/office/drawing/2014/main" id="{B36ACBD4-A0DE-42BA-A9C3-09238F051B4B}"/>
              </a:ext>
            </a:extLst>
          </p:cNvPr>
          <p:cNvSpPr txBox="1"/>
          <p:nvPr/>
        </p:nvSpPr>
        <p:spPr>
          <a:xfrm>
            <a:off x="8042707" y="2127428"/>
            <a:ext cx="1314077" cy="276999"/>
          </a:xfrm>
          <a:prstGeom prst="rect">
            <a:avLst/>
          </a:prstGeom>
          <a:noFill/>
        </p:spPr>
        <p:txBody>
          <a:bodyPr wrap="square" rtlCol="0">
            <a:spAutoFit/>
          </a:bodyPr>
          <a:lstStyle/>
          <a:p>
            <a:r>
              <a:rPr lang="da-DK" sz="1200" dirty="0"/>
              <a:t>Laveste gæt</a:t>
            </a:r>
          </a:p>
        </p:txBody>
      </p:sp>
      <p:cxnSp>
        <p:nvCxnSpPr>
          <p:cNvPr id="60" name="Lige forbindelse 59">
            <a:extLst>
              <a:ext uri="{FF2B5EF4-FFF2-40B4-BE49-F238E27FC236}">
                <a16:creationId xmlns:a16="http://schemas.microsoft.com/office/drawing/2014/main" id="{0F9D1DA3-1897-4D67-88EA-4C1929A7E19F}"/>
              </a:ext>
            </a:extLst>
          </p:cNvPr>
          <p:cNvCxnSpPr>
            <a:cxnSpLocks/>
          </p:cNvCxnSpPr>
          <p:nvPr/>
        </p:nvCxnSpPr>
        <p:spPr>
          <a:xfrm>
            <a:off x="9034726" y="2728348"/>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Lige forbindelse 60">
            <a:extLst>
              <a:ext uri="{FF2B5EF4-FFF2-40B4-BE49-F238E27FC236}">
                <a16:creationId xmlns:a16="http://schemas.microsoft.com/office/drawing/2014/main" id="{CAF4610A-B546-4776-A069-054C6568748A}"/>
              </a:ext>
            </a:extLst>
          </p:cNvPr>
          <p:cNvCxnSpPr>
            <a:cxnSpLocks/>
          </p:cNvCxnSpPr>
          <p:nvPr/>
        </p:nvCxnSpPr>
        <p:spPr>
          <a:xfrm>
            <a:off x="9836987" y="2728349"/>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Lige forbindelse 61">
            <a:extLst>
              <a:ext uri="{FF2B5EF4-FFF2-40B4-BE49-F238E27FC236}">
                <a16:creationId xmlns:a16="http://schemas.microsoft.com/office/drawing/2014/main" id="{054ED310-7FFB-4BD8-B1F4-B9CEA4DE874E}"/>
              </a:ext>
            </a:extLst>
          </p:cNvPr>
          <p:cNvCxnSpPr>
            <a:cxnSpLocks/>
          </p:cNvCxnSpPr>
          <p:nvPr/>
        </p:nvCxnSpPr>
        <p:spPr>
          <a:xfrm>
            <a:off x="10268307" y="2728352"/>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Lige forbindelse 63">
            <a:extLst>
              <a:ext uri="{FF2B5EF4-FFF2-40B4-BE49-F238E27FC236}">
                <a16:creationId xmlns:a16="http://schemas.microsoft.com/office/drawing/2014/main" id="{B4B5A602-3E0D-406D-933E-E4CB68420E0A}"/>
              </a:ext>
            </a:extLst>
          </p:cNvPr>
          <p:cNvCxnSpPr>
            <a:cxnSpLocks/>
          </p:cNvCxnSpPr>
          <p:nvPr/>
        </p:nvCxnSpPr>
        <p:spPr>
          <a:xfrm>
            <a:off x="10527099" y="2728347"/>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Lige forbindelse 64">
            <a:extLst>
              <a:ext uri="{FF2B5EF4-FFF2-40B4-BE49-F238E27FC236}">
                <a16:creationId xmlns:a16="http://schemas.microsoft.com/office/drawing/2014/main" id="{AC801327-DF6D-4BBF-8421-C3D120972CB3}"/>
              </a:ext>
            </a:extLst>
          </p:cNvPr>
          <p:cNvCxnSpPr>
            <a:cxnSpLocks/>
          </p:cNvCxnSpPr>
          <p:nvPr/>
        </p:nvCxnSpPr>
        <p:spPr>
          <a:xfrm>
            <a:off x="9290652" y="2725478"/>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Lige forbindelse 65">
            <a:extLst>
              <a:ext uri="{FF2B5EF4-FFF2-40B4-BE49-F238E27FC236}">
                <a16:creationId xmlns:a16="http://schemas.microsoft.com/office/drawing/2014/main" id="{4D320ADC-58F5-4ACE-9EB0-60EE6734F681}"/>
              </a:ext>
            </a:extLst>
          </p:cNvPr>
          <p:cNvCxnSpPr>
            <a:cxnSpLocks/>
          </p:cNvCxnSpPr>
          <p:nvPr/>
        </p:nvCxnSpPr>
        <p:spPr>
          <a:xfrm>
            <a:off x="9721972" y="2725481"/>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Lige forbindelse 66">
            <a:extLst>
              <a:ext uri="{FF2B5EF4-FFF2-40B4-BE49-F238E27FC236}">
                <a16:creationId xmlns:a16="http://schemas.microsoft.com/office/drawing/2014/main" id="{56042173-CA85-42F4-90BA-F28B95178BCE}"/>
              </a:ext>
            </a:extLst>
          </p:cNvPr>
          <p:cNvCxnSpPr>
            <a:cxnSpLocks/>
          </p:cNvCxnSpPr>
          <p:nvPr/>
        </p:nvCxnSpPr>
        <p:spPr>
          <a:xfrm>
            <a:off x="9980764" y="2725476"/>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Lige forbindelse 68">
            <a:extLst>
              <a:ext uri="{FF2B5EF4-FFF2-40B4-BE49-F238E27FC236}">
                <a16:creationId xmlns:a16="http://schemas.microsoft.com/office/drawing/2014/main" id="{BC793BC1-B31E-4B6B-A04F-AA121A1FD7E9}"/>
              </a:ext>
            </a:extLst>
          </p:cNvPr>
          <p:cNvCxnSpPr>
            <a:cxnSpLocks/>
          </p:cNvCxnSpPr>
          <p:nvPr/>
        </p:nvCxnSpPr>
        <p:spPr>
          <a:xfrm>
            <a:off x="9569573" y="2728340"/>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Lige forbindelse 69">
            <a:extLst>
              <a:ext uri="{FF2B5EF4-FFF2-40B4-BE49-F238E27FC236}">
                <a16:creationId xmlns:a16="http://schemas.microsoft.com/office/drawing/2014/main" id="{A8A9952F-75CC-4469-BB26-308C7F0677DD}"/>
              </a:ext>
            </a:extLst>
          </p:cNvPr>
          <p:cNvCxnSpPr>
            <a:cxnSpLocks/>
          </p:cNvCxnSpPr>
          <p:nvPr/>
        </p:nvCxnSpPr>
        <p:spPr>
          <a:xfrm>
            <a:off x="9454558" y="2725472"/>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Lige forbindelse 73">
            <a:extLst>
              <a:ext uri="{FF2B5EF4-FFF2-40B4-BE49-F238E27FC236}">
                <a16:creationId xmlns:a16="http://schemas.microsoft.com/office/drawing/2014/main" id="{A8CAB311-C7DA-46EE-806D-B544E0EF279E}"/>
              </a:ext>
            </a:extLst>
          </p:cNvPr>
          <p:cNvCxnSpPr>
            <a:cxnSpLocks/>
          </p:cNvCxnSpPr>
          <p:nvPr/>
        </p:nvCxnSpPr>
        <p:spPr>
          <a:xfrm>
            <a:off x="9445914" y="3450082"/>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Lige forbindelse 74">
            <a:extLst>
              <a:ext uri="{FF2B5EF4-FFF2-40B4-BE49-F238E27FC236}">
                <a16:creationId xmlns:a16="http://schemas.microsoft.com/office/drawing/2014/main" id="{3E1B799B-A0E6-4C45-9748-1B6F416514BF}"/>
              </a:ext>
            </a:extLst>
          </p:cNvPr>
          <p:cNvCxnSpPr>
            <a:cxnSpLocks/>
          </p:cNvCxnSpPr>
          <p:nvPr/>
        </p:nvCxnSpPr>
        <p:spPr>
          <a:xfrm>
            <a:off x="9566697" y="3450083"/>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Lige forbindelse 76">
            <a:extLst>
              <a:ext uri="{FF2B5EF4-FFF2-40B4-BE49-F238E27FC236}">
                <a16:creationId xmlns:a16="http://schemas.microsoft.com/office/drawing/2014/main" id="{DA2D20A3-170C-4C09-9D36-D968A193DDE0}"/>
              </a:ext>
            </a:extLst>
          </p:cNvPr>
          <p:cNvCxnSpPr>
            <a:cxnSpLocks/>
          </p:cNvCxnSpPr>
          <p:nvPr/>
        </p:nvCxnSpPr>
        <p:spPr>
          <a:xfrm>
            <a:off x="9632831" y="3447212"/>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Lige forbindelse 78">
            <a:extLst>
              <a:ext uri="{FF2B5EF4-FFF2-40B4-BE49-F238E27FC236}">
                <a16:creationId xmlns:a16="http://schemas.microsoft.com/office/drawing/2014/main" id="{D5C2D0E8-1E58-4D61-A865-8752319A7C4F}"/>
              </a:ext>
            </a:extLst>
          </p:cNvPr>
          <p:cNvCxnSpPr>
            <a:cxnSpLocks/>
          </p:cNvCxnSpPr>
          <p:nvPr/>
        </p:nvCxnSpPr>
        <p:spPr>
          <a:xfrm>
            <a:off x="9494806" y="3447210"/>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Lige forbindelse 83">
            <a:extLst>
              <a:ext uri="{FF2B5EF4-FFF2-40B4-BE49-F238E27FC236}">
                <a16:creationId xmlns:a16="http://schemas.microsoft.com/office/drawing/2014/main" id="{B4821DD7-C4BC-4374-9578-6434787198A7}"/>
              </a:ext>
            </a:extLst>
          </p:cNvPr>
          <p:cNvCxnSpPr>
            <a:cxnSpLocks/>
          </p:cNvCxnSpPr>
          <p:nvPr/>
        </p:nvCxnSpPr>
        <p:spPr>
          <a:xfrm>
            <a:off x="9897373" y="3452970"/>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6" name="Tekstfelt 85">
            <a:extLst>
              <a:ext uri="{FF2B5EF4-FFF2-40B4-BE49-F238E27FC236}">
                <a16:creationId xmlns:a16="http://schemas.microsoft.com/office/drawing/2014/main" id="{A1F4C8ED-3355-4A0F-B611-FFC10C8CDCD4}"/>
              </a:ext>
            </a:extLst>
          </p:cNvPr>
          <p:cNvSpPr txBox="1"/>
          <p:nvPr/>
        </p:nvSpPr>
        <p:spPr>
          <a:xfrm>
            <a:off x="10613375" y="2127428"/>
            <a:ext cx="1314077" cy="276999"/>
          </a:xfrm>
          <a:prstGeom prst="rect">
            <a:avLst/>
          </a:prstGeom>
          <a:noFill/>
        </p:spPr>
        <p:txBody>
          <a:bodyPr wrap="square" rtlCol="0">
            <a:spAutoFit/>
          </a:bodyPr>
          <a:lstStyle/>
          <a:p>
            <a:r>
              <a:rPr lang="da-DK" sz="1200" dirty="0"/>
              <a:t>Højeste gæt</a:t>
            </a:r>
          </a:p>
        </p:txBody>
      </p:sp>
      <p:sp>
        <p:nvSpPr>
          <p:cNvPr id="87" name="Tekstfelt 86">
            <a:extLst>
              <a:ext uri="{FF2B5EF4-FFF2-40B4-BE49-F238E27FC236}">
                <a16:creationId xmlns:a16="http://schemas.microsoft.com/office/drawing/2014/main" id="{B885C056-47C3-4E49-873B-9FA58A7F2DE9}"/>
              </a:ext>
            </a:extLst>
          </p:cNvPr>
          <p:cNvSpPr txBox="1"/>
          <p:nvPr/>
        </p:nvSpPr>
        <p:spPr>
          <a:xfrm>
            <a:off x="8571795" y="2839278"/>
            <a:ext cx="1314077" cy="276999"/>
          </a:xfrm>
          <a:prstGeom prst="rect">
            <a:avLst/>
          </a:prstGeom>
          <a:noFill/>
        </p:spPr>
        <p:txBody>
          <a:bodyPr wrap="square" rtlCol="0">
            <a:spAutoFit/>
          </a:bodyPr>
          <a:lstStyle/>
          <a:p>
            <a:r>
              <a:rPr lang="da-DK" sz="1200" dirty="0"/>
              <a:t>Laveste gæt</a:t>
            </a:r>
          </a:p>
        </p:txBody>
      </p:sp>
      <p:sp>
        <p:nvSpPr>
          <p:cNvPr id="88" name="Tekstfelt 87">
            <a:extLst>
              <a:ext uri="{FF2B5EF4-FFF2-40B4-BE49-F238E27FC236}">
                <a16:creationId xmlns:a16="http://schemas.microsoft.com/office/drawing/2014/main" id="{53982010-86CE-4399-82F9-A6E8EA949F7B}"/>
              </a:ext>
            </a:extLst>
          </p:cNvPr>
          <p:cNvSpPr txBox="1"/>
          <p:nvPr/>
        </p:nvSpPr>
        <p:spPr>
          <a:xfrm>
            <a:off x="10098671" y="2839278"/>
            <a:ext cx="1314077" cy="276999"/>
          </a:xfrm>
          <a:prstGeom prst="rect">
            <a:avLst/>
          </a:prstGeom>
          <a:noFill/>
        </p:spPr>
        <p:txBody>
          <a:bodyPr wrap="square" rtlCol="0">
            <a:spAutoFit/>
          </a:bodyPr>
          <a:lstStyle/>
          <a:p>
            <a:r>
              <a:rPr lang="da-DK" sz="1200" dirty="0"/>
              <a:t>Højeste gæt</a:t>
            </a:r>
          </a:p>
        </p:txBody>
      </p:sp>
      <p:sp>
        <p:nvSpPr>
          <p:cNvPr id="89" name="Tekstfelt 88">
            <a:extLst>
              <a:ext uri="{FF2B5EF4-FFF2-40B4-BE49-F238E27FC236}">
                <a16:creationId xmlns:a16="http://schemas.microsoft.com/office/drawing/2014/main" id="{5819CDAD-A848-4A54-9BF8-B81CFD767924}"/>
              </a:ext>
            </a:extLst>
          </p:cNvPr>
          <p:cNvSpPr txBox="1"/>
          <p:nvPr/>
        </p:nvSpPr>
        <p:spPr>
          <a:xfrm>
            <a:off x="8854297" y="3550351"/>
            <a:ext cx="1557068" cy="276999"/>
          </a:xfrm>
          <a:prstGeom prst="rect">
            <a:avLst/>
          </a:prstGeom>
          <a:noFill/>
        </p:spPr>
        <p:txBody>
          <a:bodyPr wrap="square" rtlCol="0">
            <a:spAutoFit/>
          </a:bodyPr>
          <a:lstStyle/>
          <a:p>
            <a:r>
              <a:rPr lang="da-DK" sz="1200" dirty="0"/>
              <a:t>Laveste - højeste gæt</a:t>
            </a:r>
          </a:p>
        </p:txBody>
      </p:sp>
      <p:sp>
        <p:nvSpPr>
          <p:cNvPr id="12" name="Ligebenet trekant 11">
            <a:extLst>
              <a:ext uri="{FF2B5EF4-FFF2-40B4-BE49-F238E27FC236}">
                <a16:creationId xmlns:a16="http://schemas.microsoft.com/office/drawing/2014/main" id="{917A0ECA-76D9-4979-AA77-D12A01A16B32}"/>
              </a:ext>
            </a:extLst>
          </p:cNvPr>
          <p:cNvSpPr/>
          <p:nvPr/>
        </p:nvSpPr>
        <p:spPr>
          <a:xfrm rot="10800000">
            <a:off x="8506955" y="2067218"/>
            <a:ext cx="2513160" cy="1449327"/>
          </a:xfrm>
          <a:prstGeom prst="triangle">
            <a:avLst>
              <a:gd name="adj" fmla="val 53164"/>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1" name="Ligebenet trekant 90">
            <a:extLst>
              <a:ext uri="{FF2B5EF4-FFF2-40B4-BE49-F238E27FC236}">
                <a16:creationId xmlns:a16="http://schemas.microsoft.com/office/drawing/2014/main" id="{45C97E1D-1F58-4221-8D09-E259DD29CF0B}"/>
              </a:ext>
            </a:extLst>
          </p:cNvPr>
          <p:cNvSpPr/>
          <p:nvPr/>
        </p:nvSpPr>
        <p:spPr>
          <a:xfrm rot="10800000">
            <a:off x="3582840" y="4324719"/>
            <a:ext cx="2513160" cy="1449327"/>
          </a:xfrm>
          <a:prstGeom prst="triangle">
            <a:avLst>
              <a:gd name="adj" fmla="val 53164"/>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Tekstfelt 12">
            <a:extLst>
              <a:ext uri="{FF2B5EF4-FFF2-40B4-BE49-F238E27FC236}">
                <a16:creationId xmlns:a16="http://schemas.microsoft.com/office/drawing/2014/main" id="{9E70A908-9850-428B-993C-86FF97B58450}"/>
              </a:ext>
            </a:extLst>
          </p:cNvPr>
          <p:cNvSpPr txBox="1"/>
          <p:nvPr/>
        </p:nvSpPr>
        <p:spPr>
          <a:xfrm>
            <a:off x="3885861" y="4357410"/>
            <a:ext cx="1836713" cy="954107"/>
          </a:xfrm>
          <a:prstGeom prst="rect">
            <a:avLst/>
          </a:prstGeom>
          <a:noFill/>
        </p:spPr>
        <p:txBody>
          <a:bodyPr wrap="square" rtlCol="0">
            <a:spAutoFit/>
          </a:bodyPr>
          <a:lstStyle/>
          <a:p>
            <a:pPr algn="ctr"/>
            <a:r>
              <a:rPr lang="da-DK" sz="1400" b="1" dirty="0"/>
              <a:t>Forudsætningerne for opgaven reducerer usikkerheden på estimatet</a:t>
            </a:r>
          </a:p>
        </p:txBody>
      </p:sp>
      <p:sp>
        <p:nvSpPr>
          <p:cNvPr id="14" name="Tekstfelt 13">
            <a:extLst>
              <a:ext uri="{FF2B5EF4-FFF2-40B4-BE49-F238E27FC236}">
                <a16:creationId xmlns:a16="http://schemas.microsoft.com/office/drawing/2014/main" id="{F1F7ACCC-BAF0-49D5-8AC2-CB5BD5109970}"/>
              </a:ext>
            </a:extLst>
          </p:cNvPr>
          <p:cNvSpPr txBox="1"/>
          <p:nvPr/>
        </p:nvSpPr>
        <p:spPr>
          <a:xfrm>
            <a:off x="4338766" y="3833270"/>
            <a:ext cx="930902" cy="461665"/>
          </a:xfrm>
          <a:prstGeom prst="rect">
            <a:avLst/>
          </a:prstGeom>
          <a:noFill/>
        </p:spPr>
        <p:txBody>
          <a:bodyPr wrap="square" rtlCol="0">
            <a:spAutoFit/>
          </a:bodyPr>
          <a:lstStyle/>
          <a:p>
            <a:r>
              <a:rPr lang="da-DK" sz="2400" b="1" dirty="0">
                <a:solidFill>
                  <a:srgbClr val="FF0000"/>
                </a:solidFill>
              </a:rPr>
              <a:t>HUSK</a:t>
            </a:r>
          </a:p>
        </p:txBody>
      </p:sp>
      <p:sp>
        <p:nvSpPr>
          <p:cNvPr id="71" name="Tekstfelt 70">
            <a:extLst>
              <a:ext uri="{FF2B5EF4-FFF2-40B4-BE49-F238E27FC236}">
                <a16:creationId xmlns:a16="http://schemas.microsoft.com/office/drawing/2014/main" id="{22BB10BE-7F2E-482A-9011-5E76F83FBDEA}"/>
              </a:ext>
            </a:extLst>
          </p:cNvPr>
          <p:cNvSpPr txBox="1"/>
          <p:nvPr/>
        </p:nvSpPr>
        <p:spPr>
          <a:xfrm>
            <a:off x="7957837" y="4114396"/>
            <a:ext cx="3856069" cy="461665"/>
          </a:xfrm>
          <a:prstGeom prst="rect">
            <a:avLst/>
          </a:prstGeom>
          <a:noFill/>
          <a:ln>
            <a:solidFill>
              <a:schemeClr val="accent1">
                <a:lumMod val="50000"/>
              </a:schemeClr>
            </a:solidFill>
          </a:ln>
        </p:spPr>
        <p:txBody>
          <a:bodyPr wrap="square" rtlCol="0">
            <a:spAutoFit/>
          </a:bodyPr>
          <a:lstStyle/>
          <a:p>
            <a:pPr algn="ctr"/>
            <a:r>
              <a:rPr lang="da-DK" sz="1200" b="1" dirty="0">
                <a:solidFill>
                  <a:schemeClr val="accent1">
                    <a:lumMod val="50000"/>
                  </a:schemeClr>
                </a:solidFill>
              </a:rPr>
              <a:t>Såfremt spredningen mellem det laveste og højeste estimat er for stor, kan aktiviteten med fordel brydes ned</a:t>
            </a:r>
          </a:p>
        </p:txBody>
      </p:sp>
      <p:pic>
        <p:nvPicPr>
          <p:cNvPr id="6" name="Grafik 64" descr="Hjem">
            <a:hlinkClick r:id="rId12" action="ppaction://hlinksldjump"/>
            <a:extLst>
              <a:ext uri="{FF2B5EF4-FFF2-40B4-BE49-F238E27FC236}">
                <a16:creationId xmlns:a16="http://schemas.microsoft.com/office/drawing/2014/main" id="{6D73907C-D659-4E2C-9471-154861964C4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153" y="127113"/>
            <a:ext cx="407840" cy="407840"/>
          </a:xfrm>
          <a:prstGeom prst="rect">
            <a:avLst/>
          </a:prstGeom>
        </p:spPr>
      </p:pic>
      <p:pic>
        <p:nvPicPr>
          <p:cNvPr id="7" name="Grafik 10" descr="Pil vandret u-vending">
            <a:hlinkClick r:id="" action="ppaction://hlinkshowjump?jump=lastslideviewed"/>
            <a:extLst>
              <a:ext uri="{FF2B5EF4-FFF2-40B4-BE49-F238E27FC236}">
                <a16:creationId xmlns:a16="http://schemas.microsoft.com/office/drawing/2014/main" id="{AE48E86C-6876-4152-8368-EEA04FAAB4E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5587" y="157640"/>
            <a:ext cx="347297" cy="373662"/>
          </a:xfrm>
          <a:prstGeom prst="rect">
            <a:avLst/>
          </a:prstGeom>
        </p:spPr>
      </p:pic>
      <p:sp>
        <p:nvSpPr>
          <p:cNvPr id="2" name="Tekstfelt 1">
            <a:extLst>
              <a:ext uri="{FF2B5EF4-FFF2-40B4-BE49-F238E27FC236}">
                <a16:creationId xmlns:a16="http://schemas.microsoft.com/office/drawing/2014/main" id="{DD5DB95F-7C5F-4FCF-9570-7BF7F139F024}"/>
              </a:ext>
            </a:extLst>
          </p:cNvPr>
          <p:cNvSpPr txBox="1"/>
          <p:nvPr/>
        </p:nvSpPr>
        <p:spPr>
          <a:xfrm>
            <a:off x="6769916" y="5895660"/>
            <a:ext cx="5140687" cy="338554"/>
          </a:xfrm>
          <a:prstGeom prst="rect">
            <a:avLst/>
          </a:prstGeom>
          <a:noFill/>
        </p:spPr>
        <p:txBody>
          <a:bodyPr wrap="square" rtlCol="0">
            <a:spAutoFit/>
          </a:bodyPr>
          <a:lstStyle/>
          <a:p>
            <a:pPr algn="r"/>
            <a:r>
              <a:rPr lang="da-DK" sz="1600" dirty="0"/>
              <a:t>Se et metodebeskrivelsen på 3 punkts teknikken  </a:t>
            </a:r>
            <a:r>
              <a:rPr lang="da-DK" sz="1600" dirty="0">
                <a:hlinkClick r:id="rId17" action="ppaction://hlinksldjump"/>
              </a:rPr>
              <a:t>her</a:t>
            </a:r>
            <a:r>
              <a:rPr lang="da-DK" sz="1600" dirty="0"/>
              <a:t>.</a:t>
            </a:r>
          </a:p>
        </p:txBody>
      </p:sp>
      <p:pic>
        <p:nvPicPr>
          <p:cNvPr id="10" name="Grafik 9" descr="Lystryk">
            <a:hlinkClick r:id="rId11" action="ppaction://hlinksldjump"/>
            <a:extLst>
              <a:ext uri="{FF2B5EF4-FFF2-40B4-BE49-F238E27FC236}">
                <a16:creationId xmlns:a16="http://schemas.microsoft.com/office/drawing/2014/main" id="{6E03EA96-7810-4049-B4CD-36DF5A8CE2C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75178" y="113433"/>
            <a:ext cx="407840" cy="443592"/>
          </a:xfrm>
          <a:prstGeom prst="rect">
            <a:avLst/>
          </a:prstGeom>
        </p:spPr>
      </p:pic>
      <p:pic>
        <p:nvPicPr>
          <p:cNvPr id="15" name="Grafik 14" descr="Gentag">
            <a:hlinkClick r:id="rId20" action="ppaction://hlinksldjump"/>
            <a:extLst>
              <a:ext uri="{FF2B5EF4-FFF2-40B4-BE49-F238E27FC236}">
                <a16:creationId xmlns:a16="http://schemas.microsoft.com/office/drawing/2014/main" id="{CA5B5597-C7C7-40A9-8BB8-A9797C704DCD}"/>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2003079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Metodebeskrivelse for 3 punkts teknikken (estimering)</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2914" y="5871383"/>
            <a:ext cx="5327650" cy="646331"/>
          </a:xfrm>
          <a:prstGeom prst="rect">
            <a:avLst/>
          </a:prstGeom>
          <a:noFill/>
          <a:ln w="9525">
            <a:noFill/>
            <a:miter lim="800000"/>
            <a:headEnd/>
            <a:tailEnd/>
          </a:ln>
        </p:spPr>
        <p:txBody>
          <a:bodyPr>
            <a:spAutoFit/>
          </a:bodyPr>
          <a:lstStyle/>
          <a:p>
            <a:r>
              <a:rPr lang="da-DK" dirty="0">
                <a:solidFill>
                  <a:schemeClr val="bg1"/>
                </a:solidFill>
                <a:latin typeface="Calibri" pitchFamily="34" charset="0"/>
              </a:rPr>
              <a:t>3 punkts teknikken bygger på</a:t>
            </a:r>
            <a:br>
              <a:rPr lang="da-DK" dirty="0">
                <a:solidFill>
                  <a:schemeClr val="bg1"/>
                </a:solidFill>
                <a:latin typeface="Calibri" pitchFamily="34" charset="0"/>
              </a:rPr>
            </a:br>
            <a:r>
              <a:rPr lang="da-DK" dirty="0">
                <a:solidFill>
                  <a:schemeClr val="bg1"/>
                </a:solidFill>
                <a:latin typeface="Calibri" pitchFamily="34" charset="0"/>
              </a:rPr>
              <a:t>normalfordelingsteorien.</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25" name="Rectangle 9">
            <a:hlinkClick r:id="rId3" action="ppaction://hlinksldjump"/>
            <a:extLst>
              <a:ext uri="{FF2B5EF4-FFF2-40B4-BE49-F238E27FC236}">
                <a16:creationId xmlns:a16="http://schemas.microsoft.com/office/drawing/2014/main" id="{219E1F0D-F988-4C46-82C9-62DF69981830}"/>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26" name="Rectangle 10">
            <a:hlinkClick r:id="rId4" action="ppaction://hlinksldjump"/>
            <a:extLst>
              <a:ext uri="{FF2B5EF4-FFF2-40B4-BE49-F238E27FC236}">
                <a16:creationId xmlns:a16="http://schemas.microsoft.com/office/drawing/2014/main" id="{6A63B512-8BD5-4294-87A3-C00D01C2DB40}"/>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7" name="Rectangle 11">
            <a:hlinkClick r:id="rId5" action="ppaction://hlinksldjump"/>
            <a:extLst>
              <a:ext uri="{FF2B5EF4-FFF2-40B4-BE49-F238E27FC236}">
                <a16:creationId xmlns:a16="http://schemas.microsoft.com/office/drawing/2014/main" id="{F158714D-679B-4CFD-8398-A7A4CE661C04}"/>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8" name="Rectangle 12">
            <a:hlinkClick r:id="rId6" action="ppaction://hlinksldjump"/>
            <a:extLst>
              <a:ext uri="{FF2B5EF4-FFF2-40B4-BE49-F238E27FC236}">
                <a16:creationId xmlns:a16="http://schemas.microsoft.com/office/drawing/2014/main" id="{0EAE723F-F001-48D2-985C-186B9A9AE5FD}"/>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1" name="Rektangel 55">
            <a:hlinkClick r:id="rId7" action="ppaction://hlinksldjump"/>
            <a:extLst>
              <a:ext uri="{FF2B5EF4-FFF2-40B4-BE49-F238E27FC236}">
                <a16:creationId xmlns:a16="http://schemas.microsoft.com/office/drawing/2014/main" id="{AD0B8D6E-975C-4935-8242-417DFF972629}"/>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8" action="ppaction://hlinksldjump"/>
            <a:extLst>
              <a:ext uri="{FF2B5EF4-FFF2-40B4-BE49-F238E27FC236}">
                <a16:creationId xmlns:a16="http://schemas.microsoft.com/office/drawing/2014/main" id="{B08DA316-5D56-4483-A80B-BC6BB42C791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9" name="Rektangel 55">
            <a:hlinkClick r:id="rId9" action="ppaction://hlinksldjump"/>
            <a:extLst>
              <a:ext uri="{FF2B5EF4-FFF2-40B4-BE49-F238E27FC236}">
                <a16:creationId xmlns:a16="http://schemas.microsoft.com/office/drawing/2014/main" id="{FDDA2523-6DCE-4713-88EF-526D8BB4A9B8}"/>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7" action="ppaction://hlinksldjump"/>
            <a:extLst>
              <a:ext uri="{FF2B5EF4-FFF2-40B4-BE49-F238E27FC236}">
                <a16:creationId xmlns:a16="http://schemas.microsoft.com/office/drawing/2014/main" id="{100CCCD9-C310-4591-8F7F-4B1D8CDAF257}"/>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52" name="Tekstfelt 61">
            <a:hlinkClick r:id="rId8" action="ppaction://hlinksldjump"/>
            <a:extLst>
              <a:ext uri="{FF2B5EF4-FFF2-40B4-BE49-F238E27FC236}">
                <a16:creationId xmlns:a16="http://schemas.microsoft.com/office/drawing/2014/main" id="{094AB6BD-5842-4AE5-8D60-D5ECCF8CFD7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3" name="Tekstfelt 61">
            <a:hlinkClick r:id="rId9" action="ppaction://hlinksldjump"/>
            <a:extLst>
              <a:ext uri="{FF2B5EF4-FFF2-40B4-BE49-F238E27FC236}">
                <a16:creationId xmlns:a16="http://schemas.microsoft.com/office/drawing/2014/main" id="{EA8697C2-20C4-4A4A-A95F-239ABE10F61A}"/>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4" name="Rektangel 55">
            <a:hlinkClick r:id="rId10" action="ppaction://hlinksldjump"/>
            <a:extLst>
              <a:ext uri="{FF2B5EF4-FFF2-40B4-BE49-F238E27FC236}">
                <a16:creationId xmlns:a16="http://schemas.microsoft.com/office/drawing/2014/main" id="{33E5B4A3-E853-46AE-A441-BCC6FE238C64}"/>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5" name="Tekstfelt 61">
            <a:hlinkClick r:id="rId10" action="ppaction://hlinksldjump"/>
            <a:extLst>
              <a:ext uri="{FF2B5EF4-FFF2-40B4-BE49-F238E27FC236}">
                <a16:creationId xmlns:a16="http://schemas.microsoft.com/office/drawing/2014/main" id="{500E102B-F234-4B9C-925F-FCE3918ECBE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 name="Tekstfelt 7">
            <a:extLst>
              <a:ext uri="{FF2B5EF4-FFF2-40B4-BE49-F238E27FC236}">
                <a16:creationId xmlns:a16="http://schemas.microsoft.com/office/drawing/2014/main" id="{7D763545-BD22-4CA7-8204-2868972C1C69}"/>
              </a:ext>
            </a:extLst>
          </p:cNvPr>
          <p:cNvSpPr txBox="1"/>
          <p:nvPr/>
        </p:nvSpPr>
        <p:spPr>
          <a:xfrm>
            <a:off x="282071" y="1459834"/>
            <a:ext cx="7658632" cy="3539430"/>
          </a:xfrm>
          <a:prstGeom prst="rect">
            <a:avLst/>
          </a:prstGeom>
          <a:noFill/>
        </p:spPr>
        <p:txBody>
          <a:bodyPr wrap="square" rtlCol="0">
            <a:spAutoFit/>
          </a:bodyPr>
          <a:lstStyle/>
          <a:p>
            <a:pPr marL="342900" indent="-342900">
              <a:buAutoNum type="arabicPeriod"/>
            </a:pPr>
            <a:r>
              <a:rPr lang="da-DK" sz="1400" dirty="0"/>
              <a:t>Vælg den aktivitet/opgave eller proces der skal estimeres.</a:t>
            </a:r>
          </a:p>
          <a:p>
            <a:pPr marL="342900" indent="-342900">
              <a:buAutoNum type="arabicPeriod"/>
            </a:pPr>
            <a:r>
              <a:rPr lang="da-DK" sz="1400" dirty="0"/>
              <a:t>Der gives et sandsynligt estimat ”S”, et optimistisk estimat ”O” (hvis alt går glat) og et pessimistisk estimat ”P” (hvis alt går galt).</a:t>
            </a:r>
          </a:p>
          <a:p>
            <a:pPr marL="342900" indent="-342900">
              <a:buAutoNum type="arabicPeriod"/>
            </a:pPr>
            <a:r>
              <a:rPr lang="da-DK" sz="1400" dirty="0"/>
              <a:t>Herefter kan middelværdien ”Vm” udregnes ved hjælp af formlen (O+3*S+P) / 5</a:t>
            </a:r>
            <a:br>
              <a:rPr lang="da-DK" sz="1400" dirty="0"/>
            </a:br>
            <a:r>
              <a:rPr lang="da-DK" sz="1400" dirty="0"/>
              <a:t>(den optimistiske plus 3 gange den sandsynlige plus den pessimistiske og det hele delt med 5).</a:t>
            </a:r>
          </a:p>
          <a:p>
            <a:pPr marL="342900" indent="-342900">
              <a:buAutoNum type="arabicPeriod"/>
            </a:pPr>
            <a:r>
              <a:rPr lang="da-DK" sz="1400" dirty="0"/>
              <a:t>Dernæst kan middelværdien ”Vm” indtegnes på kurven og angiver samtidigt, at der er 50% sandsynlighed for at aktiviteten gennemføres på det udregnede tal.</a:t>
            </a:r>
          </a:p>
          <a:p>
            <a:pPr marL="342900" indent="-342900">
              <a:buAutoNum type="arabicPeriod"/>
            </a:pPr>
            <a:r>
              <a:rPr lang="da-DK" sz="1400" dirty="0"/>
              <a:t>Herefter kan standardafvigelsen ”SA” udregnes ved hjælp af formlen (P-O) / 5</a:t>
            </a:r>
            <a:br>
              <a:rPr lang="da-DK" sz="1400" dirty="0"/>
            </a:br>
            <a:r>
              <a:rPr lang="da-DK" sz="1400" dirty="0"/>
              <a:t>(den pessimistiske minus den optimistiske og det hele delt med 5).</a:t>
            </a:r>
          </a:p>
          <a:p>
            <a:pPr marL="342900" indent="-342900">
              <a:buAutoNum type="arabicPeriod"/>
            </a:pPr>
            <a:r>
              <a:rPr lang="da-DK" sz="1400" dirty="0"/>
              <a:t>Ved at ligge en standardafvigelse til middelværdien og trække en standardafvigelse fra middelværdien fås en areal som vist på figuren. Teorien angiver, at der er 68% sandsynlighed for at aktiviteten gennemføres inden for arealet. Da der så er 16% på hver side af arealet, vil det betyde, at der er 16%+68% = 84% sandsynlighed for at aktiviteten gennemføres på det udregnede tal.</a:t>
            </a:r>
          </a:p>
          <a:p>
            <a:pPr marL="342900" indent="-342900">
              <a:buAutoNum type="arabicPeriod"/>
            </a:pPr>
            <a:r>
              <a:rPr lang="da-DK" sz="1400" dirty="0"/>
              <a:t>Metoden kan fortsætte med +/- 2 gange SA til middelværdien og +/- 3 gange SA til middelværdien, hvilket giver henholdsvis 97% og 99% sandsynlighed.</a:t>
            </a:r>
          </a:p>
          <a:p>
            <a:pPr marL="342900" indent="-342900">
              <a:buAutoNum type="arabicPeriod"/>
            </a:pPr>
            <a:endParaRPr lang="da-DK" sz="1400" dirty="0"/>
          </a:p>
        </p:txBody>
      </p:sp>
      <p:sp>
        <p:nvSpPr>
          <p:cNvPr id="43" name="Tekstfelt 42">
            <a:extLst>
              <a:ext uri="{FF2B5EF4-FFF2-40B4-BE49-F238E27FC236}">
                <a16:creationId xmlns:a16="http://schemas.microsoft.com/office/drawing/2014/main" id="{D42E1AD6-09F7-4F68-97EA-892BF8B47C49}"/>
              </a:ext>
            </a:extLst>
          </p:cNvPr>
          <p:cNvSpPr txBox="1"/>
          <p:nvPr/>
        </p:nvSpPr>
        <p:spPr>
          <a:xfrm>
            <a:off x="8044924" y="5913553"/>
            <a:ext cx="3963748" cy="338554"/>
          </a:xfrm>
          <a:prstGeom prst="rect">
            <a:avLst/>
          </a:prstGeom>
          <a:noFill/>
        </p:spPr>
        <p:txBody>
          <a:bodyPr wrap="square" rtlCol="0">
            <a:spAutoFit/>
          </a:bodyPr>
          <a:lstStyle/>
          <a:p>
            <a:pPr algn="r"/>
            <a:r>
              <a:rPr lang="da-DK" sz="1600" dirty="0"/>
              <a:t>Se et eksempel på 3 punkts teknikken  </a:t>
            </a:r>
            <a:r>
              <a:rPr lang="da-DK" sz="1600" dirty="0">
                <a:hlinkClick r:id="rId11" action="ppaction://hlinksldjump"/>
              </a:rPr>
              <a:t>her</a:t>
            </a:r>
            <a:r>
              <a:rPr lang="da-DK" sz="1600" dirty="0"/>
              <a:t>.</a:t>
            </a:r>
          </a:p>
        </p:txBody>
      </p:sp>
      <p:grpSp>
        <p:nvGrpSpPr>
          <p:cNvPr id="29" name="Gruppe 28">
            <a:extLst>
              <a:ext uri="{FF2B5EF4-FFF2-40B4-BE49-F238E27FC236}">
                <a16:creationId xmlns:a16="http://schemas.microsoft.com/office/drawing/2014/main" id="{6DF10484-44F3-41D2-9C38-9FAD907AA0B0}"/>
              </a:ext>
            </a:extLst>
          </p:cNvPr>
          <p:cNvGrpSpPr/>
          <p:nvPr/>
        </p:nvGrpSpPr>
        <p:grpSpPr>
          <a:xfrm>
            <a:off x="8422906" y="1018428"/>
            <a:ext cx="3420207" cy="1241625"/>
            <a:chOff x="6664289" y="1858915"/>
            <a:chExt cx="5734815" cy="2891152"/>
          </a:xfrm>
        </p:grpSpPr>
        <p:pic>
          <p:nvPicPr>
            <p:cNvPr id="33" name="Picture 2" descr="Introduktion">
              <a:extLst>
                <a:ext uri="{FF2B5EF4-FFF2-40B4-BE49-F238E27FC236}">
                  <a16:creationId xmlns:a16="http://schemas.microsoft.com/office/drawing/2014/main" id="{15F5E39A-9CF6-4A18-B188-66539BE34F5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6175" y="1858915"/>
              <a:ext cx="4803026" cy="2593053"/>
            </a:xfrm>
            <a:prstGeom prst="rect">
              <a:avLst/>
            </a:prstGeom>
            <a:noFill/>
            <a:extLst>
              <a:ext uri="{909E8E84-426E-40DD-AFC4-6F175D3DCCD1}">
                <a14:hiddenFill xmlns:a14="http://schemas.microsoft.com/office/drawing/2010/main">
                  <a:solidFill>
                    <a:srgbClr val="FFFFFF"/>
                  </a:solidFill>
                </a14:hiddenFill>
              </a:ext>
            </a:extLst>
          </p:spPr>
        </p:pic>
        <p:sp>
          <p:nvSpPr>
            <p:cNvPr id="34" name="Tekstfelt 33">
              <a:extLst>
                <a:ext uri="{FF2B5EF4-FFF2-40B4-BE49-F238E27FC236}">
                  <a16:creationId xmlns:a16="http://schemas.microsoft.com/office/drawing/2014/main" id="{AC07A39A-71E5-418F-9110-C86B255D595B}"/>
                </a:ext>
              </a:extLst>
            </p:cNvPr>
            <p:cNvSpPr txBox="1"/>
            <p:nvPr/>
          </p:nvSpPr>
          <p:spPr>
            <a:xfrm>
              <a:off x="7914190" y="4267302"/>
              <a:ext cx="453435" cy="482765"/>
            </a:xfrm>
            <a:prstGeom prst="rect">
              <a:avLst/>
            </a:prstGeom>
            <a:solidFill>
              <a:schemeClr val="bg1"/>
            </a:solidFill>
          </p:spPr>
          <p:txBody>
            <a:bodyPr wrap="square" rtlCol="0">
              <a:spAutoFit/>
            </a:bodyPr>
            <a:lstStyle/>
            <a:p>
              <a:pPr algn="ctr"/>
              <a:r>
                <a:rPr lang="da-DK" sz="1050" dirty="0"/>
                <a:t>O</a:t>
              </a:r>
            </a:p>
          </p:txBody>
        </p:sp>
        <p:sp>
          <p:nvSpPr>
            <p:cNvPr id="35" name="Tekstfelt 34">
              <a:extLst>
                <a:ext uri="{FF2B5EF4-FFF2-40B4-BE49-F238E27FC236}">
                  <a16:creationId xmlns:a16="http://schemas.microsoft.com/office/drawing/2014/main" id="{4EEB4652-36E0-4010-BF28-6F69450B2434}"/>
                </a:ext>
              </a:extLst>
            </p:cNvPr>
            <p:cNvSpPr txBox="1"/>
            <p:nvPr/>
          </p:nvSpPr>
          <p:spPr>
            <a:xfrm>
              <a:off x="9072794" y="4267302"/>
              <a:ext cx="511743" cy="482765"/>
            </a:xfrm>
            <a:prstGeom prst="rect">
              <a:avLst/>
            </a:prstGeom>
            <a:solidFill>
              <a:schemeClr val="bg1"/>
            </a:solidFill>
          </p:spPr>
          <p:txBody>
            <a:bodyPr wrap="square" rtlCol="0">
              <a:spAutoFit/>
            </a:bodyPr>
            <a:lstStyle/>
            <a:p>
              <a:pPr algn="ctr"/>
              <a:r>
                <a:rPr lang="da-DK" sz="1050" dirty="0"/>
                <a:t>S</a:t>
              </a:r>
            </a:p>
          </p:txBody>
        </p:sp>
        <p:sp>
          <p:nvSpPr>
            <p:cNvPr id="36" name="Tekstfelt 35">
              <a:extLst>
                <a:ext uri="{FF2B5EF4-FFF2-40B4-BE49-F238E27FC236}">
                  <a16:creationId xmlns:a16="http://schemas.microsoft.com/office/drawing/2014/main" id="{103B5619-AD3D-4E2C-B048-EB88948FC7A2}"/>
                </a:ext>
              </a:extLst>
            </p:cNvPr>
            <p:cNvSpPr txBox="1"/>
            <p:nvPr/>
          </p:nvSpPr>
          <p:spPr>
            <a:xfrm>
              <a:off x="10184439" y="4267302"/>
              <a:ext cx="598003" cy="482765"/>
            </a:xfrm>
            <a:prstGeom prst="rect">
              <a:avLst/>
            </a:prstGeom>
            <a:solidFill>
              <a:schemeClr val="bg1"/>
            </a:solidFill>
          </p:spPr>
          <p:txBody>
            <a:bodyPr wrap="square" rtlCol="0">
              <a:spAutoFit/>
            </a:bodyPr>
            <a:lstStyle/>
            <a:p>
              <a:pPr algn="ctr"/>
              <a:r>
                <a:rPr lang="da-DK" sz="1050" dirty="0"/>
                <a:t>P</a:t>
              </a:r>
            </a:p>
          </p:txBody>
        </p:sp>
        <p:sp>
          <p:nvSpPr>
            <p:cNvPr id="37" name="Tekstfelt 36">
              <a:extLst>
                <a:ext uri="{FF2B5EF4-FFF2-40B4-BE49-F238E27FC236}">
                  <a16:creationId xmlns:a16="http://schemas.microsoft.com/office/drawing/2014/main" id="{C108F00F-9DC5-497F-AA73-278C959BE27D}"/>
                </a:ext>
              </a:extLst>
            </p:cNvPr>
            <p:cNvSpPr txBox="1"/>
            <p:nvPr/>
          </p:nvSpPr>
          <p:spPr>
            <a:xfrm>
              <a:off x="11375471" y="4005693"/>
              <a:ext cx="1023633" cy="681551"/>
            </a:xfrm>
            <a:prstGeom prst="rect">
              <a:avLst/>
            </a:prstGeom>
            <a:solidFill>
              <a:schemeClr val="bg1"/>
            </a:solidFill>
          </p:spPr>
          <p:txBody>
            <a:bodyPr wrap="square" rtlCol="0">
              <a:spAutoFit/>
            </a:bodyPr>
            <a:lstStyle/>
            <a:p>
              <a:r>
                <a:rPr lang="da-DK" sz="900" dirty="0"/>
                <a:t>Timer</a:t>
              </a:r>
            </a:p>
            <a:p>
              <a:endParaRPr lang="da-DK" sz="900" dirty="0"/>
            </a:p>
          </p:txBody>
        </p:sp>
        <p:sp>
          <p:nvSpPr>
            <p:cNvPr id="41" name="Tekstfelt 40">
              <a:extLst>
                <a:ext uri="{FF2B5EF4-FFF2-40B4-BE49-F238E27FC236}">
                  <a16:creationId xmlns:a16="http://schemas.microsoft.com/office/drawing/2014/main" id="{DA28A304-4D3D-44C5-853D-EF7A0F953D7B}"/>
                </a:ext>
              </a:extLst>
            </p:cNvPr>
            <p:cNvSpPr txBox="1"/>
            <p:nvPr/>
          </p:nvSpPr>
          <p:spPr>
            <a:xfrm>
              <a:off x="6664289" y="4005691"/>
              <a:ext cx="766641" cy="681551"/>
            </a:xfrm>
            <a:prstGeom prst="rect">
              <a:avLst/>
            </a:prstGeom>
            <a:solidFill>
              <a:schemeClr val="bg1"/>
            </a:solidFill>
          </p:spPr>
          <p:txBody>
            <a:bodyPr wrap="square" rtlCol="0">
              <a:spAutoFit/>
            </a:bodyPr>
            <a:lstStyle/>
            <a:p>
              <a:r>
                <a:rPr lang="da-DK" sz="900" dirty="0"/>
                <a:t>Start</a:t>
              </a:r>
            </a:p>
            <a:p>
              <a:endParaRPr lang="da-DK" sz="900" dirty="0"/>
            </a:p>
          </p:txBody>
        </p:sp>
      </p:grpSp>
      <p:grpSp>
        <p:nvGrpSpPr>
          <p:cNvPr id="42" name="Gruppe 41">
            <a:extLst>
              <a:ext uri="{FF2B5EF4-FFF2-40B4-BE49-F238E27FC236}">
                <a16:creationId xmlns:a16="http://schemas.microsoft.com/office/drawing/2014/main" id="{DF5DF8DA-6A52-4D7E-9533-CBCC3CB37A1D}"/>
              </a:ext>
            </a:extLst>
          </p:cNvPr>
          <p:cNvGrpSpPr/>
          <p:nvPr/>
        </p:nvGrpSpPr>
        <p:grpSpPr>
          <a:xfrm>
            <a:off x="8422906" y="2463188"/>
            <a:ext cx="3420207" cy="1241625"/>
            <a:chOff x="6664289" y="1858915"/>
            <a:chExt cx="5734815" cy="2891152"/>
          </a:xfrm>
        </p:grpSpPr>
        <p:pic>
          <p:nvPicPr>
            <p:cNvPr id="44" name="Picture 2" descr="Introduktion">
              <a:extLst>
                <a:ext uri="{FF2B5EF4-FFF2-40B4-BE49-F238E27FC236}">
                  <a16:creationId xmlns:a16="http://schemas.microsoft.com/office/drawing/2014/main" id="{EB2D8537-E2D7-44F1-BC6E-CE4434F1BD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6175" y="1858915"/>
              <a:ext cx="4803026" cy="2593053"/>
            </a:xfrm>
            <a:prstGeom prst="rect">
              <a:avLst/>
            </a:prstGeom>
            <a:noFill/>
            <a:extLst>
              <a:ext uri="{909E8E84-426E-40DD-AFC4-6F175D3DCCD1}">
                <a14:hiddenFill xmlns:a14="http://schemas.microsoft.com/office/drawing/2010/main">
                  <a:solidFill>
                    <a:srgbClr val="FFFFFF"/>
                  </a:solidFill>
                </a14:hiddenFill>
              </a:ext>
            </a:extLst>
          </p:spPr>
        </p:pic>
        <p:sp>
          <p:nvSpPr>
            <p:cNvPr id="45" name="Tekstfelt 44">
              <a:extLst>
                <a:ext uri="{FF2B5EF4-FFF2-40B4-BE49-F238E27FC236}">
                  <a16:creationId xmlns:a16="http://schemas.microsoft.com/office/drawing/2014/main" id="{0142153D-536E-4D5B-8183-3205015FF17F}"/>
                </a:ext>
              </a:extLst>
            </p:cNvPr>
            <p:cNvSpPr txBox="1"/>
            <p:nvPr/>
          </p:nvSpPr>
          <p:spPr>
            <a:xfrm>
              <a:off x="7914190" y="4267302"/>
              <a:ext cx="453435" cy="482765"/>
            </a:xfrm>
            <a:prstGeom prst="rect">
              <a:avLst/>
            </a:prstGeom>
            <a:solidFill>
              <a:schemeClr val="bg1"/>
            </a:solidFill>
          </p:spPr>
          <p:txBody>
            <a:bodyPr wrap="square" rtlCol="0">
              <a:spAutoFit/>
            </a:bodyPr>
            <a:lstStyle/>
            <a:p>
              <a:pPr algn="ctr"/>
              <a:r>
                <a:rPr lang="da-DK" sz="1050" dirty="0"/>
                <a:t>O</a:t>
              </a:r>
            </a:p>
          </p:txBody>
        </p:sp>
        <p:sp>
          <p:nvSpPr>
            <p:cNvPr id="46" name="Tekstfelt 45">
              <a:extLst>
                <a:ext uri="{FF2B5EF4-FFF2-40B4-BE49-F238E27FC236}">
                  <a16:creationId xmlns:a16="http://schemas.microsoft.com/office/drawing/2014/main" id="{FC559D0E-70A6-4011-9428-5DE16D70FBDC}"/>
                </a:ext>
              </a:extLst>
            </p:cNvPr>
            <p:cNvSpPr txBox="1"/>
            <p:nvPr/>
          </p:nvSpPr>
          <p:spPr>
            <a:xfrm>
              <a:off x="9072794" y="4267302"/>
              <a:ext cx="511743" cy="482765"/>
            </a:xfrm>
            <a:prstGeom prst="rect">
              <a:avLst/>
            </a:prstGeom>
            <a:solidFill>
              <a:schemeClr val="bg1"/>
            </a:solidFill>
          </p:spPr>
          <p:txBody>
            <a:bodyPr wrap="square" rtlCol="0">
              <a:spAutoFit/>
            </a:bodyPr>
            <a:lstStyle/>
            <a:p>
              <a:pPr algn="ctr"/>
              <a:r>
                <a:rPr lang="da-DK" sz="1050" dirty="0"/>
                <a:t>S</a:t>
              </a:r>
            </a:p>
          </p:txBody>
        </p:sp>
        <p:sp>
          <p:nvSpPr>
            <p:cNvPr id="47" name="Tekstfelt 46">
              <a:extLst>
                <a:ext uri="{FF2B5EF4-FFF2-40B4-BE49-F238E27FC236}">
                  <a16:creationId xmlns:a16="http://schemas.microsoft.com/office/drawing/2014/main" id="{D5E210AF-A555-4891-9D58-25D9FEBD5A8D}"/>
                </a:ext>
              </a:extLst>
            </p:cNvPr>
            <p:cNvSpPr txBox="1"/>
            <p:nvPr/>
          </p:nvSpPr>
          <p:spPr>
            <a:xfrm>
              <a:off x="10184439" y="4267302"/>
              <a:ext cx="598003" cy="482765"/>
            </a:xfrm>
            <a:prstGeom prst="rect">
              <a:avLst/>
            </a:prstGeom>
            <a:solidFill>
              <a:schemeClr val="bg1"/>
            </a:solidFill>
          </p:spPr>
          <p:txBody>
            <a:bodyPr wrap="square" rtlCol="0">
              <a:spAutoFit/>
            </a:bodyPr>
            <a:lstStyle/>
            <a:p>
              <a:pPr algn="ctr"/>
              <a:r>
                <a:rPr lang="da-DK" sz="1050" dirty="0"/>
                <a:t>P</a:t>
              </a:r>
            </a:p>
          </p:txBody>
        </p:sp>
        <p:sp>
          <p:nvSpPr>
            <p:cNvPr id="56" name="Tekstfelt 55">
              <a:extLst>
                <a:ext uri="{FF2B5EF4-FFF2-40B4-BE49-F238E27FC236}">
                  <a16:creationId xmlns:a16="http://schemas.microsoft.com/office/drawing/2014/main" id="{DA3B1FCC-C807-4AD0-848B-F2FE55DC4DDF}"/>
                </a:ext>
              </a:extLst>
            </p:cNvPr>
            <p:cNvSpPr txBox="1"/>
            <p:nvPr/>
          </p:nvSpPr>
          <p:spPr>
            <a:xfrm>
              <a:off x="11375471" y="4005693"/>
              <a:ext cx="1023633" cy="681551"/>
            </a:xfrm>
            <a:prstGeom prst="rect">
              <a:avLst/>
            </a:prstGeom>
            <a:solidFill>
              <a:schemeClr val="bg1"/>
            </a:solidFill>
          </p:spPr>
          <p:txBody>
            <a:bodyPr wrap="square" rtlCol="0">
              <a:spAutoFit/>
            </a:bodyPr>
            <a:lstStyle/>
            <a:p>
              <a:r>
                <a:rPr lang="da-DK" sz="900" dirty="0"/>
                <a:t>Timer</a:t>
              </a:r>
            </a:p>
            <a:p>
              <a:endParaRPr lang="da-DK" sz="900" dirty="0"/>
            </a:p>
          </p:txBody>
        </p:sp>
        <p:sp>
          <p:nvSpPr>
            <p:cNvPr id="57" name="Tekstfelt 56">
              <a:extLst>
                <a:ext uri="{FF2B5EF4-FFF2-40B4-BE49-F238E27FC236}">
                  <a16:creationId xmlns:a16="http://schemas.microsoft.com/office/drawing/2014/main" id="{B2F0735A-E512-46D7-8C42-AD638D1F4115}"/>
                </a:ext>
              </a:extLst>
            </p:cNvPr>
            <p:cNvSpPr txBox="1"/>
            <p:nvPr/>
          </p:nvSpPr>
          <p:spPr>
            <a:xfrm>
              <a:off x="6664289" y="4005691"/>
              <a:ext cx="766641" cy="681551"/>
            </a:xfrm>
            <a:prstGeom prst="rect">
              <a:avLst/>
            </a:prstGeom>
            <a:solidFill>
              <a:schemeClr val="bg1"/>
            </a:solidFill>
          </p:spPr>
          <p:txBody>
            <a:bodyPr wrap="square" rtlCol="0">
              <a:spAutoFit/>
            </a:bodyPr>
            <a:lstStyle/>
            <a:p>
              <a:r>
                <a:rPr lang="da-DK" sz="900" dirty="0"/>
                <a:t>Start</a:t>
              </a:r>
            </a:p>
            <a:p>
              <a:endParaRPr lang="da-DK" sz="900" dirty="0"/>
            </a:p>
          </p:txBody>
        </p:sp>
      </p:grpSp>
      <p:cxnSp>
        <p:nvCxnSpPr>
          <p:cNvPr id="3" name="Lige forbindelse 2">
            <a:extLst>
              <a:ext uri="{FF2B5EF4-FFF2-40B4-BE49-F238E27FC236}">
                <a16:creationId xmlns:a16="http://schemas.microsoft.com/office/drawing/2014/main" id="{9A1A8C27-9345-4AF8-B0EE-03AC88257225}"/>
              </a:ext>
            </a:extLst>
          </p:cNvPr>
          <p:cNvCxnSpPr>
            <a:cxnSpLocks/>
          </p:cNvCxnSpPr>
          <p:nvPr/>
        </p:nvCxnSpPr>
        <p:spPr>
          <a:xfrm>
            <a:off x="10081573" y="2420332"/>
            <a:ext cx="0" cy="1111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kstfelt 11">
            <a:extLst>
              <a:ext uri="{FF2B5EF4-FFF2-40B4-BE49-F238E27FC236}">
                <a16:creationId xmlns:a16="http://schemas.microsoft.com/office/drawing/2014/main" id="{4F790347-1166-48FD-B376-F296AAD9A6E9}"/>
              </a:ext>
            </a:extLst>
          </p:cNvPr>
          <p:cNvSpPr txBox="1"/>
          <p:nvPr/>
        </p:nvSpPr>
        <p:spPr>
          <a:xfrm>
            <a:off x="9701800" y="2866101"/>
            <a:ext cx="620245" cy="276999"/>
          </a:xfrm>
          <a:prstGeom prst="rect">
            <a:avLst/>
          </a:prstGeom>
          <a:noFill/>
        </p:spPr>
        <p:txBody>
          <a:bodyPr wrap="square" rtlCol="0">
            <a:spAutoFit/>
          </a:bodyPr>
          <a:lstStyle/>
          <a:p>
            <a:r>
              <a:rPr lang="da-DK" sz="1200" b="1" dirty="0">
                <a:solidFill>
                  <a:schemeClr val="accent1">
                    <a:lumMod val="50000"/>
                  </a:schemeClr>
                </a:solidFill>
              </a:rPr>
              <a:t>Vm</a:t>
            </a:r>
          </a:p>
        </p:txBody>
      </p:sp>
      <p:grpSp>
        <p:nvGrpSpPr>
          <p:cNvPr id="58" name="Gruppe 57">
            <a:extLst>
              <a:ext uri="{FF2B5EF4-FFF2-40B4-BE49-F238E27FC236}">
                <a16:creationId xmlns:a16="http://schemas.microsoft.com/office/drawing/2014/main" id="{57AC3051-F0E2-4160-88A6-28A7E5B334FE}"/>
              </a:ext>
            </a:extLst>
          </p:cNvPr>
          <p:cNvGrpSpPr/>
          <p:nvPr/>
        </p:nvGrpSpPr>
        <p:grpSpPr>
          <a:xfrm>
            <a:off x="8431532" y="3806907"/>
            <a:ext cx="3420207" cy="1241625"/>
            <a:chOff x="6664289" y="1858915"/>
            <a:chExt cx="5734815" cy="2891152"/>
          </a:xfrm>
        </p:grpSpPr>
        <p:pic>
          <p:nvPicPr>
            <p:cNvPr id="59" name="Picture 2" descr="Introduktion">
              <a:extLst>
                <a:ext uri="{FF2B5EF4-FFF2-40B4-BE49-F238E27FC236}">
                  <a16:creationId xmlns:a16="http://schemas.microsoft.com/office/drawing/2014/main" id="{279C1C8C-2E05-4929-9609-5F1AECF3EE9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6175" y="1858915"/>
              <a:ext cx="4803026" cy="2593053"/>
            </a:xfrm>
            <a:prstGeom prst="rect">
              <a:avLst/>
            </a:prstGeom>
            <a:noFill/>
            <a:extLst>
              <a:ext uri="{909E8E84-426E-40DD-AFC4-6F175D3DCCD1}">
                <a14:hiddenFill xmlns:a14="http://schemas.microsoft.com/office/drawing/2010/main">
                  <a:solidFill>
                    <a:srgbClr val="FFFFFF"/>
                  </a:solidFill>
                </a14:hiddenFill>
              </a:ext>
            </a:extLst>
          </p:spPr>
        </p:pic>
        <p:sp>
          <p:nvSpPr>
            <p:cNvPr id="60" name="Tekstfelt 59">
              <a:extLst>
                <a:ext uri="{FF2B5EF4-FFF2-40B4-BE49-F238E27FC236}">
                  <a16:creationId xmlns:a16="http://schemas.microsoft.com/office/drawing/2014/main" id="{46571349-FC59-48DC-A855-DC429F3D6731}"/>
                </a:ext>
              </a:extLst>
            </p:cNvPr>
            <p:cNvSpPr txBox="1"/>
            <p:nvPr/>
          </p:nvSpPr>
          <p:spPr>
            <a:xfrm>
              <a:off x="7914190" y="4267302"/>
              <a:ext cx="453435" cy="482765"/>
            </a:xfrm>
            <a:prstGeom prst="rect">
              <a:avLst/>
            </a:prstGeom>
            <a:solidFill>
              <a:schemeClr val="bg1"/>
            </a:solidFill>
          </p:spPr>
          <p:txBody>
            <a:bodyPr wrap="square" rtlCol="0">
              <a:spAutoFit/>
            </a:bodyPr>
            <a:lstStyle/>
            <a:p>
              <a:pPr algn="ctr"/>
              <a:r>
                <a:rPr lang="da-DK" sz="1050" dirty="0"/>
                <a:t>O</a:t>
              </a:r>
            </a:p>
          </p:txBody>
        </p:sp>
        <p:sp>
          <p:nvSpPr>
            <p:cNvPr id="61" name="Tekstfelt 60">
              <a:extLst>
                <a:ext uri="{FF2B5EF4-FFF2-40B4-BE49-F238E27FC236}">
                  <a16:creationId xmlns:a16="http://schemas.microsoft.com/office/drawing/2014/main" id="{BF6ECC35-CFBB-490F-9B8F-AAAA078E20A8}"/>
                </a:ext>
              </a:extLst>
            </p:cNvPr>
            <p:cNvSpPr txBox="1"/>
            <p:nvPr/>
          </p:nvSpPr>
          <p:spPr>
            <a:xfrm>
              <a:off x="9072794" y="4267302"/>
              <a:ext cx="511743" cy="482765"/>
            </a:xfrm>
            <a:prstGeom prst="rect">
              <a:avLst/>
            </a:prstGeom>
            <a:solidFill>
              <a:schemeClr val="bg1"/>
            </a:solidFill>
          </p:spPr>
          <p:txBody>
            <a:bodyPr wrap="square" rtlCol="0">
              <a:spAutoFit/>
            </a:bodyPr>
            <a:lstStyle/>
            <a:p>
              <a:pPr algn="ctr"/>
              <a:r>
                <a:rPr lang="da-DK" sz="1050" dirty="0"/>
                <a:t>S</a:t>
              </a:r>
            </a:p>
          </p:txBody>
        </p:sp>
        <p:sp>
          <p:nvSpPr>
            <p:cNvPr id="62" name="Tekstfelt 61">
              <a:extLst>
                <a:ext uri="{FF2B5EF4-FFF2-40B4-BE49-F238E27FC236}">
                  <a16:creationId xmlns:a16="http://schemas.microsoft.com/office/drawing/2014/main" id="{EF4DBF81-2B4F-4DD3-BF0B-927ADB22894D}"/>
                </a:ext>
              </a:extLst>
            </p:cNvPr>
            <p:cNvSpPr txBox="1"/>
            <p:nvPr/>
          </p:nvSpPr>
          <p:spPr>
            <a:xfrm>
              <a:off x="10184439" y="4267302"/>
              <a:ext cx="598003" cy="482765"/>
            </a:xfrm>
            <a:prstGeom prst="rect">
              <a:avLst/>
            </a:prstGeom>
            <a:solidFill>
              <a:schemeClr val="bg1"/>
            </a:solidFill>
          </p:spPr>
          <p:txBody>
            <a:bodyPr wrap="square" rtlCol="0">
              <a:spAutoFit/>
            </a:bodyPr>
            <a:lstStyle/>
            <a:p>
              <a:pPr algn="ctr"/>
              <a:r>
                <a:rPr lang="da-DK" sz="1050" dirty="0"/>
                <a:t>P</a:t>
              </a:r>
            </a:p>
          </p:txBody>
        </p:sp>
        <p:sp>
          <p:nvSpPr>
            <p:cNvPr id="64" name="Tekstfelt 63">
              <a:extLst>
                <a:ext uri="{FF2B5EF4-FFF2-40B4-BE49-F238E27FC236}">
                  <a16:creationId xmlns:a16="http://schemas.microsoft.com/office/drawing/2014/main" id="{22DEAE4F-2766-4309-BD85-F7D818B1DE80}"/>
                </a:ext>
              </a:extLst>
            </p:cNvPr>
            <p:cNvSpPr txBox="1"/>
            <p:nvPr/>
          </p:nvSpPr>
          <p:spPr>
            <a:xfrm>
              <a:off x="11375471" y="4005693"/>
              <a:ext cx="1023633" cy="681551"/>
            </a:xfrm>
            <a:prstGeom prst="rect">
              <a:avLst/>
            </a:prstGeom>
            <a:solidFill>
              <a:schemeClr val="bg1"/>
            </a:solidFill>
          </p:spPr>
          <p:txBody>
            <a:bodyPr wrap="square" rtlCol="0">
              <a:spAutoFit/>
            </a:bodyPr>
            <a:lstStyle/>
            <a:p>
              <a:r>
                <a:rPr lang="da-DK" sz="900" dirty="0"/>
                <a:t>Timer</a:t>
              </a:r>
            </a:p>
            <a:p>
              <a:endParaRPr lang="da-DK" sz="900" dirty="0"/>
            </a:p>
          </p:txBody>
        </p:sp>
        <p:sp>
          <p:nvSpPr>
            <p:cNvPr id="65" name="Tekstfelt 64">
              <a:extLst>
                <a:ext uri="{FF2B5EF4-FFF2-40B4-BE49-F238E27FC236}">
                  <a16:creationId xmlns:a16="http://schemas.microsoft.com/office/drawing/2014/main" id="{AFF198E1-2720-4D74-A285-635639AA71A3}"/>
                </a:ext>
              </a:extLst>
            </p:cNvPr>
            <p:cNvSpPr txBox="1"/>
            <p:nvPr/>
          </p:nvSpPr>
          <p:spPr>
            <a:xfrm>
              <a:off x="6664289" y="4005691"/>
              <a:ext cx="766641" cy="681551"/>
            </a:xfrm>
            <a:prstGeom prst="rect">
              <a:avLst/>
            </a:prstGeom>
            <a:solidFill>
              <a:schemeClr val="bg1"/>
            </a:solidFill>
          </p:spPr>
          <p:txBody>
            <a:bodyPr wrap="square" rtlCol="0">
              <a:spAutoFit/>
            </a:bodyPr>
            <a:lstStyle/>
            <a:p>
              <a:r>
                <a:rPr lang="da-DK" sz="900" dirty="0"/>
                <a:t>Start</a:t>
              </a:r>
            </a:p>
            <a:p>
              <a:endParaRPr lang="da-DK" sz="900" dirty="0"/>
            </a:p>
          </p:txBody>
        </p:sp>
      </p:grpSp>
      <p:cxnSp>
        <p:nvCxnSpPr>
          <p:cNvPr id="66" name="Lige forbindelse 65">
            <a:extLst>
              <a:ext uri="{FF2B5EF4-FFF2-40B4-BE49-F238E27FC236}">
                <a16:creationId xmlns:a16="http://schemas.microsoft.com/office/drawing/2014/main" id="{8048387E-7A9C-47B6-9D97-71299359A6B2}"/>
              </a:ext>
            </a:extLst>
          </p:cNvPr>
          <p:cNvCxnSpPr>
            <a:cxnSpLocks/>
          </p:cNvCxnSpPr>
          <p:nvPr/>
        </p:nvCxnSpPr>
        <p:spPr>
          <a:xfrm>
            <a:off x="10090199" y="3764051"/>
            <a:ext cx="0" cy="1111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7" name="Tekstfelt 66">
            <a:extLst>
              <a:ext uri="{FF2B5EF4-FFF2-40B4-BE49-F238E27FC236}">
                <a16:creationId xmlns:a16="http://schemas.microsoft.com/office/drawing/2014/main" id="{1A7B0D94-DBA9-48AB-9093-3BB65EB641EE}"/>
              </a:ext>
            </a:extLst>
          </p:cNvPr>
          <p:cNvSpPr txBox="1"/>
          <p:nvPr/>
        </p:nvSpPr>
        <p:spPr>
          <a:xfrm>
            <a:off x="10189377" y="4899122"/>
            <a:ext cx="485166" cy="276999"/>
          </a:xfrm>
          <a:prstGeom prst="rect">
            <a:avLst/>
          </a:prstGeom>
          <a:noFill/>
        </p:spPr>
        <p:txBody>
          <a:bodyPr wrap="square" rtlCol="0">
            <a:spAutoFit/>
          </a:bodyPr>
          <a:lstStyle/>
          <a:p>
            <a:r>
              <a:rPr lang="da-DK" sz="1200" b="1" dirty="0">
                <a:solidFill>
                  <a:schemeClr val="accent1">
                    <a:lumMod val="50000"/>
                  </a:schemeClr>
                </a:solidFill>
              </a:rPr>
              <a:t>+SA</a:t>
            </a:r>
          </a:p>
        </p:txBody>
      </p:sp>
      <p:cxnSp>
        <p:nvCxnSpPr>
          <p:cNvPr id="69" name="Lige forbindelse 68">
            <a:extLst>
              <a:ext uri="{FF2B5EF4-FFF2-40B4-BE49-F238E27FC236}">
                <a16:creationId xmlns:a16="http://schemas.microsoft.com/office/drawing/2014/main" id="{09F460E1-85E9-481D-8E3B-F578F4632FF6}"/>
              </a:ext>
            </a:extLst>
          </p:cNvPr>
          <p:cNvCxnSpPr>
            <a:cxnSpLocks/>
          </p:cNvCxnSpPr>
          <p:nvPr/>
        </p:nvCxnSpPr>
        <p:spPr>
          <a:xfrm>
            <a:off x="10415127" y="4319627"/>
            <a:ext cx="0" cy="5215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Lige forbindelse 69">
            <a:extLst>
              <a:ext uri="{FF2B5EF4-FFF2-40B4-BE49-F238E27FC236}">
                <a16:creationId xmlns:a16="http://schemas.microsoft.com/office/drawing/2014/main" id="{A0A55C47-6C19-42DA-9E0D-875682523145}"/>
              </a:ext>
            </a:extLst>
          </p:cNvPr>
          <p:cNvCxnSpPr>
            <a:cxnSpLocks/>
          </p:cNvCxnSpPr>
          <p:nvPr/>
        </p:nvCxnSpPr>
        <p:spPr>
          <a:xfrm>
            <a:off x="9770978" y="4054415"/>
            <a:ext cx="0" cy="7867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1" name="Tekstfelt 70">
            <a:extLst>
              <a:ext uri="{FF2B5EF4-FFF2-40B4-BE49-F238E27FC236}">
                <a16:creationId xmlns:a16="http://schemas.microsoft.com/office/drawing/2014/main" id="{1FEB41AE-5338-4A68-A519-5503A408B122}"/>
              </a:ext>
            </a:extLst>
          </p:cNvPr>
          <p:cNvSpPr txBox="1"/>
          <p:nvPr/>
        </p:nvSpPr>
        <p:spPr>
          <a:xfrm>
            <a:off x="9576881" y="4898986"/>
            <a:ext cx="485166" cy="276999"/>
          </a:xfrm>
          <a:prstGeom prst="rect">
            <a:avLst/>
          </a:prstGeom>
          <a:noFill/>
        </p:spPr>
        <p:txBody>
          <a:bodyPr wrap="square" rtlCol="0">
            <a:spAutoFit/>
          </a:bodyPr>
          <a:lstStyle/>
          <a:p>
            <a:r>
              <a:rPr lang="da-DK" sz="1200" b="1" dirty="0">
                <a:solidFill>
                  <a:schemeClr val="accent1">
                    <a:lumMod val="50000"/>
                  </a:schemeClr>
                </a:solidFill>
              </a:rPr>
              <a:t>-SA</a:t>
            </a:r>
          </a:p>
        </p:txBody>
      </p:sp>
      <p:sp>
        <p:nvSpPr>
          <p:cNvPr id="74" name="Tekstfelt 73">
            <a:extLst>
              <a:ext uri="{FF2B5EF4-FFF2-40B4-BE49-F238E27FC236}">
                <a16:creationId xmlns:a16="http://schemas.microsoft.com/office/drawing/2014/main" id="{287EF428-EAFD-484F-9D9B-6117FCB6BCA3}"/>
              </a:ext>
            </a:extLst>
          </p:cNvPr>
          <p:cNvSpPr txBox="1"/>
          <p:nvPr/>
        </p:nvSpPr>
        <p:spPr>
          <a:xfrm>
            <a:off x="9867861" y="4421359"/>
            <a:ext cx="485166" cy="276999"/>
          </a:xfrm>
          <a:prstGeom prst="rect">
            <a:avLst/>
          </a:prstGeom>
          <a:solidFill>
            <a:schemeClr val="bg1"/>
          </a:solidFill>
        </p:spPr>
        <p:txBody>
          <a:bodyPr wrap="square" rtlCol="0">
            <a:spAutoFit/>
          </a:bodyPr>
          <a:lstStyle/>
          <a:p>
            <a:r>
              <a:rPr lang="da-DK" sz="1200" b="1" dirty="0">
                <a:solidFill>
                  <a:schemeClr val="accent1">
                    <a:lumMod val="50000"/>
                  </a:schemeClr>
                </a:solidFill>
              </a:rPr>
              <a:t>68%</a:t>
            </a:r>
          </a:p>
        </p:txBody>
      </p:sp>
      <p:sp>
        <p:nvSpPr>
          <p:cNvPr id="75" name="Tekstfelt 74">
            <a:extLst>
              <a:ext uri="{FF2B5EF4-FFF2-40B4-BE49-F238E27FC236}">
                <a16:creationId xmlns:a16="http://schemas.microsoft.com/office/drawing/2014/main" id="{799F7414-5F73-4E41-A7B1-7122F6E832FA}"/>
              </a:ext>
            </a:extLst>
          </p:cNvPr>
          <p:cNvSpPr txBox="1"/>
          <p:nvPr/>
        </p:nvSpPr>
        <p:spPr>
          <a:xfrm>
            <a:off x="9241461" y="4418741"/>
            <a:ext cx="485166" cy="276999"/>
          </a:xfrm>
          <a:prstGeom prst="rect">
            <a:avLst/>
          </a:prstGeom>
          <a:solidFill>
            <a:schemeClr val="bg1"/>
          </a:solidFill>
        </p:spPr>
        <p:txBody>
          <a:bodyPr wrap="square" rtlCol="0">
            <a:spAutoFit/>
          </a:bodyPr>
          <a:lstStyle/>
          <a:p>
            <a:r>
              <a:rPr lang="da-DK" sz="1200" b="1" dirty="0">
                <a:solidFill>
                  <a:schemeClr val="accent1">
                    <a:lumMod val="50000"/>
                  </a:schemeClr>
                </a:solidFill>
              </a:rPr>
              <a:t>16%</a:t>
            </a:r>
          </a:p>
        </p:txBody>
      </p:sp>
      <p:sp>
        <p:nvSpPr>
          <p:cNvPr id="76" name="Tekstfelt 75">
            <a:extLst>
              <a:ext uri="{FF2B5EF4-FFF2-40B4-BE49-F238E27FC236}">
                <a16:creationId xmlns:a16="http://schemas.microsoft.com/office/drawing/2014/main" id="{69D8B8C1-CEDC-472E-8245-834DABC8D9DE}"/>
              </a:ext>
            </a:extLst>
          </p:cNvPr>
          <p:cNvSpPr txBox="1"/>
          <p:nvPr/>
        </p:nvSpPr>
        <p:spPr>
          <a:xfrm>
            <a:off x="10489145" y="4427157"/>
            <a:ext cx="485166" cy="276999"/>
          </a:xfrm>
          <a:prstGeom prst="rect">
            <a:avLst/>
          </a:prstGeom>
          <a:solidFill>
            <a:schemeClr val="bg1"/>
          </a:solidFill>
        </p:spPr>
        <p:txBody>
          <a:bodyPr wrap="square" rtlCol="0">
            <a:spAutoFit/>
          </a:bodyPr>
          <a:lstStyle/>
          <a:p>
            <a:r>
              <a:rPr lang="da-DK" sz="1200" b="1" dirty="0">
                <a:solidFill>
                  <a:schemeClr val="accent1">
                    <a:lumMod val="50000"/>
                  </a:schemeClr>
                </a:solidFill>
              </a:rPr>
              <a:t>16%</a:t>
            </a:r>
          </a:p>
        </p:txBody>
      </p:sp>
      <p:sp>
        <p:nvSpPr>
          <p:cNvPr id="24" name="Tekstfelt 23">
            <a:extLst>
              <a:ext uri="{FF2B5EF4-FFF2-40B4-BE49-F238E27FC236}">
                <a16:creationId xmlns:a16="http://schemas.microsoft.com/office/drawing/2014/main" id="{1B8FBC8B-0998-4109-9FB4-CE506C5D6069}"/>
              </a:ext>
            </a:extLst>
          </p:cNvPr>
          <p:cNvSpPr txBox="1"/>
          <p:nvPr/>
        </p:nvSpPr>
        <p:spPr>
          <a:xfrm>
            <a:off x="2989891" y="4999264"/>
            <a:ext cx="4675517" cy="523220"/>
          </a:xfrm>
          <a:prstGeom prst="rect">
            <a:avLst/>
          </a:prstGeom>
          <a:noFill/>
          <a:ln>
            <a:solidFill>
              <a:schemeClr val="accent1">
                <a:lumMod val="50000"/>
              </a:schemeClr>
            </a:solidFill>
          </a:ln>
        </p:spPr>
        <p:txBody>
          <a:bodyPr wrap="square" rtlCol="0">
            <a:spAutoFit/>
          </a:bodyPr>
          <a:lstStyle/>
          <a:p>
            <a:pPr algn="ctr"/>
            <a:r>
              <a:rPr lang="da-DK" sz="1400" b="1" dirty="0">
                <a:solidFill>
                  <a:schemeClr val="accent1">
                    <a:lumMod val="50000"/>
                  </a:schemeClr>
                </a:solidFill>
              </a:rPr>
              <a:t>Såfremt spredningen mellem det optimistisk og pessimistisk estimat er for stor, kan aktiviteten med fordel brydes ned</a:t>
            </a:r>
          </a:p>
        </p:txBody>
      </p:sp>
      <p:pic>
        <p:nvPicPr>
          <p:cNvPr id="5" name="Grafik 64" descr="Hjem">
            <a:hlinkClick r:id="rId13" action="ppaction://hlinksldjump"/>
            <a:extLst>
              <a:ext uri="{FF2B5EF4-FFF2-40B4-BE49-F238E27FC236}">
                <a16:creationId xmlns:a16="http://schemas.microsoft.com/office/drawing/2014/main" id="{D694A8BC-0492-4330-88D8-3B918EC9480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9107BC3D-7B32-4D0F-8382-1B000C3B31F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5587" y="157640"/>
            <a:ext cx="347297" cy="373662"/>
          </a:xfrm>
          <a:prstGeom prst="rect">
            <a:avLst/>
          </a:prstGeom>
        </p:spPr>
      </p:pic>
      <p:pic>
        <p:nvPicPr>
          <p:cNvPr id="2" name="Grafik 1" descr="Lystryk">
            <a:hlinkClick r:id="rId11" action="ppaction://hlinksldjump"/>
            <a:extLst>
              <a:ext uri="{FF2B5EF4-FFF2-40B4-BE49-F238E27FC236}">
                <a16:creationId xmlns:a16="http://schemas.microsoft.com/office/drawing/2014/main" id="{5F594B86-C199-4FEC-A931-196806D775B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75178" y="113433"/>
            <a:ext cx="407840" cy="443592"/>
          </a:xfrm>
          <a:prstGeom prst="rect">
            <a:avLst/>
          </a:prstGeom>
        </p:spPr>
      </p:pic>
      <p:pic>
        <p:nvPicPr>
          <p:cNvPr id="7" name="Grafik 6" descr="Gentag">
            <a:hlinkClick r:id="rId20" action="ppaction://hlinksldjump"/>
            <a:extLst>
              <a:ext uri="{FF2B5EF4-FFF2-40B4-BE49-F238E27FC236}">
                <a16:creationId xmlns:a16="http://schemas.microsoft.com/office/drawing/2014/main" id="{21B25732-50ED-4A57-B586-CE8EC972702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3003698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Metodebeskrivelse til ressourceallokering</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27592" y="5913553"/>
            <a:ext cx="5327650" cy="923330"/>
          </a:xfrm>
          <a:prstGeom prst="rect">
            <a:avLst/>
          </a:prstGeom>
          <a:noFill/>
          <a:ln w="9525">
            <a:noFill/>
            <a:miter lim="800000"/>
            <a:headEnd/>
            <a:tailEnd/>
          </a:ln>
        </p:spPr>
        <p:txBody>
          <a:bodyPr>
            <a:spAutoFit/>
          </a:bodyPr>
          <a:lstStyle/>
          <a:p>
            <a:r>
              <a:rPr lang="da-DK" dirty="0">
                <a:solidFill>
                  <a:schemeClr val="bg1"/>
                </a:solidFill>
                <a:latin typeface="Calibri" pitchFamily="34" charset="0"/>
              </a:rPr>
              <a:t>Husk at N+1 = N-1, hvilket vil sige,</a:t>
            </a:r>
            <a:br>
              <a:rPr lang="da-DK" dirty="0">
                <a:solidFill>
                  <a:schemeClr val="bg1"/>
                </a:solidFill>
                <a:latin typeface="Calibri" pitchFamily="34" charset="0"/>
              </a:rPr>
            </a:br>
            <a:r>
              <a:rPr lang="da-DK" dirty="0">
                <a:solidFill>
                  <a:schemeClr val="bg1"/>
                </a:solidFill>
                <a:latin typeface="Calibri" pitchFamily="34" charset="0"/>
              </a:rPr>
              <a:t>at hvis du beder om en ressource der</a:t>
            </a:r>
            <a:br>
              <a:rPr lang="da-DK" dirty="0">
                <a:solidFill>
                  <a:schemeClr val="bg1"/>
                </a:solidFill>
                <a:latin typeface="Calibri" pitchFamily="34" charset="0"/>
              </a:rPr>
            </a:br>
            <a:r>
              <a:rPr lang="da-DK" dirty="0">
                <a:solidFill>
                  <a:schemeClr val="bg1"/>
                </a:solidFill>
                <a:latin typeface="Calibri" pitchFamily="34" charset="0"/>
              </a:rPr>
              <a:t>først skal uddannes – så bruger du ressourcer</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25" name="Rectangle 9">
            <a:hlinkClick r:id="rId3" action="ppaction://hlinksldjump"/>
            <a:extLst>
              <a:ext uri="{FF2B5EF4-FFF2-40B4-BE49-F238E27FC236}">
                <a16:creationId xmlns:a16="http://schemas.microsoft.com/office/drawing/2014/main" id="{219E1F0D-F988-4C46-82C9-62DF69981830}"/>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26" name="Rectangle 10">
            <a:hlinkClick r:id="rId4" action="ppaction://hlinksldjump"/>
            <a:extLst>
              <a:ext uri="{FF2B5EF4-FFF2-40B4-BE49-F238E27FC236}">
                <a16:creationId xmlns:a16="http://schemas.microsoft.com/office/drawing/2014/main" id="{6A63B512-8BD5-4294-87A3-C00D01C2DB40}"/>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7" name="Rectangle 11">
            <a:hlinkClick r:id="rId5" action="ppaction://hlinksldjump"/>
            <a:extLst>
              <a:ext uri="{FF2B5EF4-FFF2-40B4-BE49-F238E27FC236}">
                <a16:creationId xmlns:a16="http://schemas.microsoft.com/office/drawing/2014/main" id="{F158714D-679B-4CFD-8398-A7A4CE661C04}"/>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8" name="Rectangle 12">
            <a:hlinkClick r:id="rId6" action="ppaction://hlinksldjump"/>
            <a:extLst>
              <a:ext uri="{FF2B5EF4-FFF2-40B4-BE49-F238E27FC236}">
                <a16:creationId xmlns:a16="http://schemas.microsoft.com/office/drawing/2014/main" id="{0EAE723F-F001-48D2-985C-186B9A9AE5FD}"/>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1" name="Rektangel 55">
            <a:hlinkClick r:id="rId7" action="ppaction://hlinksldjump"/>
            <a:extLst>
              <a:ext uri="{FF2B5EF4-FFF2-40B4-BE49-F238E27FC236}">
                <a16:creationId xmlns:a16="http://schemas.microsoft.com/office/drawing/2014/main" id="{AD0B8D6E-975C-4935-8242-417DFF972629}"/>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8" action="ppaction://hlinksldjump"/>
            <a:extLst>
              <a:ext uri="{FF2B5EF4-FFF2-40B4-BE49-F238E27FC236}">
                <a16:creationId xmlns:a16="http://schemas.microsoft.com/office/drawing/2014/main" id="{B08DA316-5D56-4483-A80B-BC6BB42C791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9" name="Rektangel 55">
            <a:hlinkClick r:id="rId9" action="ppaction://hlinksldjump"/>
            <a:extLst>
              <a:ext uri="{FF2B5EF4-FFF2-40B4-BE49-F238E27FC236}">
                <a16:creationId xmlns:a16="http://schemas.microsoft.com/office/drawing/2014/main" id="{FDDA2523-6DCE-4713-88EF-526D8BB4A9B8}"/>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7" action="ppaction://hlinksldjump"/>
            <a:extLst>
              <a:ext uri="{FF2B5EF4-FFF2-40B4-BE49-F238E27FC236}">
                <a16:creationId xmlns:a16="http://schemas.microsoft.com/office/drawing/2014/main" id="{100CCCD9-C310-4591-8F7F-4B1D8CDAF257}"/>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52" name="Tekstfelt 61">
            <a:hlinkClick r:id="rId8" action="ppaction://hlinksldjump"/>
            <a:extLst>
              <a:ext uri="{FF2B5EF4-FFF2-40B4-BE49-F238E27FC236}">
                <a16:creationId xmlns:a16="http://schemas.microsoft.com/office/drawing/2014/main" id="{094AB6BD-5842-4AE5-8D60-D5ECCF8CFD7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3" name="Tekstfelt 61">
            <a:hlinkClick r:id="rId9" action="ppaction://hlinksldjump"/>
            <a:extLst>
              <a:ext uri="{FF2B5EF4-FFF2-40B4-BE49-F238E27FC236}">
                <a16:creationId xmlns:a16="http://schemas.microsoft.com/office/drawing/2014/main" id="{EA8697C2-20C4-4A4A-A95F-239ABE10F61A}"/>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4" name="Rektangel 55">
            <a:hlinkClick r:id="rId10" action="ppaction://hlinksldjump"/>
            <a:extLst>
              <a:ext uri="{FF2B5EF4-FFF2-40B4-BE49-F238E27FC236}">
                <a16:creationId xmlns:a16="http://schemas.microsoft.com/office/drawing/2014/main" id="{33E5B4A3-E853-46AE-A441-BCC6FE238C64}"/>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5" name="Tekstfelt 61">
            <a:hlinkClick r:id="rId10" action="ppaction://hlinksldjump"/>
            <a:extLst>
              <a:ext uri="{FF2B5EF4-FFF2-40B4-BE49-F238E27FC236}">
                <a16:creationId xmlns:a16="http://schemas.microsoft.com/office/drawing/2014/main" id="{500E102B-F234-4B9C-925F-FCE3918ECBE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 name="Tekstfelt 7">
            <a:extLst>
              <a:ext uri="{FF2B5EF4-FFF2-40B4-BE49-F238E27FC236}">
                <a16:creationId xmlns:a16="http://schemas.microsoft.com/office/drawing/2014/main" id="{7D763545-BD22-4CA7-8204-2868972C1C69}"/>
              </a:ext>
            </a:extLst>
          </p:cNvPr>
          <p:cNvSpPr txBox="1"/>
          <p:nvPr/>
        </p:nvSpPr>
        <p:spPr>
          <a:xfrm>
            <a:off x="282070" y="1459834"/>
            <a:ext cx="7990661" cy="3108543"/>
          </a:xfrm>
          <a:prstGeom prst="rect">
            <a:avLst/>
          </a:prstGeom>
          <a:noFill/>
        </p:spPr>
        <p:txBody>
          <a:bodyPr wrap="square" rtlCol="0">
            <a:spAutoFit/>
          </a:bodyPr>
          <a:lstStyle/>
          <a:p>
            <a:pPr marL="342900" indent="-342900">
              <a:buAutoNum type="arabicPeriod"/>
            </a:pPr>
            <a:r>
              <a:rPr lang="da-DK" sz="1400" dirty="0"/>
              <a:t>Vælg den aktivitet/opgave eller proces der skal allokeres ressourcer til.</a:t>
            </a:r>
          </a:p>
          <a:p>
            <a:pPr marL="342900" indent="-342900">
              <a:buAutoNum type="arabicPeriod"/>
            </a:pPr>
            <a:r>
              <a:rPr lang="da-DK" sz="1400" dirty="0"/>
              <a:t>Brug evt. interessentanalysen til at se hvilke personer du med fordel kan inddrage i opgaven.</a:t>
            </a:r>
          </a:p>
          <a:p>
            <a:pPr marL="342900" indent="-342900">
              <a:buAutoNum type="arabicPeriod"/>
            </a:pPr>
            <a:r>
              <a:rPr lang="da-DK" sz="1400" dirty="0"/>
              <a:t>Lav en aftale om afgivelse.</a:t>
            </a:r>
          </a:p>
          <a:p>
            <a:pPr marL="342900" indent="-342900">
              <a:buAutoNum type="arabicPeriod"/>
            </a:pPr>
            <a:r>
              <a:rPr lang="da-DK" sz="1400" dirty="0"/>
              <a:t>Lad personen/personerne estimere aktiviteten.</a:t>
            </a:r>
          </a:p>
          <a:p>
            <a:pPr marL="342900" indent="-342900">
              <a:buAutoNum type="arabicPeriod"/>
            </a:pPr>
            <a:r>
              <a:rPr lang="da-DK" sz="1400" dirty="0"/>
              <a:t>Fastlæg personernes effektive arbejdstid ud fra:</a:t>
            </a:r>
            <a:br>
              <a:rPr lang="da-DK" sz="1400" dirty="0"/>
            </a:br>
            <a:r>
              <a:rPr lang="da-DK" sz="1400" dirty="0"/>
              <a:t>- antal andre samtidige opgaver</a:t>
            </a:r>
            <a:br>
              <a:rPr lang="da-DK" sz="1400" dirty="0"/>
            </a:br>
            <a:r>
              <a:rPr lang="da-DK" sz="1400" dirty="0"/>
              <a:t>- reel effektivitet</a:t>
            </a:r>
            <a:br>
              <a:rPr lang="da-DK" sz="1400" dirty="0"/>
            </a:br>
            <a:r>
              <a:rPr lang="da-DK" sz="1400" dirty="0"/>
              <a:t>- erfaring</a:t>
            </a:r>
            <a:br>
              <a:rPr lang="da-DK" sz="1400" dirty="0"/>
            </a:br>
            <a:r>
              <a:rPr lang="da-DK" sz="1400" dirty="0"/>
              <a:t>- motivation</a:t>
            </a:r>
          </a:p>
          <a:p>
            <a:pPr marL="342900" indent="-342900">
              <a:buFontTx/>
              <a:buAutoNum type="arabicPeriod"/>
            </a:pPr>
            <a:r>
              <a:rPr lang="da-DK" sz="1400" dirty="0"/>
              <a:t>Omsæt estimatet til kalendertid ud fra aktivitetens estimat og ressourcernes samlede effektive timer.</a:t>
            </a:r>
          </a:p>
          <a:p>
            <a:pPr marL="342900" indent="-342900">
              <a:buAutoNum type="arabicPeriod"/>
            </a:pPr>
            <a:r>
              <a:rPr lang="da-DK" sz="1400" dirty="0"/>
              <a:t>Lav en ressourceaftale med personen/lederen når aktivitetsplanen foreligger.</a:t>
            </a:r>
          </a:p>
          <a:p>
            <a:pPr marL="342900" indent="-342900">
              <a:buAutoNum type="arabicPeriod"/>
            </a:pPr>
            <a:endParaRPr lang="da-DK" sz="1400" dirty="0"/>
          </a:p>
          <a:p>
            <a:pPr marL="342900" indent="-342900">
              <a:buAutoNum type="arabicPeriod"/>
            </a:pPr>
            <a:endParaRPr lang="da-DK" sz="1400" dirty="0"/>
          </a:p>
          <a:p>
            <a:pPr marL="342900" indent="-342900">
              <a:buAutoNum type="arabicPeriod"/>
            </a:pPr>
            <a:endParaRPr lang="da-DK" sz="1400" dirty="0"/>
          </a:p>
        </p:txBody>
      </p:sp>
      <p:sp>
        <p:nvSpPr>
          <p:cNvPr id="43" name="Tekstfelt 42">
            <a:extLst>
              <a:ext uri="{FF2B5EF4-FFF2-40B4-BE49-F238E27FC236}">
                <a16:creationId xmlns:a16="http://schemas.microsoft.com/office/drawing/2014/main" id="{D42E1AD6-09F7-4F68-97EA-892BF8B47C49}"/>
              </a:ext>
            </a:extLst>
          </p:cNvPr>
          <p:cNvSpPr txBox="1"/>
          <p:nvPr/>
        </p:nvSpPr>
        <p:spPr>
          <a:xfrm>
            <a:off x="8044924" y="5913553"/>
            <a:ext cx="3963748" cy="338554"/>
          </a:xfrm>
          <a:prstGeom prst="rect">
            <a:avLst/>
          </a:prstGeom>
          <a:noFill/>
        </p:spPr>
        <p:txBody>
          <a:bodyPr wrap="square" rtlCol="0">
            <a:spAutoFit/>
          </a:bodyPr>
          <a:lstStyle/>
          <a:p>
            <a:pPr algn="r"/>
            <a:r>
              <a:rPr lang="da-DK" sz="1600" dirty="0"/>
              <a:t>Se et eksempel på ressourceallokering </a:t>
            </a:r>
            <a:r>
              <a:rPr lang="da-DK" sz="1600" dirty="0">
                <a:hlinkClick r:id="rId11" action="ppaction://hlinksldjump"/>
              </a:rPr>
              <a:t>her.</a:t>
            </a:r>
            <a:endParaRPr lang="da-DK" sz="1600" dirty="0"/>
          </a:p>
        </p:txBody>
      </p:sp>
      <p:pic>
        <p:nvPicPr>
          <p:cNvPr id="3" name="Grafik 64" descr="Hjem">
            <a:hlinkClick r:id="rId12" action="ppaction://hlinksldjump"/>
            <a:extLst>
              <a:ext uri="{FF2B5EF4-FFF2-40B4-BE49-F238E27FC236}">
                <a16:creationId xmlns:a16="http://schemas.microsoft.com/office/drawing/2014/main" id="{F913419C-3265-4240-B7A3-0B810AC6608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9377BB33-2DCA-4361-9488-F1A598B84DF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5587" y="157640"/>
            <a:ext cx="347297" cy="373662"/>
          </a:xfrm>
          <a:prstGeom prst="rect">
            <a:avLst/>
          </a:prstGeom>
        </p:spPr>
      </p:pic>
      <p:pic>
        <p:nvPicPr>
          <p:cNvPr id="2" name="Grafik 1" descr="Lystryk">
            <a:hlinkClick r:id="rId11" action="ppaction://hlinksldjump"/>
            <a:extLst>
              <a:ext uri="{FF2B5EF4-FFF2-40B4-BE49-F238E27FC236}">
                <a16:creationId xmlns:a16="http://schemas.microsoft.com/office/drawing/2014/main" id="{02A93086-AF60-4564-9A7C-F92B855E7835}"/>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75178" y="113433"/>
            <a:ext cx="407840" cy="443592"/>
          </a:xfrm>
          <a:prstGeom prst="rect">
            <a:avLst/>
          </a:prstGeom>
        </p:spPr>
      </p:pic>
      <p:pic>
        <p:nvPicPr>
          <p:cNvPr id="6" name="Grafik 5" descr="Gentag">
            <a:hlinkClick r:id="rId19" action="ppaction://hlinksldjump"/>
            <a:extLst>
              <a:ext uri="{FF2B5EF4-FFF2-40B4-BE49-F238E27FC236}">
                <a16:creationId xmlns:a16="http://schemas.microsoft.com/office/drawing/2014/main" id="{5A2A2E7F-48D7-4BEE-8446-009FF9C7DF5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640885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Metodebeskrivelse til netværksplanlægning og kritisk vej</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78153" y="5940332"/>
            <a:ext cx="5327650" cy="646331"/>
          </a:xfrm>
          <a:prstGeom prst="rect">
            <a:avLst/>
          </a:prstGeom>
          <a:noFill/>
          <a:ln w="9525">
            <a:noFill/>
            <a:miter lim="800000"/>
            <a:headEnd/>
            <a:tailEnd/>
          </a:ln>
        </p:spPr>
        <p:txBody>
          <a:bodyPr>
            <a:spAutoFit/>
          </a:bodyPr>
          <a:lstStyle/>
          <a:p>
            <a:r>
              <a:rPr lang="da-DK" dirty="0">
                <a:solidFill>
                  <a:schemeClr val="bg1"/>
                </a:solidFill>
                <a:latin typeface="Calibri" pitchFamily="34" charset="0"/>
              </a:rPr>
              <a:t>Vigtige milepæle på kritisk vej</a:t>
            </a:r>
            <a:br>
              <a:rPr lang="da-DK" dirty="0">
                <a:solidFill>
                  <a:schemeClr val="bg1"/>
                </a:solidFill>
                <a:latin typeface="Calibri" pitchFamily="34" charset="0"/>
              </a:rPr>
            </a:br>
            <a:r>
              <a:rPr lang="da-DK" dirty="0">
                <a:solidFill>
                  <a:schemeClr val="bg1"/>
                </a:solidFill>
                <a:latin typeface="Calibri" pitchFamily="34" charset="0"/>
              </a:rPr>
              <a:t>skal have særlig opmærksomhed</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25" name="Rectangle 9">
            <a:hlinkClick r:id="rId3" action="ppaction://hlinksldjump"/>
            <a:extLst>
              <a:ext uri="{FF2B5EF4-FFF2-40B4-BE49-F238E27FC236}">
                <a16:creationId xmlns:a16="http://schemas.microsoft.com/office/drawing/2014/main" id="{219E1F0D-F988-4C46-82C9-62DF69981830}"/>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26" name="Rectangle 10">
            <a:hlinkClick r:id="rId4" action="ppaction://hlinksldjump"/>
            <a:extLst>
              <a:ext uri="{FF2B5EF4-FFF2-40B4-BE49-F238E27FC236}">
                <a16:creationId xmlns:a16="http://schemas.microsoft.com/office/drawing/2014/main" id="{6A63B512-8BD5-4294-87A3-C00D01C2DB40}"/>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7" name="Rectangle 11">
            <a:hlinkClick r:id="rId5" action="ppaction://hlinksldjump"/>
            <a:extLst>
              <a:ext uri="{FF2B5EF4-FFF2-40B4-BE49-F238E27FC236}">
                <a16:creationId xmlns:a16="http://schemas.microsoft.com/office/drawing/2014/main" id="{F158714D-679B-4CFD-8398-A7A4CE661C04}"/>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8" name="Rectangle 12">
            <a:hlinkClick r:id="rId6" action="ppaction://hlinksldjump"/>
            <a:extLst>
              <a:ext uri="{FF2B5EF4-FFF2-40B4-BE49-F238E27FC236}">
                <a16:creationId xmlns:a16="http://schemas.microsoft.com/office/drawing/2014/main" id="{0EAE723F-F001-48D2-985C-186B9A9AE5FD}"/>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1" name="Rektangel 55">
            <a:hlinkClick r:id="rId7" action="ppaction://hlinksldjump"/>
            <a:extLst>
              <a:ext uri="{FF2B5EF4-FFF2-40B4-BE49-F238E27FC236}">
                <a16:creationId xmlns:a16="http://schemas.microsoft.com/office/drawing/2014/main" id="{AD0B8D6E-975C-4935-8242-417DFF972629}"/>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8" action="ppaction://hlinksldjump"/>
            <a:extLst>
              <a:ext uri="{FF2B5EF4-FFF2-40B4-BE49-F238E27FC236}">
                <a16:creationId xmlns:a16="http://schemas.microsoft.com/office/drawing/2014/main" id="{B08DA316-5D56-4483-A80B-BC6BB42C791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9" name="Rektangel 55">
            <a:hlinkClick r:id="rId9" action="ppaction://hlinksldjump"/>
            <a:extLst>
              <a:ext uri="{FF2B5EF4-FFF2-40B4-BE49-F238E27FC236}">
                <a16:creationId xmlns:a16="http://schemas.microsoft.com/office/drawing/2014/main" id="{FDDA2523-6DCE-4713-88EF-526D8BB4A9B8}"/>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7" action="ppaction://hlinksldjump"/>
            <a:extLst>
              <a:ext uri="{FF2B5EF4-FFF2-40B4-BE49-F238E27FC236}">
                <a16:creationId xmlns:a16="http://schemas.microsoft.com/office/drawing/2014/main" id="{100CCCD9-C310-4591-8F7F-4B1D8CDAF257}"/>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52" name="Tekstfelt 61">
            <a:hlinkClick r:id="rId8" action="ppaction://hlinksldjump"/>
            <a:extLst>
              <a:ext uri="{FF2B5EF4-FFF2-40B4-BE49-F238E27FC236}">
                <a16:creationId xmlns:a16="http://schemas.microsoft.com/office/drawing/2014/main" id="{094AB6BD-5842-4AE5-8D60-D5ECCF8CFD7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3" name="Tekstfelt 61">
            <a:hlinkClick r:id="rId9" action="ppaction://hlinksldjump"/>
            <a:extLst>
              <a:ext uri="{FF2B5EF4-FFF2-40B4-BE49-F238E27FC236}">
                <a16:creationId xmlns:a16="http://schemas.microsoft.com/office/drawing/2014/main" id="{EA8697C2-20C4-4A4A-A95F-239ABE10F61A}"/>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4" name="Rektangel 55">
            <a:hlinkClick r:id="rId10" action="ppaction://hlinksldjump"/>
            <a:extLst>
              <a:ext uri="{FF2B5EF4-FFF2-40B4-BE49-F238E27FC236}">
                <a16:creationId xmlns:a16="http://schemas.microsoft.com/office/drawing/2014/main" id="{33E5B4A3-E853-46AE-A441-BCC6FE238C64}"/>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5" name="Tekstfelt 61">
            <a:hlinkClick r:id="rId10" action="ppaction://hlinksldjump"/>
            <a:extLst>
              <a:ext uri="{FF2B5EF4-FFF2-40B4-BE49-F238E27FC236}">
                <a16:creationId xmlns:a16="http://schemas.microsoft.com/office/drawing/2014/main" id="{500E102B-F234-4B9C-925F-FCE3918ECBE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8" name="Tekstfelt 7">
            <a:extLst>
              <a:ext uri="{FF2B5EF4-FFF2-40B4-BE49-F238E27FC236}">
                <a16:creationId xmlns:a16="http://schemas.microsoft.com/office/drawing/2014/main" id="{7D763545-BD22-4CA7-8204-2868972C1C69}"/>
              </a:ext>
            </a:extLst>
          </p:cNvPr>
          <p:cNvSpPr txBox="1"/>
          <p:nvPr/>
        </p:nvSpPr>
        <p:spPr>
          <a:xfrm>
            <a:off x="282070" y="1459834"/>
            <a:ext cx="11638686" cy="3323987"/>
          </a:xfrm>
          <a:prstGeom prst="rect">
            <a:avLst/>
          </a:prstGeom>
          <a:noFill/>
        </p:spPr>
        <p:txBody>
          <a:bodyPr wrap="square" rtlCol="0">
            <a:spAutoFit/>
          </a:bodyPr>
          <a:lstStyle/>
          <a:p>
            <a:pPr marL="342900" indent="-342900">
              <a:buAutoNum type="arabicPeriod"/>
            </a:pPr>
            <a:r>
              <a:rPr lang="da-DK" sz="1400" dirty="0"/>
              <a:t>Udgangspunktet for beregning af kritisk vej er aktivitetsplanen.</a:t>
            </a:r>
          </a:p>
          <a:p>
            <a:pPr marL="342900" indent="-342900">
              <a:buAutoNum type="arabicPeriod"/>
            </a:pPr>
            <a:r>
              <a:rPr lang="da-DK" sz="1400" dirty="0"/>
              <a:t>Opstil aktiviteterne i et netværksdiagram.</a:t>
            </a:r>
          </a:p>
          <a:p>
            <a:pPr marL="342900" indent="-342900">
              <a:buAutoNum type="arabicPeriod"/>
            </a:pPr>
            <a:r>
              <a:rPr lang="da-DK" sz="1400" dirty="0"/>
              <a:t>Brug CPM til at lave din ”Forward Path” – fra tidligste start til tidligste slut, fra venstre mod højre.</a:t>
            </a:r>
          </a:p>
          <a:p>
            <a:pPr marL="342900" indent="-342900">
              <a:buAutoNum type="arabicPeriod"/>
            </a:pPr>
            <a:r>
              <a:rPr lang="da-DK" sz="1400" dirty="0"/>
              <a:t>Den/de første aktiviteter som ikke har nogen afhængighed sættes til at starte til tiden ”0” (tidligste start).</a:t>
            </a:r>
          </a:p>
          <a:p>
            <a:pPr marL="342900" indent="-342900">
              <a:buAutoNum type="arabicPeriod"/>
            </a:pPr>
            <a:r>
              <a:rPr lang="da-DK" sz="1400" dirty="0"/>
              <a:t>Aktivitetens varighed lægges sammen med tallet fra tidligste start og skrives ved tidligste slut.</a:t>
            </a:r>
          </a:p>
          <a:p>
            <a:pPr marL="342900" indent="-342900">
              <a:buAutoNum type="arabicPeriod"/>
            </a:pPr>
            <a:r>
              <a:rPr lang="da-DK" sz="1400" dirty="0"/>
              <a:t>Den efterfølgende aktivitets tidligste start er den foregående aktivitets tidligste slut.</a:t>
            </a:r>
          </a:p>
          <a:p>
            <a:pPr marL="342900" indent="-342900">
              <a:buAutoNum type="arabicPeriod"/>
            </a:pPr>
            <a:r>
              <a:rPr lang="da-DK" sz="1400" dirty="0"/>
              <a:t>Udregn ”Forward Path” på alle aktiviteter.</a:t>
            </a:r>
          </a:p>
          <a:p>
            <a:pPr marL="342900" indent="-342900">
              <a:buAutoNum type="arabicPeriod"/>
            </a:pPr>
            <a:r>
              <a:rPr lang="da-DK" sz="1400" dirty="0"/>
              <a:t>Den sidste aktivitets tidligste slut er også aktivitetens seneste slut – og varigheden af de samlede aktiviteter.</a:t>
            </a:r>
          </a:p>
          <a:p>
            <a:pPr marL="342900" indent="-342900">
              <a:buAutoNum type="arabicPeriod"/>
            </a:pPr>
            <a:r>
              <a:rPr lang="da-DK" sz="1400" dirty="0"/>
              <a:t>Der regnes nu baglæns fra seneste slut til seneste start, hvor aktivitetens varighed trækkes fra i stedet for.</a:t>
            </a:r>
          </a:p>
          <a:p>
            <a:pPr marL="342900" indent="-342900">
              <a:buAutoNum type="arabicPeriod"/>
            </a:pPr>
            <a:r>
              <a:rPr lang="da-DK" sz="1400" dirty="0"/>
              <a:t>Såfremt beregningerne er gennemført korrekt, skal mindst en af de første aktiviteter, som ikke havde nogen afhængighed, have tidligste start og seneste start lig ”0”.</a:t>
            </a:r>
          </a:p>
          <a:p>
            <a:pPr marL="342900" indent="-342900">
              <a:buAutoNum type="arabicPeriod"/>
            </a:pPr>
            <a:r>
              <a:rPr lang="da-DK" sz="1400" dirty="0"/>
              <a:t>Kritisk vej vises derefter som den rækkefølge af aktiviteter, hvor der ikke er nogen difference mellem aktivitetens tidligste start og seneste start.</a:t>
            </a:r>
          </a:p>
          <a:p>
            <a:pPr marL="342900" indent="-342900">
              <a:buAutoNum type="arabicPeriod"/>
            </a:pPr>
            <a:endParaRPr lang="da-DK" sz="1400" dirty="0"/>
          </a:p>
          <a:p>
            <a:pPr marL="342900" indent="-342900">
              <a:buAutoNum type="arabicPeriod"/>
            </a:pPr>
            <a:endParaRPr lang="da-DK" sz="1400" dirty="0"/>
          </a:p>
          <a:p>
            <a:pPr marL="342900" indent="-342900">
              <a:buAutoNum type="arabicPeriod"/>
            </a:pPr>
            <a:endParaRPr lang="da-DK" sz="1400" dirty="0"/>
          </a:p>
        </p:txBody>
      </p:sp>
      <p:sp>
        <p:nvSpPr>
          <p:cNvPr id="43" name="Tekstfelt 42">
            <a:extLst>
              <a:ext uri="{FF2B5EF4-FFF2-40B4-BE49-F238E27FC236}">
                <a16:creationId xmlns:a16="http://schemas.microsoft.com/office/drawing/2014/main" id="{D42E1AD6-09F7-4F68-97EA-892BF8B47C49}"/>
              </a:ext>
            </a:extLst>
          </p:cNvPr>
          <p:cNvSpPr txBox="1"/>
          <p:nvPr/>
        </p:nvSpPr>
        <p:spPr>
          <a:xfrm>
            <a:off x="8044924" y="5913553"/>
            <a:ext cx="3963748" cy="338554"/>
          </a:xfrm>
          <a:prstGeom prst="rect">
            <a:avLst/>
          </a:prstGeom>
          <a:noFill/>
        </p:spPr>
        <p:txBody>
          <a:bodyPr wrap="square" rtlCol="0">
            <a:spAutoFit/>
          </a:bodyPr>
          <a:lstStyle/>
          <a:p>
            <a:pPr algn="r"/>
            <a:r>
              <a:rPr lang="da-DK" sz="1600" dirty="0"/>
              <a:t>Se et eksempel på kritisk vej </a:t>
            </a:r>
            <a:r>
              <a:rPr lang="da-DK" sz="1600" dirty="0">
                <a:hlinkClick r:id="rId11" action="ppaction://hlinksldjump"/>
              </a:rPr>
              <a:t>her.</a:t>
            </a:r>
            <a:endParaRPr lang="da-DK" sz="1600" dirty="0"/>
          </a:p>
        </p:txBody>
      </p:sp>
      <p:sp>
        <p:nvSpPr>
          <p:cNvPr id="29" name="Rectangle 4">
            <a:extLst>
              <a:ext uri="{FF2B5EF4-FFF2-40B4-BE49-F238E27FC236}">
                <a16:creationId xmlns:a16="http://schemas.microsoft.com/office/drawing/2014/main" id="{90DB2D74-732F-4DF6-9ECA-5B0C76A3B8BB}"/>
              </a:ext>
            </a:extLst>
          </p:cNvPr>
          <p:cNvSpPr>
            <a:spLocks noChangeArrowheads="1"/>
          </p:cNvSpPr>
          <p:nvPr/>
        </p:nvSpPr>
        <p:spPr bwMode="auto">
          <a:xfrm>
            <a:off x="6266494" y="4974604"/>
            <a:ext cx="1439862" cy="649287"/>
          </a:xfrm>
          <a:prstGeom prst="rect">
            <a:avLst/>
          </a:prstGeom>
          <a:noFill/>
          <a:ln w="9525" algn="ctr">
            <a:solidFill>
              <a:schemeClr val="tx1"/>
            </a:solidFill>
            <a:miter lim="800000"/>
            <a:headEnd/>
            <a:tailEnd/>
          </a:ln>
        </p:spPr>
        <p:txBody>
          <a:bodyPr wrap="none" lIns="92040" tIns="46019" rIns="92040" bIns="46019" anchor="ctr"/>
          <a:lstStyle/>
          <a:p>
            <a:endParaRPr lang="da-DK">
              <a:latin typeface="Calibri" pitchFamily="34" charset="0"/>
            </a:endParaRPr>
          </a:p>
        </p:txBody>
      </p:sp>
      <p:sp>
        <p:nvSpPr>
          <p:cNvPr id="33" name="Text Box 9">
            <a:extLst>
              <a:ext uri="{FF2B5EF4-FFF2-40B4-BE49-F238E27FC236}">
                <a16:creationId xmlns:a16="http://schemas.microsoft.com/office/drawing/2014/main" id="{505A60C3-EE3C-43BC-ADD6-A7B36701C4E0}"/>
              </a:ext>
            </a:extLst>
          </p:cNvPr>
          <p:cNvSpPr txBox="1">
            <a:spLocks noChangeArrowheads="1"/>
          </p:cNvSpPr>
          <p:nvPr/>
        </p:nvSpPr>
        <p:spPr bwMode="auto">
          <a:xfrm>
            <a:off x="6542172" y="5106761"/>
            <a:ext cx="888506" cy="339158"/>
          </a:xfrm>
          <a:prstGeom prst="rect">
            <a:avLst/>
          </a:prstGeom>
          <a:noFill/>
          <a:ln w="9525" algn="ctr">
            <a:noFill/>
            <a:miter lim="800000"/>
            <a:headEnd/>
            <a:tailEnd/>
          </a:ln>
        </p:spPr>
        <p:txBody>
          <a:bodyPr wrap="none" lIns="92040" tIns="46019" rIns="92040" bIns="46019">
            <a:spAutoFit/>
          </a:bodyPr>
          <a:lstStyle/>
          <a:p>
            <a:pPr algn="ctr" defTabSz="920750"/>
            <a:r>
              <a:rPr lang="da-DK" sz="1600" dirty="0">
                <a:latin typeface="Calibri" pitchFamily="34" charset="0"/>
              </a:rPr>
              <a:t>Aktivitet</a:t>
            </a:r>
          </a:p>
        </p:txBody>
      </p:sp>
      <p:sp>
        <p:nvSpPr>
          <p:cNvPr id="34" name="Tekstboks 68">
            <a:extLst>
              <a:ext uri="{FF2B5EF4-FFF2-40B4-BE49-F238E27FC236}">
                <a16:creationId xmlns:a16="http://schemas.microsoft.com/office/drawing/2014/main" id="{5C67C045-7971-4A5B-BAC4-1F11C0E4ABE1}"/>
              </a:ext>
            </a:extLst>
          </p:cNvPr>
          <p:cNvSpPr txBox="1">
            <a:spLocks noChangeArrowheads="1"/>
          </p:cNvSpPr>
          <p:nvPr/>
        </p:nvSpPr>
        <p:spPr bwMode="auto">
          <a:xfrm>
            <a:off x="5618793" y="4625354"/>
            <a:ext cx="1295401" cy="277812"/>
          </a:xfrm>
          <a:prstGeom prst="rect">
            <a:avLst/>
          </a:prstGeom>
          <a:noFill/>
          <a:ln w="9525">
            <a:noFill/>
            <a:miter lim="800000"/>
            <a:headEnd/>
            <a:tailEnd/>
          </a:ln>
        </p:spPr>
        <p:txBody>
          <a:bodyPr>
            <a:spAutoFit/>
          </a:bodyPr>
          <a:lstStyle/>
          <a:p>
            <a:pPr algn="ctr"/>
            <a:r>
              <a:rPr lang="da-DK" sz="1200">
                <a:latin typeface="Calibri" pitchFamily="34" charset="0"/>
              </a:rPr>
              <a:t>Tidligste start</a:t>
            </a:r>
          </a:p>
        </p:txBody>
      </p:sp>
      <p:sp>
        <p:nvSpPr>
          <p:cNvPr id="35" name="Tekstboks 69">
            <a:extLst>
              <a:ext uri="{FF2B5EF4-FFF2-40B4-BE49-F238E27FC236}">
                <a16:creationId xmlns:a16="http://schemas.microsoft.com/office/drawing/2014/main" id="{657CB376-D4E7-4460-8481-321A6B1C9501}"/>
              </a:ext>
            </a:extLst>
          </p:cNvPr>
          <p:cNvSpPr txBox="1">
            <a:spLocks noChangeArrowheads="1"/>
          </p:cNvSpPr>
          <p:nvPr/>
        </p:nvSpPr>
        <p:spPr bwMode="auto">
          <a:xfrm>
            <a:off x="6987219" y="4614241"/>
            <a:ext cx="1295400" cy="277813"/>
          </a:xfrm>
          <a:prstGeom prst="rect">
            <a:avLst/>
          </a:prstGeom>
          <a:noFill/>
          <a:ln w="9525">
            <a:noFill/>
            <a:miter lim="800000"/>
            <a:headEnd/>
            <a:tailEnd/>
          </a:ln>
        </p:spPr>
        <p:txBody>
          <a:bodyPr>
            <a:spAutoFit/>
          </a:bodyPr>
          <a:lstStyle/>
          <a:p>
            <a:pPr algn="ctr"/>
            <a:r>
              <a:rPr lang="da-DK" sz="1200">
                <a:latin typeface="Calibri" pitchFamily="34" charset="0"/>
              </a:rPr>
              <a:t>Tidligste slut</a:t>
            </a:r>
          </a:p>
        </p:txBody>
      </p:sp>
      <p:sp>
        <p:nvSpPr>
          <p:cNvPr id="36" name="Tekstboks 70">
            <a:extLst>
              <a:ext uri="{FF2B5EF4-FFF2-40B4-BE49-F238E27FC236}">
                <a16:creationId xmlns:a16="http://schemas.microsoft.com/office/drawing/2014/main" id="{560FC492-194E-4307-94C1-2D559515C316}"/>
              </a:ext>
            </a:extLst>
          </p:cNvPr>
          <p:cNvSpPr txBox="1">
            <a:spLocks noChangeArrowheads="1"/>
          </p:cNvSpPr>
          <p:nvPr/>
        </p:nvSpPr>
        <p:spPr bwMode="auto">
          <a:xfrm>
            <a:off x="5618793" y="5633416"/>
            <a:ext cx="1295401" cy="277813"/>
          </a:xfrm>
          <a:prstGeom prst="rect">
            <a:avLst/>
          </a:prstGeom>
          <a:noFill/>
          <a:ln w="9525">
            <a:noFill/>
            <a:miter lim="800000"/>
            <a:headEnd/>
            <a:tailEnd/>
          </a:ln>
        </p:spPr>
        <p:txBody>
          <a:bodyPr>
            <a:spAutoFit/>
          </a:bodyPr>
          <a:lstStyle/>
          <a:p>
            <a:pPr algn="ctr"/>
            <a:r>
              <a:rPr lang="da-DK" sz="1200">
                <a:latin typeface="Calibri" pitchFamily="34" charset="0"/>
              </a:rPr>
              <a:t>Seneste start</a:t>
            </a:r>
          </a:p>
        </p:txBody>
      </p:sp>
      <p:sp>
        <p:nvSpPr>
          <p:cNvPr id="37" name="Tekstboks 71">
            <a:extLst>
              <a:ext uri="{FF2B5EF4-FFF2-40B4-BE49-F238E27FC236}">
                <a16:creationId xmlns:a16="http://schemas.microsoft.com/office/drawing/2014/main" id="{3F73E940-94D6-4969-9024-573A3C8F2058}"/>
              </a:ext>
            </a:extLst>
          </p:cNvPr>
          <p:cNvSpPr txBox="1">
            <a:spLocks noChangeArrowheads="1"/>
          </p:cNvSpPr>
          <p:nvPr/>
        </p:nvSpPr>
        <p:spPr bwMode="auto">
          <a:xfrm>
            <a:off x="6987219" y="5633416"/>
            <a:ext cx="1295400" cy="277813"/>
          </a:xfrm>
          <a:prstGeom prst="rect">
            <a:avLst/>
          </a:prstGeom>
          <a:noFill/>
          <a:ln w="9525">
            <a:noFill/>
            <a:miter lim="800000"/>
            <a:headEnd/>
            <a:tailEnd/>
          </a:ln>
        </p:spPr>
        <p:txBody>
          <a:bodyPr>
            <a:spAutoFit/>
          </a:bodyPr>
          <a:lstStyle/>
          <a:p>
            <a:pPr algn="ctr"/>
            <a:r>
              <a:rPr lang="da-DK" sz="1200">
                <a:latin typeface="Calibri" pitchFamily="34" charset="0"/>
              </a:rPr>
              <a:t>Seneste slut</a:t>
            </a:r>
          </a:p>
        </p:txBody>
      </p:sp>
      <p:sp>
        <p:nvSpPr>
          <p:cNvPr id="41" name="Rectangle 3">
            <a:extLst>
              <a:ext uri="{FF2B5EF4-FFF2-40B4-BE49-F238E27FC236}">
                <a16:creationId xmlns:a16="http://schemas.microsoft.com/office/drawing/2014/main" id="{90325A3F-6483-4A95-A2B9-8440C2FE811D}"/>
              </a:ext>
            </a:extLst>
          </p:cNvPr>
          <p:cNvSpPr/>
          <p:nvPr/>
        </p:nvSpPr>
        <p:spPr>
          <a:xfrm>
            <a:off x="3348703" y="5105594"/>
            <a:ext cx="3075414" cy="338554"/>
          </a:xfrm>
          <a:prstGeom prst="rect">
            <a:avLst/>
          </a:prstGeom>
        </p:spPr>
        <p:txBody>
          <a:bodyPr wrap="square">
            <a:spAutoFit/>
          </a:bodyPr>
          <a:lstStyle/>
          <a:p>
            <a:r>
              <a:rPr lang="da-DK" sz="1600" b="1" dirty="0">
                <a:solidFill>
                  <a:schemeClr val="accent1">
                    <a:lumMod val="50000"/>
                  </a:schemeClr>
                </a:solidFill>
              </a:rPr>
              <a:t>CPM – Critical Path Method</a:t>
            </a:r>
            <a:endParaRPr lang="da-DK" sz="1050" b="1" dirty="0">
              <a:solidFill>
                <a:schemeClr val="accent1">
                  <a:lumMod val="50000"/>
                </a:schemeClr>
              </a:solidFill>
              <a:latin typeface="+mj-lt"/>
            </a:endParaRPr>
          </a:p>
        </p:txBody>
      </p:sp>
      <p:cxnSp>
        <p:nvCxnSpPr>
          <p:cNvPr id="3" name="Lige pilforbindelse 2">
            <a:extLst>
              <a:ext uri="{FF2B5EF4-FFF2-40B4-BE49-F238E27FC236}">
                <a16:creationId xmlns:a16="http://schemas.microsoft.com/office/drawing/2014/main" id="{989E4363-6977-4D46-8F39-B2A4DE8868D5}"/>
              </a:ext>
            </a:extLst>
          </p:cNvPr>
          <p:cNvCxnSpPr>
            <a:cxnSpLocks/>
          </p:cNvCxnSpPr>
          <p:nvPr/>
        </p:nvCxnSpPr>
        <p:spPr>
          <a:xfrm>
            <a:off x="6814840" y="4761913"/>
            <a:ext cx="273047"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Lige pilforbindelse 41">
            <a:extLst>
              <a:ext uri="{FF2B5EF4-FFF2-40B4-BE49-F238E27FC236}">
                <a16:creationId xmlns:a16="http://schemas.microsoft.com/office/drawing/2014/main" id="{8F9452CF-BFDD-4D84-A49B-F846D37DCA20}"/>
              </a:ext>
            </a:extLst>
          </p:cNvPr>
          <p:cNvCxnSpPr>
            <a:cxnSpLocks/>
          </p:cNvCxnSpPr>
          <p:nvPr/>
        </p:nvCxnSpPr>
        <p:spPr>
          <a:xfrm flipH="1">
            <a:off x="6818850" y="5772323"/>
            <a:ext cx="269037"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Lige pilforbindelse 43">
            <a:extLst>
              <a:ext uri="{FF2B5EF4-FFF2-40B4-BE49-F238E27FC236}">
                <a16:creationId xmlns:a16="http://schemas.microsoft.com/office/drawing/2014/main" id="{D89EC122-9A2C-4E20-A69F-4039989EBE2C}"/>
              </a:ext>
            </a:extLst>
          </p:cNvPr>
          <p:cNvCxnSpPr>
            <a:cxnSpLocks/>
          </p:cNvCxnSpPr>
          <p:nvPr/>
        </p:nvCxnSpPr>
        <p:spPr>
          <a:xfrm>
            <a:off x="7920069" y="5101502"/>
            <a:ext cx="0" cy="34264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3">
            <a:extLst>
              <a:ext uri="{FF2B5EF4-FFF2-40B4-BE49-F238E27FC236}">
                <a16:creationId xmlns:a16="http://schemas.microsoft.com/office/drawing/2014/main" id="{D260CD21-B4BB-4754-B981-253FBF2A22A3}"/>
              </a:ext>
            </a:extLst>
          </p:cNvPr>
          <p:cNvSpPr/>
          <p:nvPr/>
        </p:nvSpPr>
        <p:spPr>
          <a:xfrm>
            <a:off x="6346858" y="4284640"/>
            <a:ext cx="1458294" cy="338554"/>
          </a:xfrm>
          <a:prstGeom prst="rect">
            <a:avLst/>
          </a:prstGeom>
        </p:spPr>
        <p:txBody>
          <a:bodyPr wrap="square">
            <a:spAutoFit/>
          </a:bodyPr>
          <a:lstStyle/>
          <a:p>
            <a:pPr algn="ctr"/>
            <a:r>
              <a:rPr lang="da-DK" sz="1600" dirty="0"/>
              <a:t>Forward Path</a:t>
            </a:r>
            <a:endParaRPr lang="da-DK" sz="1050" b="1" dirty="0">
              <a:latin typeface="+mj-lt"/>
            </a:endParaRPr>
          </a:p>
        </p:txBody>
      </p:sp>
      <p:sp>
        <p:nvSpPr>
          <p:cNvPr id="46" name="Rectangle 3">
            <a:extLst>
              <a:ext uri="{FF2B5EF4-FFF2-40B4-BE49-F238E27FC236}">
                <a16:creationId xmlns:a16="http://schemas.microsoft.com/office/drawing/2014/main" id="{D40E62F3-5D5C-436F-ABF7-865603F73B8F}"/>
              </a:ext>
            </a:extLst>
          </p:cNvPr>
          <p:cNvSpPr/>
          <p:nvPr/>
        </p:nvSpPr>
        <p:spPr>
          <a:xfrm>
            <a:off x="6346858" y="5913553"/>
            <a:ext cx="1458294" cy="338554"/>
          </a:xfrm>
          <a:prstGeom prst="rect">
            <a:avLst/>
          </a:prstGeom>
        </p:spPr>
        <p:txBody>
          <a:bodyPr wrap="square">
            <a:spAutoFit/>
          </a:bodyPr>
          <a:lstStyle/>
          <a:p>
            <a:pPr algn="ctr"/>
            <a:r>
              <a:rPr lang="da-DK" sz="1600" dirty="0" err="1"/>
              <a:t>Backward</a:t>
            </a:r>
            <a:r>
              <a:rPr lang="da-DK" sz="1600" dirty="0"/>
              <a:t> Path</a:t>
            </a:r>
            <a:endParaRPr lang="da-DK" sz="1050" b="1" dirty="0">
              <a:latin typeface="+mj-lt"/>
            </a:endParaRPr>
          </a:p>
        </p:txBody>
      </p:sp>
      <p:pic>
        <p:nvPicPr>
          <p:cNvPr id="5" name="Grafik 64" descr="Hjem">
            <a:hlinkClick r:id="rId12" action="ppaction://hlinksldjump"/>
            <a:extLst>
              <a:ext uri="{FF2B5EF4-FFF2-40B4-BE49-F238E27FC236}">
                <a16:creationId xmlns:a16="http://schemas.microsoft.com/office/drawing/2014/main" id="{5F1F65D7-9506-42C6-AE2A-BD91F7992C2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ECC988D4-015A-43AF-B31A-C768B56E0A7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5587" y="157640"/>
            <a:ext cx="347297" cy="373662"/>
          </a:xfrm>
          <a:prstGeom prst="rect">
            <a:avLst/>
          </a:prstGeom>
        </p:spPr>
      </p:pic>
      <p:pic>
        <p:nvPicPr>
          <p:cNvPr id="2" name="Grafik 1" descr="Lystryk">
            <a:hlinkClick r:id="rId11" action="ppaction://hlinksldjump"/>
            <a:extLst>
              <a:ext uri="{FF2B5EF4-FFF2-40B4-BE49-F238E27FC236}">
                <a16:creationId xmlns:a16="http://schemas.microsoft.com/office/drawing/2014/main" id="{E77446B6-5BFA-48AF-9C9F-1C27C161143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75178" y="113433"/>
            <a:ext cx="407840" cy="443592"/>
          </a:xfrm>
          <a:prstGeom prst="rect">
            <a:avLst/>
          </a:prstGeom>
        </p:spPr>
      </p:pic>
      <p:pic>
        <p:nvPicPr>
          <p:cNvPr id="7" name="Grafik 6" descr="Gentag">
            <a:hlinkClick r:id="rId19" action="ppaction://hlinksldjump"/>
            <a:extLst>
              <a:ext uri="{FF2B5EF4-FFF2-40B4-BE49-F238E27FC236}">
                <a16:creationId xmlns:a16="http://schemas.microsoft.com/office/drawing/2014/main" id="{EC2700EB-DE24-4039-9BE9-83AE14B91953}"/>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3990225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Metodebeskrivelse til risikoanalyse</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22742" y="5938720"/>
            <a:ext cx="5327650" cy="646331"/>
          </a:xfrm>
          <a:prstGeom prst="rect">
            <a:avLst/>
          </a:prstGeom>
          <a:noFill/>
          <a:ln w="9525">
            <a:noFill/>
            <a:miter lim="800000"/>
            <a:headEnd/>
            <a:tailEnd/>
          </a:ln>
        </p:spPr>
        <p:txBody>
          <a:bodyPr>
            <a:spAutoFit/>
          </a:bodyPr>
          <a:lstStyle/>
          <a:p>
            <a:r>
              <a:rPr lang="da-DK" dirty="0">
                <a:solidFill>
                  <a:schemeClr val="bg1"/>
                </a:solidFill>
                <a:latin typeface="Calibri" pitchFamily="34" charset="0"/>
              </a:rPr>
              <a:t>En risiko er blot et problem der</a:t>
            </a:r>
            <a:br>
              <a:rPr lang="da-DK" dirty="0">
                <a:solidFill>
                  <a:schemeClr val="bg1"/>
                </a:solidFill>
                <a:latin typeface="Calibri" pitchFamily="34" charset="0"/>
              </a:rPr>
            </a:br>
            <a:r>
              <a:rPr lang="da-DK" dirty="0">
                <a:solidFill>
                  <a:schemeClr val="bg1"/>
                </a:solidFill>
                <a:latin typeface="Calibri" pitchFamily="34" charset="0"/>
              </a:rPr>
              <a:t>venter på at opstå</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25" name="Rectangle 9">
            <a:hlinkClick r:id="rId3" action="ppaction://hlinksldjump"/>
            <a:extLst>
              <a:ext uri="{FF2B5EF4-FFF2-40B4-BE49-F238E27FC236}">
                <a16:creationId xmlns:a16="http://schemas.microsoft.com/office/drawing/2014/main" id="{219E1F0D-F988-4C46-82C9-62DF69981830}"/>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26" name="Rectangle 10">
            <a:hlinkClick r:id="rId4" action="ppaction://hlinksldjump"/>
            <a:extLst>
              <a:ext uri="{FF2B5EF4-FFF2-40B4-BE49-F238E27FC236}">
                <a16:creationId xmlns:a16="http://schemas.microsoft.com/office/drawing/2014/main" id="{6A63B512-8BD5-4294-87A3-C00D01C2DB40}"/>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7" name="Rectangle 11">
            <a:hlinkClick r:id="rId5" action="ppaction://hlinksldjump"/>
            <a:extLst>
              <a:ext uri="{FF2B5EF4-FFF2-40B4-BE49-F238E27FC236}">
                <a16:creationId xmlns:a16="http://schemas.microsoft.com/office/drawing/2014/main" id="{F158714D-679B-4CFD-8398-A7A4CE661C04}"/>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8" name="Rectangle 12">
            <a:hlinkClick r:id="rId6" action="ppaction://hlinksldjump"/>
            <a:extLst>
              <a:ext uri="{FF2B5EF4-FFF2-40B4-BE49-F238E27FC236}">
                <a16:creationId xmlns:a16="http://schemas.microsoft.com/office/drawing/2014/main" id="{0EAE723F-F001-48D2-985C-186B9A9AE5FD}"/>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1" name="Rektangel 55">
            <a:hlinkClick r:id="rId7" action="ppaction://hlinksldjump"/>
            <a:extLst>
              <a:ext uri="{FF2B5EF4-FFF2-40B4-BE49-F238E27FC236}">
                <a16:creationId xmlns:a16="http://schemas.microsoft.com/office/drawing/2014/main" id="{AD0B8D6E-975C-4935-8242-417DFF972629}"/>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8" action="ppaction://hlinksldjump"/>
            <a:extLst>
              <a:ext uri="{FF2B5EF4-FFF2-40B4-BE49-F238E27FC236}">
                <a16:creationId xmlns:a16="http://schemas.microsoft.com/office/drawing/2014/main" id="{B08DA316-5D56-4483-A80B-BC6BB42C791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9" name="Rektangel 55">
            <a:hlinkClick r:id="rId9" action="ppaction://hlinksldjump"/>
            <a:extLst>
              <a:ext uri="{FF2B5EF4-FFF2-40B4-BE49-F238E27FC236}">
                <a16:creationId xmlns:a16="http://schemas.microsoft.com/office/drawing/2014/main" id="{FDDA2523-6DCE-4713-88EF-526D8BB4A9B8}"/>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7" action="ppaction://hlinksldjump"/>
            <a:extLst>
              <a:ext uri="{FF2B5EF4-FFF2-40B4-BE49-F238E27FC236}">
                <a16:creationId xmlns:a16="http://schemas.microsoft.com/office/drawing/2014/main" id="{100CCCD9-C310-4591-8F7F-4B1D8CDAF257}"/>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52" name="Tekstfelt 61">
            <a:hlinkClick r:id="rId8" action="ppaction://hlinksldjump"/>
            <a:extLst>
              <a:ext uri="{FF2B5EF4-FFF2-40B4-BE49-F238E27FC236}">
                <a16:creationId xmlns:a16="http://schemas.microsoft.com/office/drawing/2014/main" id="{094AB6BD-5842-4AE5-8D60-D5ECCF8CFD7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3" name="Tekstfelt 61">
            <a:hlinkClick r:id="rId9" action="ppaction://hlinksldjump"/>
            <a:extLst>
              <a:ext uri="{FF2B5EF4-FFF2-40B4-BE49-F238E27FC236}">
                <a16:creationId xmlns:a16="http://schemas.microsoft.com/office/drawing/2014/main" id="{EA8697C2-20C4-4A4A-A95F-239ABE10F61A}"/>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4" name="Rektangel 55">
            <a:hlinkClick r:id="rId10" action="ppaction://hlinksldjump"/>
            <a:extLst>
              <a:ext uri="{FF2B5EF4-FFF2-40B4-BE49-F238E27FC236}">
                <a16:creationId xmlns:a16="http://schemas.microsoft.com/office/drawing/2014/main" id="{33E5B4A3-E853-46AE-A441-BCC6FE238C64}"/>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5" name="Tekstfelt 61">
            <a:hlinkClick r:id="rId10" action="ppaction://hlinksldjump"/>
            <a:extLst>
              <a:ext uri="{FF2B5EF4-FFF2-40B4-BE49-F238E27FC236}">
                <a16:creationId xmlns:a16="http://schemas.microsoft.com/office/drawing/2014/main" id="{500E102B-F234-4B9C-925F-FCE3918ECBE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43" name="Tekstfelt 42">
            <a:extLst>
              <a:ext uri="{FF2B5EF4-FFF2-40B4-BE49-F238E27FC236}">
                <a16:creationId xmlns:a16="http://schemas.microsoft.com/office/drawing/2014/main" id="{D42E1AD6-09F7-4F68-97EA-892BF8B47C49}"/>
              </a:ext>
            </a:extLst>
          </p:cNvPr>
          <p:cNvSpPr txBox="1"/>
          <p:nvPr/>
        </p:nvSpPr>
        <p:spPr>
          <a:xfrm>
            <a:off x="8044924" y="5913553"/>
            <a:ext cx="3963748" cy="338554"/>
          </a:xfrm>
          <a:prstGeom prst="rect">
            <a:avLst/>
          </a:prstGeom>
          <a:noFill/>
        </p:spPr>
        <p:txBody>
          <a:bodyPr wrap="square" rtlCol="0">
            <a:spAutoFit/>
          </a:bodyPr>
          <a:lstStyle/>
          <a:p>
            <a:pPr algn="r"/>
            <a:r>
              <a:rPr lang="da-DK" sz="1600" dirty="0"/>
              <a:t>Hent værktøjet til risikoanalyse  </a:t>
            </a:r>
            <a:r>
              <a:rPr lang="da-DK" sz="1600" dirty="0">
                <a:hlinkClick r:id="rId11" action="ppaction://hlinksldjump"/>
              </a:rPr>
              <a:t>her</a:t>
            </a:r>
            <a:r>
              <a:rPr lang="da-DK" sz="1600" dirty="0">
                <a:hlinkClick r:id="rId12" action="ppaction://hlinksldjump"/>
              </a:rPr>
              <a:t>.</a:t>
            </a:r>
            <a:endParaRPr lang="da-DK" sz="1600" dirty="0"/>
          </a:p>
        </p:txBody>
      </p:sp>
      <p:sp>
        <p:nvSpPr>
          <p:cNvPr id="34" name="Rectangle 4">
            <a:extLst>
              <a:ext uri="{FF2B5EF4-FFF2-40B4-BE49-F238E27FC236}">
                <a16:creationId xmlns:a16="http://schemas.microsoft.com/office/drawing/2014/main" id="{6B3E6A41-4547-4B06-86BF-41218D33ACBC}"/>
              </a:ext>
            </a:extLst>
          </p:cNvPr>
          <p:cNvSpPr>
            <a:spLocks noChangeArrowheads="1"/>
          </p:cNvSpPr>
          <p:nvPr/>
        </p:nvSpPr>
        <p:spPr bwMode="auto">
          <a:xfrm>
            <a:off x="5780841" y="1588689"/>
            <a:ext cx="1477962" cy="685800"/>
          </a:xfrm>
          <a:prstGeom prst="rect">
            <a:avLst/>
          </a:prstGeom>
          <a:solidFill>
            <a:schemeClr val="accent1">
              <a:lumMod val="40000"/>
              <a:lumOff val="60000"/>
            </a:schemeClr>
          </a:solidFill>
          <a:ln w="9525">
            <a:solidFill>
              <a:schemeClr val="tx1"/>
            </a:solidFill>
            <a:miter lim="800000"/>
            <a:headEnd/>
            <a:tailEnd/>
          </a:ln>
        </p:spPr>
        <p:txBody>
          <a:bodyPr wrap="none" lIns="0" tIns="0" rIns="0" bIns="0" anchor="ctr"/>
          <a:lstStyle/>
          <a:p>
            <a:pPr algn="ctr" fontAlgn="auto">
              <a:spcBef>
                <a:spcPts val="0"/>
              </a:spcBef>
              <a:spcAft>
                <a:spcPts val="0"/>
              </a:spcAft>
              <a:defRPr/>
            </a:pPr>
            <a:r>
              <a:rPr lang="da-DK" sz="1400" dirty="0">
                <a:cs typeface="+mn-cs"/>
              </a:rPr>
              <a:t>Identifikation</a:t>
            </a:r>
          </a:p>
          <a:p>
            <a:pPr algn="ctr" fontAlgn="auto">
              <a:spcBef>
                <a:spcPts val="0"/>
              </a:spcBef>
              <a:spcAft>
                <a:spcPts val="0"/>
              </a:spcAft>
              <a:defRPr/>
            </a:pPr>
            <a:r>
              <a:rPr lang="da-DK" sz="1400" dirty="0">
                <a:cs typeface="+mn-cs"/>
              </a:rPr>
              <a:t>af risici</a:t>
            </a:r>
          </a:p>
        </p:txBody>
      </p:sp>
      <p:sp>
        <p:nvSpPr>
          <p:cNvPr id="35" name="Rectangle 5">
            <a:extLst>
              <a:ext uri="{FF2B5EF4-FFF2-40B4-BE49-F238E27FC236}">
                <a16:creationId xmlns:a16="http://schemas.microsoft.com/office/drawing/2014/main" id="{4F5B8FDF-B283-4F9D-B8F2-3B783761B283}"/>
              </a:ext>
            </a:extLst>
          </p:cNvPr>
          <p:cNvSpPr>
            <a:spLocks noChangeArrowheads="1"/>
          </p:cNvSpPr>
          <p:nvPr/>
        </p:nvSpPr>
        <p:spPr bwMode="auto">
          <a:xfrm>
            <a:off x="5780841" y="2731689"/>
            <a:ext cx="1477962" cy="685800"/>
          </a:xfrm>
          <a:prstGeom prst="rect">
            <a:avLst/>
          </a:prstGeom>
          <a:solidFill>
            <a:schemeClr val="accent1">
              <a:lumMod val="40000"/>
              <a:lumOff val="60000"/>
            </a:schemeClr>
          </a:solidFill>
          <a:ln w="9525">
            <a:solidFill>
              <a:schemeClr val="tx1"/>
            </a:solidFill>
            <a:miter lim="800000"/>
            <a:headEnd/>
            <a:tailEnd/>
          </a:ln>
        </p:spPr>
        <p:txBody>
          <a:bodyPr wrap="none" lIns="0" tIns="0" rIns="0" bIns="0" anchor="ctr"/>
          <a:lstStyle/>
          <a:p>
            <a:pPr algn="ctr" fontAlgn="auto">
              <a:spcBef>
                <a:spcPts val="0"/>
              </a:spcBef>
              <a:spcAft>
                <a:spcPts val="0"/>
              </a:spcAft>
              <a:defRPr/>
            </a:pPr>
            <a:r>
              <a:rPr lang="da-DK" sz="1400">
                <a:cs typeface="+mn-cs"/>
              </a:rPr>
              <a:t>Evaluering</a:t>
            </a:r>
          </a:p>
          <a:p>
            <a:pPr algn="ctr" fontAlgn="auto">
              <a:spcBef>
                <a:spcPts val="0"/>
              </a:spcBef>
              <a:spcAft>
                <a:spcPts val="0"/>
              </a:spcAft>
              <a:defRPr/>
            </a:pPr>
            <a:r>
              <a:rPr lang="da-DK" sz="1400">
                <a:cs typeface="+mn-cs"/>
              </a:rPr>
              <a:t>af risici</a:t>
            </a:r>
          </a:p>
        </p:txBody>
      </p:sp>
      <p:sp>
        <p:nvSpPr>
          <p:cNvPr id="36" name="Rectangle 6">
            <a:extLst>
              <a:ext uri="{FF2B5EF4-FFF2-40B4-BE49-F238E27FC236}">
                <a16:creationId xmlns:a16="http://schemas.microsoft.com/office/drawing/2014/main" id="{26624C8E-4DEF-417D-9114-A5576B605D2F}"/>
              </a:ext>
            </a:extLst>
          </p:cNvPr>
          <p:cNvSpPr>
            <a:spLocks noChangeArrowheads="1"/>
          </p:cNvSpPr>
          <p:nvPr/>
        </p:nvSpPr>
        <p:spPr bwMode="auto">
          <a:xfrm>
            <a:off x="5780841" y="3874689"/>
            <a:ext cx="1477962" cy="685800"/>
          </a:xfrm>
          <a:prstGeom prst="rect">
            <a:avLst/>
          </a:prstGeom>
          <a:solidFill>
            <a:schemeClr val="accent1">
              <a:lumMod val="40000"/>
              <a:lumOff val="60000"/>
            </a:schemeClr>
          </a:solidFill>
          <a:ln w="9525">
            <a:solidFill>
              <a:schemeClr val="tx1"/>
            </a:solidFill>
            <a:miter lim="800000"/>
            <a:headEnd/>
            <a:tailEnd/>
          </a:ln>
        </p:spPr>
        <p:txBody>
          <a:bodyPr wrap="none" lIns="0" tIns="0" rIns="0" bIns="0" anchor="ctr"/>
          <a:lstStyle/>
          <a:p>
            <a:pPr algn="ctr" fontAlgn="auto">
              <a:spcBef>
                <a:spcPts val="0"/>
              </a:spcBef>
              <a:spcAft>
                <a:spcPts val="0"/>
              </a:spcAft>
              <a:defRPr/>
            </a:pPr>
            <a:r>
              <a:rPr lang="da-DK" sz="1400" dirty="0">
                <a:cs typeface="+mn-cs"/>
              </a:rPr>
              <a:t>Identificer</a:t>
            </a:r>
          </a:p>
          <a:p>
            <a:pPr algn="ctr" fontAlgn="auto">
              <a:spcBef>
                <a:spcPts val="0"/>
              </a:spcBef>
              <a:spcAft>
                <a:spcPts val="0"/>
              </a:spcAft>
              <a:defRPr/>
            </a:pPr>
            <a:r>
              <a:rPr lang="da-DK" sz="1400" dirty="0">
                <a:cs typeface="+mn-cs"/>
              </a:rPr>
              <a:t>reaktion til risici</a:t>
            </a:r>
          </a:p>
        </p:txBody>
      </p:sp>
      <p:sp>
        <p:nvSpPr>
          <p:cNvPr id="37" name="Rectangle 7">
            <a:extLst>
              <a:ext uri="{FF2B5EF4-FFF2-40B4-BE49-F238E27FC236}">
                <a16:creationId xmlns:a16="http://schemas.microsoft.com/office/drawing/2014/main" id="{89E44117-2C5D-410C-9403-D7409B30D4D0}"/>
              </a:ext>
            </a:extLst>
          </p:cNvPr>
          <p:cNvSpPr>
            <a:spLocks noChangeArrowheads="1"/>
          </p:cNvSpPr>
          <p:nvPr/>
        </p:nvSpPr>
        <p:spPr bwMode="auto">
          <a:xfrm>
            <a:off x="5780841" y="5089126"/>
            <a:ext cx="1477962" cy="685800"/>
          </a:xfrm>
          <a:prstGeom prst="rect">
            <a:avLst/>
          </a:prstGeom>
          <a:solidFill>
            <a:schemeClr val="accent1">
              <a:lumMod val="40000"/>
              <a:lumOff val="60000"/>
            </a:schemeClr>
          </a:solidFill>
          <a:ln w="9525">
            <a:solidFill>
              <a:schemeClr val="tx1"/>
            </a:solidFill>
            <a:miter lim="800000"/>
            <a:headEnd/>
            <a:tailEnd/>
          </a:ln>
        </p:spPr>
        <p:txBody>
          <a:bodyPr wrap="none" lIns="0" tIns="0" rIns="0" bIns="0" anchor="ctr"/>
          <a:lstStyle/>
          <a:p>
            <a:pPr algn="ctr" fontAlgn="auto">
              <a:spcBef>
                <a:spcPts val="0"/>
              </a:spcBef>
              <a:spcAft>
                <a:spcPts val="0"/>
              </a:spcAft>
              <a:defRPr/>
            </a:pPr>
            <a:r>
              <a:rPr lang="da-DK" sz="1400">
                <a:cs typeface="+mn-cs"/>
              </a:rPr>
              <a:t>Vælg risici der </a:t>
            </a:r>
          </a:p>
          <a:p>
            <a:pPr algn="ctr" fontAlgn="auto">
              <a:spcBef>
                <a:spcPts val="0"/>
              </a:spcBef>
              <a:spcAft>
                <a:spcPts val="0"/>
              </a:spcAft>
              <a:defRPr/>
            </a:pPr>
            <a:r>
              <a:rPr lang="da-DK" sz="1400">
                <a:cs typeface="+mn-cs"/>
              </a:rPr>
              <a:t>skal håndteres </a:t>
            </a:r>
          </a:p>
        </p:txBody>
      </p:sp>
      <p:sp>
        <p:nvSpPr>
          <p:cNvPr id="41" name="Rectangle 8">
            <a:extLst>
              <a:ext uri="{FF2B5EF4-FFF2-40B4-BE49-F238E27FC236}">
                <a16:creationId xmlns:a16="http://schemas.microsoft.com/office/drawing/2014/main" id="{132BBCD3-4BAC-4758-BCB6-C0C1B2D486BF}"/>
              </a:ext>
            </a:extLst>
          </p:cNvPr>
          <p:cNvSpPr>
            <a:spLocks noChangeArrowheads="1"/>
          </p:cNvSpPr>
          <p:nvPr/>
        </p:nvSpPr>
        <p:spPr bwMode="auto">
          <a:xfrm>
            <a:off x="8058691" y="3891388"/>
            <a:ext cx="1443037" cy="685800"/>
          </a:xfrm>
          <a:prstGeom prst="rect">
            <a:avLst/>
          </a:prstGeom>
          <a:solidFill>
            <a:schemeClr val="accent1">
              <a:lumMod val="40000"/>
              <a:lumOff val="60000"/>
            </a:schemeClr>
          </a:solidFill>
          <a:ln w="9525">
            <a:solidFill>
              <a:schemeClr val="tx1"/>
            </a:solidFill>
            <a:miter lim="800000"/>
            <a:headEnd/>
            <a:tailEnd/>
          </a:ln>
        </p:spPr>
        <p:txBody>
          <a:bodyPr wrap="none" lIns="0" tIns="0" rIns="0" bIns="0" anchor="ctr"/>
          <a:lstStyle/>
          <a:p>
            <a:pPr algn="ctr" fontAlgn="auto">
              <a:spcBef>
                <a:spcPts val="0"/>
              </a:spcBef>
              <a:spcAft>
                <a:spcPts val="0"/>
              </a:spcAft>
              <a:defRPr/>
            </a:pPr>
            <a:r>
              <a:rPr lang="da-DK" sz="1400">
                <a:cs typeface="+mn-cs"/>
              </a:rPr>
              <a:t>Plan og</a:t>
            </a:r>
          </a:p>
          <a:p>
            <a:pPr algn="ctr" fontAlgn="auto">
              <a:spcBef>
                <a:spcPts val="0"/>
              </a:spcBef>
              <a:spcAft>
                <a:spcPts val="0"/>
              </a:spcAft>
              <a:defRPr/>
            </a:pPr>
            <a:r>
              <a:rPr lang="da-DK" sz="1400">
                <a:cs typeface="+mn-cs"/>
              </a:rPr>
              <a:t>ressourcer</a:t>
            </a:r>
          </a:p>
        </p:txBody>
      </p:sp>
      <p:sp>
        <p:nvSpPr>
          <p:cNvPr id="42" name="Rectangle 9">
            <a:extLst>
              <a:ext uri="{FF2B5EF4-FFF2-40B4-BE49-F238E27FC236}">
                <a16:creationId xmlns:a16="http://schemas.microsoft.com/office/drawing/2014/main" id="{580C03DC-4803-4CB2-B8AB-F207D0C81F53}"/>
              </a:ext>
            </a:extLst>
          </p:cNvPr>
          <p:cNvSpPr>
            <a:spLocks noChangeArrowheads="1"/>
          </p:cNvSpPr>
          <p:nvPr/>
        </p:nvSpPr>
        <p:spPr bwMode="auto">
          <a:xfrm>
            <a:off x="8058691" y="2772200"/>
            <a:ext cx="1443037" cy="685800"/>
          </a:xfrm>
          <a:prstGeom prst="rect">
            <a:avLst/>
          </a:prstGeom>
          <a:solidFill>
            <a:schemeClr val="accent1">
              <a:lumMod val="40000"/>
              <a:lumOff val="60000"/>
            </a:schemeClr>
          </a:solidFill>
          <a:ln w="9525">
            <a:solidFill>
              <a:schemeClr val="tx1"/>
            </a:solidFill>
            <a:miter lim="800000"/>
            <a:headEnd/>
            <a:tailEnd/>
          </a:ln>
        </p:spPr>
        <p:txBody>
          <a:bodyPr wrap="none" lIns="0" tIns="0" rIns="0" bIns="0" anchor="ctr"/>
          <a:lstStyle/>
          <a:p>
            <a:pPr algn="ctr" fontAlgn="auto">
              <a:spcBef>
                <a:spcPts val="0"/>
              </a:spcBef>
              <a:spcAft>
                <a:spcPts val="0"/>
              </a:spcAft>
              <a:defRPr/>
            </a:pPr>
            <a:r>
              <a:rPr lang="da-DK" sz="1400">
                <a:cs typeface="+mn-cs"/>
              </a:rPr>
              <a:t>Overvåge og</a:t>
            </a:r>
          </a:p>
          <a:p>
            <a:pPr algn="ctr" fontAlgn="auto">
              <a:spcBef>
                <a:spcPts val="0"/>
              </a:spcBef>
              <a:spcAft>
                <a:spcPts val="0"/>
              </a:spcAft>
              <a:defRPr/>
            </a:pPr>
            <a:r>
              <a:rPr lang="da-DK" sz="1400">
                <a:cs typeface="+mn-cs"/>
              </a:rPr>
              <a:t>rapportering</a:t>
            </a:r>
          </a:p>
        </p:txBody>
      </p:sp>
      <p:sp>
        <p:nvSpPr>
          <p:cNvPr id="44" name="AutoShape 10">
            <a:extLst>
              <a:ext uri="{FF2B5EF4-FFF2-40B4-BE49-F238E27FC236}">
                <a16:creationId xmlns:a16="http://schemas.microsoft.com/office/drawing/2014/main" id="{CB1A5349-4CE7-4F2A-B9F4-5BF9AEADC61F}"/>
              </a:ext>
            </a:extLst>
          </p:cNvPr>
          <p:cNvSpPr>
            <a:spLocks noChangeArrowheads="1"/>
          </p:cNvSpPr>
          <p:nvPr/>
        </p:nvSpPr>
        <p:spPr bwMode="auto">
          <a:xfrm>
            <a:off x="6344403" y="2350689"/>
            <a:ext cx="350838" cy="304800"/>
          </a:xfrm>
          <a:prstGeom prst="downArrow">
            <a:avLst>
              <a:gd name="adj1" fmla="val 50000"/>
              <a:gd name="adj2" fmla="val 25000"/>
            </a:avLst>
          </a:prstGeom>
          <a:solidFill>
            <a:schemeClr val="accent1">
              <a:lumMod val="50000"/>
            </a:schemeClr>
          </a:solidFill>
          <a:ln w="9525">
            <a:noFill/>
            <a:miter lim="800000"/>
            <a:headEnd/>
            <a:tailEnd/>
          </a:ln>
        </p:spPr>
        <p:txBody>
          <a:bodyPr wrap="none" lIns="0" tIns="0" rIns="0" bIns="0" anchor="ctr"/>
          <a:lstStyle/>
          <a:p>
            <a:endParaRPr lang="da-DK"/>
          </a:p>
        </p:txBody>
      </p:sp>
      <p:sp>
        <p:nvSpPr>
          <p:cNvPr id="45" name="AutoShape 11">
            <a:extLst>
              <a:ext uri="{FF2B5EF4-FFF2-40B4-BE49-F238E27FC236}">
                <a16:creationId xmlns:a16="http://schemas.microsoft.com/office/drawing/2014/main" id="{70B3146E-D382-4EE2-8606-B35DCE05132A}"/>
              </a:ext>
            </a:extLst>
          </p:cNvPr>
          <p:cNvSpPr>
            <a:spLocks noChangeArrowheads="1"/>
          </p:cNvSpPr>
          <p:nvPr/>
        </p:nvSpPr>
        <p:spPr bwMode="auto">
          <a:xfrm>
            <a:off x="6344403" y="3493689"/>
            <a:ext cx="350838" cy="304800"/>
          </a:xfrm>
          <a:prstGeom prst="downArrow">
            <a:avLst>
              <a:gd name="adj1" fmla="val 50000"/>
              <a:gd name="adj2" fmla="val 25000"/>
            </a:avLst>
          </a:prstGeom>
          <a:solidFill>
            <a:schemeClr val="accent1">
              <a:lumMod val="50000"/>
            </a:schemeClr>
          </a:solidFill>
          <a:ln w="9525">
            <a:noFill/>
            <a:miter lim="800000"/>
            <a:headEnd/>
            <a:tailEnd/>
          </a:ln>
        </p:spPr>
        <p:txBody>
          <a:bodyPr wrap="none" lIns="0" tIns="0" rIns="0" bIns="0" anchor="ctr"/>
          <a:lstStyle/>
          <a:p>
            <a:endParaRPr lang="da-DK"/>
          </a:p>
        </p:txBody>
      </p:sp>
      <p:sp>
        <p:nvSpPr>
          <p:cNvPr id="46" name="AutoShape 12">
            <a:extLst>
              <a:ext uri="{FF2B5EF4-FFF2-40B4-BE49-F238E27FC236}">
                <a16:creationId xmlns:a16="http://schemas.microsoft.com/office/drawing/2014/main" id="{E6B2A228-8D09-4E26-9D37-BDB3F7F6F1D1}"/>
              </a:ext>
            </a:extLst>
          </p:cNvPr>
          <p:cNvSpPr>
            <a:spLocks noChangeArrowheads="1"/>
          </p:cNvSpPr>
          <p:nvPr/>
        </p:nvSpPr>
        <p:spPr bwMode="auto">
          <a:xfrm>
            <a:off x="6344403" y="4712889"/>
            <a:ext cx="350838" cy="304800"/>
          </a:xfrm>
          <a:prstGeom prst="downArrow">
            <a:avLst>
              <a:gd name="adj1" fmla="val 50000"/>
              <a:gd name="adj2" fmla="val 25000"/>
            </a:avLst>
          </a:prstGeom>
          <a:solidFill>
            <a:schemeClr val="accent1">
              <a:lumMod val="50000"/>
            </a:schemeClr>
          </a:solidFill>
          <a:ln w="9525">
            <a:noFill/>
            <a:miter lim="800000"/>
            <a:headEnd/>
            <a:tailEnd/>
          </a:ln>
        </p:spPr>
        <p:txBody>
          <a:bodyPr wrap="none" lIns="0" tIns="0" rIns="0" bIns="0" anchor="ctr"/>
          <a:lstStyle/>
          <a:p>
            <a:endParaRPr lang="da-DK"/>
          </a:p>
        </p:txBody>
      </p:sp>
      <p:sp>
        <p:nvSpPr>
          <p:cNvPr id="47" name="AutoShape 15">
            <a:extLst>
              <a:ext uri="{FF2B5EF4-FFF2-40B4-BE49-F238E27FC236}">
                <a16:creationId xmlns:a16="http://schemas.microsoft.com/office/drawing/2014/main" id="{8EC34B94-96D8-4B91-86AE-60A55E6A1B08}"/>
              </a:ext>
            </a:extLst>
          </p:cNvPr>
          <p:cNvSpPr>
            <a:spLocks noChangeArrowheads="1"/>
          </p:cNvSpPr>
          <p:nvPr/>
        </p:nvSpPr>
        <p:spPr bwMode="auto">
          <a:xfrm>
            <a:off x="8668291" y="3534200"/>
            <a:ext cx="341312" cy="285750"/>
          </a:xfrm>
          <a:prstGeom prst="upArrow">
            <a:avLst>
              <a:gd name="adj1" fmla="val 50000"/>
              <a:gd name="adj2" fmla="val 25000"/>
            </a:avLst>
          </a:prstGeom>
          <a:solidFill>
            <a:schemeClr val="accent1">
              <a:lumMod val="50000"/>
            </a:schemeClr>
          </a:solidFill>
          <a:ln w="9525">
            <a:noFill/>
            <a:miter lim="800000"/>
            <a:headEnd/>
            <a:tailEnd/>
          </a:ln>
        </p:spPr>
        <p:txBody>
          <a:bodyPr wrap="none" lIns="0" tIns="0" rIns="0" bIns="0" anchor="ctr"/>
          <a:lstStyle/>
          <a:p>
            <a:endParaRPr lang="da-DK"/>
          </a:p>
        </p:txBody>
      </p:sp>
      <p:sp>
        <p:nvSpPr>
          <p:cNvPr id="56" name="AutoShape 16">
            <a:extLst>
              <a:ext uri="{FF2B5EF4-FFF2-40B4-BE49-F238E27FC236}">
                <a16:creationId xmlns:a16="http://schemas.microsoft.com/office/drawing/2014/main" id="{F03239B4-E9CC-483C-8B8B-428FC7758ABA}"/>
              </a:ext>
            </a:extLst>
          </p:cNvPr>
          <p:cNvSpPr>
            <a:spLocks noChangeArrowheads="1"/>
          </p:cNvSpPr>
          <p:nvPr/>
        </p:nvSpPr>
        <p:spPr bwMode="auto">
          <a:xfrm rot="1867747">
            <a:off x="7428828" y="2317073"/>
            <a:ext cx="527050" cy="381000"/>
          </a:xfrm>
          <a:prstGeom prst="leftArrow">
            <a:avLst>
              <a:gd name="adj1" fmla="val 50000"/>
              <a:gd name="adj2" fmla="val 59996"/>
            </a:avLst>
          </a:prstGeom>
          <a:solidFill>
            <a:schemeClr val="accent1">
              <a:lumMod val="50000"/>
            </a:schemeClr>
          </a:solidFill>
          <a:ln w="9525">
            <a:noFill/>
            <a:miter lim="800000"/>
            <a:headEnd/>
            <a:tailEnd/>
          </a:ln>
        </p:spPr>
        <p:txBody>
          <a:bodyPr wrap="none" lIns="0" tIns="0" rIns="0" bIns="0" anchor="ctr"/>
          <a:lstStyle/>
          <a:p>
            <a:endParaRPr lang="da-DK" sz="2000"/>
          </a:p>
        </p:txBody>
      </p:sp>
      <p:sp>
        <p:nvSpPr>
          <p:cNvPr id="57" name="AutoShape 16">
            <a:extLst>
              <a:ext uri="{FF2B5EF4-FFF2-40B4-BE49-F238E27FC236}">
                <a16:creationId xmlns:a16="http://schemas.microsoft.com/office/drawing/2014/main" id="{868D896E-4D6D-44D6-8408-30EE4B859D6C}"/>
              </a:ext>
            </a:extLst>
          </p:cNvPr>
          <p:cNvSpPr>
            <a:spLocks noChangeArrowheads="1"/>
          </p:cNvSpPr>
          <p:nvPr/>
        </p:nvSpPr>
        <p:spPr bwMode="auto">
          <a:xfrm rot="8835344">
            <a:off x="7419326" y="4675731"/>
            <a:ext cx="527050" cy="343550"/>
          </a:xfrm>
          <a:prstGeom prst="leftArrow">
            <a:avLst>
              <a:gd name="adj1" fmla="val 50000"/>
              <a:gd name="adj2" fmla="val 59996"/>
            </a:avLst>
          </a:prstGeom>
          <a:solidFill>
            <a:schemeClr val="accent1">
              <a:lumMod val="50000"/>
            </a:schemeClr>
          </a:solidFill>
          <a:ln w="9525">
            <a:solidFill>
              <a:schemeClr val="tx1"/>
            </a:solidFill>
            <a:miter lim="800000"/>
            <a:headEnd/>
            <a:tailEnd/>
          </a:ln>
        </p:spPr>
        <p:txBody>
          <a:bodyPr wrap="none" lIns="0" tIns="0" rIns="0" bIns="0" anchor="ctr"/>
          <a:lstStyle/>
          <a:p>
            <a:endParaRPr lang="da-DK" sz="2000"/>
          </a:p>
        </p:txBody>
      </p:sp>
      <p:sp>
        <p:nvSpPr>
          <p:cNvPr id="58" name="Tekstboks 19">
            <a:extLst>
              <a:ext uri="{FF2B5EF4-FFF2-40B4-BE49-F238E27FC236}">
                <a16:creationId xmlns:a16="http://schemas.microsoft.com/office/drawing/2014/main" id="{CE970052-AC9E-45A2-A01C-1B2E2CD0A09C}"/>
              </a:ext>
            </a:extLst>
          </p:cNvPr>
          <p:cNvSpPr txBox="1">
            <a:spLocks noChangeArrowheads="1"/>
          </p:cNvSpPr>
          <p:nvPr/>
        </p:nvSpPr>
        <p:spPr bwMode="auto">
          <a:xfrm>
            <a:off x="3250366" y="2748947"/>
            <a:ext cx="2447925" cy="830997"/>
          </a:xfrm>
          <a:prstGeom prst="rect">
            <a:avLst/>
          </a:prstGeom>
          <a:noFill/>
          <a:ln w="9525">
            <a:noFill/>
            <a:miter lim="800000"/>
            <a:headEnd/>
            <a:tailEnd/>
          </a:ln>
        </p:spPr>
        <p:txBody>
          <a:bodyPr>
            <a:spAutoFit/>
          </a:bodyPr>
          <a:lstStyle/>
          <a:p>
            <a:r>
              <a:rPr lang="da-DK" sz="1200" dirty="0">
                <a:latin typeface="Calibri" pitchFamily="34" charset="0"/>
              </a:rPr>
              <a:t>Risici placeres i en matrix visende Sandsynlighed og Konsekvens, hvorefter risikoprofilen kan vurderes.</a:t>
            </a:r>
          </a:p>
        </p:txBody>
      </p:sp>
      <p:sp>
        <p:nvSpPr>
          <p:cNvPr id="59" name="Tekstboks 21">
            <a:extLst>
              <a:ext uri="{FF2B5EF4-FFF2-40B4-BE49-F238E27FC236}">
                <a16:creationId xmlns:a16="http://schemas.microsoft.com/office/drawing/2014/main" id="{91039E8D-1529-4DAF-9D5F-66B8E44DE165}"/>
              </a:ext>
            </a:extLst>
          </p:cNvPr>
          <p:cNvSpPr txBox="1">
            <a:spLocks noChangeArrowheads="1"/>
          </p:cNvSpPr>
          <p:nvPr/>
        </p:nvSpPr>
        <p:spPr bwMode="auto">
          <a:xfrm>
            <a:off x="3250366" y="1501570"/>
            <a:ext cx="2447925" cy="830997"/>
          </a:xfrm>
          <a:prstGeom prst="rect">
            <a:avLst/>
          </a:prstGeom>
          <a:noFill/>
          <a:ln w="9525">
            <a:noFill/>
            <a:miter lim="800000"/>
            <a:headEnd/>
            <a:tailEnd/>
          </a:ln>
        </p:spPr>
        <p:txBody>
          <a:bodyPr wrap="square">
            <a:spAutoFit/>
          </a:bodyPr>
          <a:lstStyle/>
          <a:p>
            <a:r>
              <a:rPr lang="da-DK" sz="1200" dirty="0">
                <a:latin typeface="Calibri" pitchFamily="34" charset="0"/>
              </a:rPr>
              <a:t>Risikoanalysen begynder med en brainstorm omkring, hvilke risici der kan forekomme under og efter det pågældende projekt. </a:t>
            </a:r>
          </a:p>
        </p:txBody>
      </p:sp>
      <p:sp>
        <p:nvSpPr>
          <p:cNvPr id="60" name="Tekstboks 22">
            <a:extLst>
              <a:ext uri="{FF2B5EF4-FFF2-40B4-BE49-F238E27FC236}">
                <a16:creationId xmlns:a16="http://schemas.microsoft.com/office/drawing/2014/main" id="{B3979746-FA3A-4BB9-AC69-3148AB80D1A2}"/>
              </a:ext>
            </a:extLst>
          </p:cNvPr>
          <p:cNvSpPr txBox="1">
            <a:spLocks noChangeArrowheads="1"/>
          </p:cNvSpPr>
          <p:nvPr/>
        </p:nvSpPr>
        <p:spPr bwMode="auto">
          <a:xfrm>
            <a:off x="3250366" y="3806426"/>
            <a:ext cx="2447925" cy="831850"/>
          </a:xfrm>
          <a:prstGeom prst="rect">
            <a:avLst/>
          </a:prstGeom>
          <a:noFill/>
          <a:ln w="9525">
            <a:noFill/>
            <a:miter lim="800000"/>
            <a:headEnd/>
            <a:tailEnd/>
          </a:ln>
        </p:spPr>
        <p:txBody>
          <a:bodyPr>
            <a:spAutoFit/>
          </a:bodyPr>
          <a:lstStyle/>
          <a:p>
            <a:r>
              <a:rPr lang="da-DK" sz="1200" dirty="0">
                <a:latin typeface="Calibri" pitchFamily="34" charset="0"/>
              </a:rPr>
              <a:t>En analyse af hvad der kan gøres forebyggende før risikoen indtræffer - og afhjælpende efter, når problemet er sket.</a:t>
            </a:r>
          </a:p>
        </p:txBody>
      </p:sp>
      <p:sp>
        <p:nvSpPr>
          <p:cNvPr id="61" name="Tekstboks 23">
            <a:extLst>
              <a:ext uri="{FF2B5EF4-FFF2-40B4-BE49-F238E27FC236}">
                <a16:creationId xmlns:a16="http://schemas.microsoft.com/office/drawing/2014/main" id="{704F499A-EE6F-4035-B441-4BF9C580E3BF}"/>
              </a:ext>
            </a:extLst>
          </p:cNvPr>
          <p:cNvSpPr txBox="1">
            <a:spLocks noChangeArrowheads="1"/>
          </p:cNvSpPr>
          <p:nvPr/>
        </p:nvSpPr>
        <p:spPr bwMode="auto">
          <a:xfrm>
            <a:off x="3250366" y="5105001"/>
            <a:ext cx="2447925" cy="646113"/>
          </a:xfrm>
          <a:prstGeom prst="rect">
            <a:avLst/>
          </a:prstGeom>
          <a:noFill/>
          <a:ln w="9525">
            <a:noFill/>
            <a:miter lim="800000"/>
            <a:headEnd/>
            <a:tailEnd/>
          </a:ln>
        </p:spPr>
        <p:txBody>
          <a:bodyPr>
            <a:spAutoFit/>
          </a:bodyPr>
          <a:lstStyle/>
          <a:p>
            <a:r>
              <a:rPr lang="da-DK" sz="1200" dirty="0">
                <a:latin typeface="Calibri" pitchFamily="34" charset="0"/>
              </a:rPr>
              <a:t>Anbefaling til beslutning til ledelsen, herunder omkostninger ved de enkelte anbefalinger.</a:t>
            </a:r>
          </a:p>
        </p:txBody>
      </p:sp>
      <p:sp>
        <p:nvSpPr>
          <p:cNvPr id="62" name="Tekstboks 24">
            <a:extLst>
              <a:ext uri="{FF2B5EF4-FFF2-40B4-BE49-F238E27FC236}">
                <a16:creationId xmlns:a16="http://schemas.microsoft.com/office/drawing/2014/main" id="{632EF884-9AB7-45D6-BE12-8C3150FFC31E}"/>
              </a:ext>
            </a:extLst>
          </p:cNvPr>
          <p:cNvSpPr txBox="1">
            <a:spLocks noChangeArrowheads="1"/>
          </p:cNvSpPr>
          <p:nvPr/>
        </p:nvSpPr>
        <p:spPr bwMode="auto">
          <a:xfrm>
            <a:off x="9614441" y="3896150"/>
            <a:ext cx="2160587" cy="646113"/>
          </a:xfrm>
          <a:prstGeom prst="rect">
            <a:avLst/>
          </a:prstGeom>
          <a:noFill/>
          <a:ln w="9525">
            <a:noFill/>
            <a:miter lim="800000"/>
            <a:headEnd/>
            <a:tailEnd/>
          </a:ln>
        </p:spPr>
        <p:txBody>
          <a:bodyPr>
            <a:spAutoFit/>
          </a:bodyPr>
          <a:lstStyle/>
          <a:p>
            <a:r>
              <a:rPr lang="da-DK" sz="1200" dirty="0">
                <a:latin typeface="Calibri" pitchFamily="34" charset="0"/>
              </a:rPr>
              <a:t>Besluttede risikoforebyggende aktiviteter justeres ind i planen, og ressourcer allokeres.</a:t>
            </a:r>
          </a:p>
        </p:txBody>
      </p:sp>
      <p:sp>
        <p:nvSpPr>
          <p:cNvPr id="64" name="Tekstboks 24">
            <a:extLst>
              <a:ext uri="{FF2B5EF4-FFF2-40B4-BE49-F238E27FC236}">
                <a16:creationId xmlns:a16="http://schemas.microsoft.com/office/drawing/2014/main" id="{299839EA-DB04-42C2-A04B-D046BA5A69E8}"/>
              </a:ext>
            </a:extLst>
          </p:cNvPr>
          <p:cNvSpPr txBox="1">
            <a:spLocks noChangeArrowheads="1"/>
          </p:cNvSpPr>
          <p:nvPr/>
        </p:nvSpPr>
        <p:spPr bwMode="auto">
          <a:xfrm>
            <a:off x="9614441" y="2779715"/>
            <a:ext cx="2160587" cy="830997"/>
          </a:xfrm>
          <a:prstGeom prst="rect">
            <a:avLst/>
          </a:prstGeom>
          <a:noFill/>
          <a:ln w="9525">
            <a:noFill/>
            <a:miter lim="800000"/>
            <a:headEnd/>
            <a:tailEnd/>
          </a:ln>
        </p:spPr>
        <p:txBody>
          <a:bodyPr>
            <a:spAutoFit/>
          </a:bodyPr>
          <a:lstStyle/>
          <a:p>
            <a:r>
              <a:rPr lang="da-DK" sz="1200" dirty="0">
                <a:latin typeface="Calibri" pitchFamily="34" charset="0"/>
              </a:rPr>
              <a:t>Overvågning og rapportering af de enkelte risici bør ske løbende – og anbefalet mindst en gang pr. måned.</a:t>
            </a:r>
          </a:p>
        </p:txBody>
      </p:sp>
      <p:sp>
        <p:nvSpPr>
          <p:cNvPr id="2" name="Tekstfelt 1">
            <a:extLst>
              <a:ext uri="{FF2B5EF4-FFF2-40B4-BE49-F238E27FC236}">
                <a16:creationId xmlns:a16="http://schemas.microsoft.com/office/drawing/2014/main" id="{7CF5EE92-3DD9-4A44-93C6-2F5ECCFD8530}"/>
              </a:ext>
            </a:extLst>
          </p:cNvPr>
          <p:cNvSpPr txBox="1"/>
          <p:nvPr/>
        </p:nvSpPr>
        <p:spPr>
          <a:xfrm>
            <a:off x="8044924" y="5438595"/>
            <a:ext cx="3963748" cy="338554"/>
          </a:xfrm>
          <a:prstGeom prst="rect">
            <a:avLst/>
          </a:prstGeom>
          <a:noFill/>
        </p:spPr>
        <p:txBody>
          <a:bodyPr wrap="square" rtlCol="0">
            <a:spAutoFit/>
          </a:bodyPr>
          <a:lstStyle/>
          <a:p>
            <a:pPr algn="r"/>
            <a:r>
              <a:rPr lang="da-DK" sz="1600" dirty="0"/>
              <a:t>Se et eksempel på risikoanalyse </a:t>
            </a:r>
            <a:r>
              <a:rPr lang="da-DK" sz="1600" dirty="0">
                <a:hlinkClick r:id="rId13" action="ppaction://hlinksldjump"/>
              </a:rPr>
              <a:t>her</a:t>
            </a:r>
            <a:r>
              <a:rPr lang="da-DK" sz="1600" dirty="0">
                <a:hlinkClick r:id="rId12" action="ppaction://hlinksldjump"/>
              </a:rPr>
              <a:t>.</a:t>
            </a:r>
            <a:endParaRPr lang="da-DK" sz="1600" dirty="0"/>
          </a:p>
        </p:txBody>
      </p:sp>
      <p:pic>
        <p:nvPicPr>
          <p:cNvPr id="5" name="Grafik 64" descr="Hjem">
            <a:hlinkClick r:id="rId14" action="ppaction://hlinksldjump"/>
            <a:extLst>
              <a:ext uri="{FF2B5EF4-FFF2-40B4-BE49-F238E27FC236}">
                <a16:creationId xmlns:a16="http://schemas.microsoft.com/office/drawing/2014/main" id="{20924105-6CAF-47F0-9773-8ACD9FD1B6C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30C43B89-797B-4B41-B371-1F2C7633A23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5587" y="157640"/>
            <a:ext cx="347297" cy="373662"/>
          </a:xfrm>
          <a:prstGeom prst="rect">
            <a:avLst/>
          </a:prstGeom>
        </p:spPr>
      </p:pic>
      <p:pic>
        <p:nvPicPr>
          <p:cNvPr id="7" name="Grafik 6" descr="Lystryk">
            <a:hlinkClick r:id="rId13" action="ppaction://hlinksldjump"/>
            <a:extLst>
              <a:ext uri="{FF2B5EF4-FFF2-40B4-BE49-F238E27FC236}">
                <a16:creationId xmlns:a16="http://schemas.microsoft.com/office/drawing/2014/main" id="{191EA3AA-0211-4072-9CE1-132BC733533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675178" y="113433"/>
            <a:ext cx="407840" cy="443592"/>
          </a:xfrm>
          <a:prstGeom prst="rect">
            <a:avLst/>
          </a:prstGeom>
        </p:spPr>
      </p:pic>
      <p:pic>
        <p:nvPicPr>
          <p:cNvPr id="3" name="Grafik 2" descr="Gentag">
            <a:hlinkClick r:id="rId21" action="ppaction://hlinksldjump"/>
            <a:extLst>
              <a:ext uri="{FF2B5EF4-FFF2-40B4-BE49-F238E27FC236}">
                <a16:creationId xmlns:a16="http://schemas.microsoft.com/office/drawing/2014/main" id="{383B3451-F583-4513-9CA2-082BB4804B0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270415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felt 23">
            <a:extLst>
              <a:ext uri="{FF2B5EF4-FFF2-40B4-BE49-F238E27FC236}">
                <a16:creationId xmlns:a16="http://schemas.microsoft.com/office/drawing/2014/main" id="{4BF41E6E-F4EE-409F-9C02-777FA82D2E6E}"/>
              </a:ext>
            </a:extLst>
          </p:cNvPr>
          <p:cNvSpPr txBox="1"/>
          <p:nvPr/>
        </p:nvSpPr>
        <p:spPr>
          <a:xfrm>
            <a:off x="3990812" y="418336"/>
            <a:ext cx="8074777" cy="523220"/>
          </a:xfrm>
          <a:prstGeom prst="rect">
            <a:avLst/>
          </a:prstGeom>
          <a:noFill/>
        </p:spPr>
        <p:txBody>
          <a:bodyPr wrap="square" rtlCol="0">
            <a:spAutoFit/>
          </a:bodyPr>
          <a:lstStyle/>
          <a:p>
            <a:r>
              <a:rPr lang="da-DK" sz="2800" b="1" dirty="0">
                <a:latin typeface="+mj-lt"/>
                <a:cs typeface="Lao UI" panose="020B0604020202020204" pitchFamily="34" charset="0"/>
              </a:rPr>
              <a:t>Projektdefinition</a:t>
            </a:r>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0251AB8C-A375-4FBA-89BD-68BD075852EC}"/>
              </a:ext>
            </a:extLst>
          </p:cNvPr>
          <p:cNvSpPr/>
          <p:nvPr/>
        </p:nvSpPr>
        <p:spPr>
          <a:xfrm>
            <a:off x="3316441" y="585803"/>
            <a:ext cx="7787331" cy="5365700"/>
          </a:xfrm>
          <a:prstGeom prst="rect">
            <a:avLst/>
          </a:prstGeom>
        </p:spPr>
        <p:txBody>
          <a:bodyPr wrap="square">
            <a:spAutoFit/>
          </a:bodyPr>
          <a:lstStyle/>
          <a:p>
            <a:pPr>
              <a:defRPr/>
            </a:pPr>
            <a:r>
              <a:rPr lang="da-DK" sz="1500" dirty="0"/>
              <a:t>Et projekt er en måde at strukturere, organisere og gennemføre en given opgave på.</a:t>
            </a:r>
          </a:p>
          <a:p>
            <a:pPr>
              <a:defRPr/>
            </a:pPr>
            <a:endParaRPr lang="da-DK" sz="1500" dirty="0"/>
          </a:p>
          <a:p>
            <a:pPr>
              <a:defRPr/>
            </a:pPr>
            <a:r>
              <a:rPr lang="da-DK" sz="1500" dirty="0"/>
              <a:t>Formålet er at prioritere opgaven med et særligt mandat og en særlig prioriteret ledelsesopbakning, for herved at skabe de bedste rammer og betingelser med de mest kompetente ressourcer.</a:t>
            </a:r>
          </a:p>
          <a:p>
            <a:pPr>
              <a:defRPr/>
            </a:pPr>
            <a:endParaRPr lang="da-DK" sz="1500" dirty="0"/>
          </a:p>
          <a:p>
            <a:pPr>
              <a:defRPr/>
            </a:pPr>
            <a:r>
              <a:rPr lang="da-DK" sz="1500" dirty="0"/>
              <a:t>Et hvert projekt bør styres og ledes efter en aftalt fremgangsmåde, hvorfor der altid bør være en aftalt model for projektet. Projektmodellen udstikker retningslinjer for, hvilke processer, metoder og værktøjer der skal anvendes, samt hvordan arbejdet i et projekt skal organiseres. </a:t>
            </a:r>
          </a:p>
          <a:p>
            <a:pPr>
              <a:defRPr/>
            </a:pPr>
            <a:endParaRPr lang="da-DK" sz="1500" dirty="0"/>
          </a:p>
          <a:p>
            <a:pPr>
              <a:defRPr/>
            </a:pPr>
            <a:r>
              <a:rPr lang="da-DK" sz="1500" dirty="0"/>
              <a:t>Projekter skal derfor have en vis størrelse og kompleksitet, før det er nødvendigt at følge metoden. Det er således langt fra alle opgaver, der skal styres som et projekt efter projektmodellen.</a:t>
            </a:r>
          </a:p>
          <a:p>
            <a:pPr>
              <a:defRPr/>
            </a:pPr>
            <a:r>
              <a:rPr lang="da-DK" sz="1500" dirty="0"/>
              <a:t> </a:t>
            </a:r>
          </a:p>
          <a:p>
            <a:pPr>
              <a:defRPr/>
            </a:pPr>
            <a:r>
              <a:rPr lang="da-DK" sz="1500" dirty="0"/>
              <a:t>Modellen bør anvendes, når en arbejdsopgave har følgende egenskaber (definition): </a:t>
            </a:r>
          </a:p>
          <a:p>
            <a:pPr>
              <a:defRPr/>
            </a:pPr>
            <a:endParaRPr lang="da-DK" sz="1500" b="1" dirty="0"/>
          </a:p>
          <a:p>
            <a:pPr marL="285750" indent="-285750">
              <a:buFont typeface="Arial" panose="020B0604020202020204" pitchFamily="34" charset="0"/>
              <a:buChar char="•"/>
              <a:defRPr/>
            </a:pPr>
            <a:r>
              <a:rPr lang="da-DK" sz="1500" b="1" dirty="0"/>
              <a:t>Er en ny større engangsopgave.</a:t>
            </a:r>
          </a:p>
          <a:p>
            <a:pPr marL="285750" indent="-285750">
              <a:lnSpc>
                <a:spcPct val="150000"/>
              </a:lnSpc>
              <a:buFont typeface="Arial" panose="020B0604020202020204" pitchFamily="34" charset="0"/>
              <a:buChar char="•"/>
              <a:defRPr/>
            </a:pPr>
            <a:r>
              <a:rPr lang="da-DK" sz="1500" b="1" dirty="0"/>
              <a:t>Er defineret med et fast start- og sluttidspunkt.</a:t>
            </a:r>
          </a:p>
          <a:p>
            <a:pPr marL="285750" indent="-285750">
              <a:lnSpc>
                <a:spcPct val="150000"/>
              </a:lnSpc>
              <a:buFont typeface="Arial" panose="020B0604020202020204" pitchFamily="34" charset="0"/>
              <a:buChar char="•"/>
              <a:defRPr/>
            </a:pPr>
            <a:r>
              <a:rPr lang="da-DK" sz="1500" b="1" dirty="0"/>
              <a:t>Er afgrænset i tid, i indhold (leverancer) og i ressourcer (personer, penge og faciliteter).</a:t>
            </a:r>
          </a:p>
          <a:p>
            <a:pPr marL="285750" indent="-285750">
              <a:lnSpc>
                <a:spcPct val="150000"/>
              </a:lnSpc>
              <a:buFont typeface="Arial" panose="020B0604020202020204" pitchFamily="34" charset="0"/>
              <a:buChar char="•"/>
              <a:defRPr/>
            </a:pPr>
            <a:r>
              <a:rPr lang="da-DK" sz="1500" b="1" dirty="0"/>
              <a:t>Har behov for sin egen midlertidige organisation (ofte tværorganisatorisk).</a:t>
            </a:r>
          </a:p>
          <a:p>
            <a:pPr marL="285750" indent="-285750">
              <a:lnSpc>
                <a:spcPct val="150000"/>
              </a:lnSpc>
              <a:buFont typeface="Arial" panose="020B0604020202020204" pitchFamily="34" charset="0"/>
              <a:buChar char="•"/>
              <a:defRPr/>
            </a:pPr>
            <a:r>
              <a:rPr lang="da-DK" sz="1500" b="1" dirty="0"/>
              <a:t>Har behov for sit eget budget.</a:t>
            </a:r>
            <a:endParaRPr lang="da-DK" sz="1500" dirty="0"/>
          </a:p>
        </p:txBody>
      </p:sp>
      <p:pic>
        <p:nvPicPr>
          <p:cNvPr id="14" name="Billede 13">
            <a:extLst>
              <a:ext uri="{FF2B5EF4-FFF2-40B4-BE49-F238E27FC236}">
                <a16:creationId xmlns:a16="http://schemas.microsoft.com/office/drawing/2014/main" id="{C24C4998-1644-4BE1-94F2-600093C04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5" y="67677"/>
            <a:ext cx="1574831" cy="518126"/>
          </a:xfrm>
          <a:prstGeom prst="rect">
            <a:avLst/>
          </a:prstGeom>
        </p:spPr>
      </p:pic>
      <p:sp>
        <p:nvSpPr>
          <p:cNvPr id="15" name="Isosceles Triangle 19">
            <a:extLst>
              <a:ext uri="{FF2B5EF4-FFF2-40B4-BE49-F238E27FC236}">
                <a16:creationId xmlns:a16="http://schemas.microsoft.com/office/drawing/2014/main" id="{0A9DA4BD-D3F9-4A66-BC95-805F154FBA1B}"/>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ctangle 2">
            <a:extLst>
              <a:ext uri="{FF2B5EF4-FFF2-40B4-BE49-F238E27FC236}">
                <a16:creationId xmlns:a16="http://schemas.microsoft.com/office/drawing/2014/main" id="{A1F19A48-328D-4302-9F31-9A46A2EA46C3}"/>
              </a:ext>
            </a:extLst>
          </p:cNvPr>
          <p:cNvSpPr/>
          <p:nvPr/>
        </p:nvSpPr>
        <p:spPr>
          <a:xfrm>
            <a:off x="165682" y="1169407"/>
            <a:ext cx="1913409" cy="3354765"/>
          </a:xfrm>
          <a:prstGeom prst="rect">
            <a:avLst/>
          </a:prstGeom>
        </p:spPr>
        <p:txBody>
          <a:bodyPr wrap="none">
            <a:spAutoFit/>
          </a:bodyPr>
          <a:lstStyle/>
          <a:p>
            <a:pPr>
              <a:lnSpc>
                <a:spcPct val="200000"/>
              </a:lnSpc>
            </a:pPr>
            <a:r>
              <a:rPr lang="da-DK" sz="1100" dirty="0">
                <a:solidFill>
                  <a:schemeClr val="bg1"/>
                </a:solidFill>
              </a:rPr>
              <a:t>Indledning</a:t>
            </a:r>
          </a:p>
          <a:p>
            <a:pPr>
              <a:lnSpc>
                <a:spcPct val="200000"/>
              </a:lnSpc>
            </a:pPr>
            <a:r>
              <a:rPr lang="da-DK" sz="1100" dirty="0">
                <a:solidFill>
                  <a:schemeClr val="bg1"/>
                </a:solidFill>
              </a:rPr>
              <a:t>Forklaringer</a:t>
            </a:r>
          </a:p>
          <a:p>
            <a:pPr marL="285750" indent="-285750">
              <a:lnSpc>
                <a:spcPct val="200000"/>
              </a:lnSpc>
              <a:buFont typeface="Wingdings" panose="05000000000000000000" pitchFamily="2" charset="2"/>
              <a:buChar char="§"/>
            </a:pPr>
            <a:r>
              <a:rPr lang="da-DK" sz="1600" b="1" dirty="0">
                <a:solidFill>
                  <a:schemeClr val="bg1"/>
                </a:solidFill>
              </a:rPr>
              <a:t>Projektdefinition</a:t>
            </a:r>
            <a:endParaRPr lang="da-DK" sz="1100" b="1" dirty="0">
              <a:solidFill>
                <a:schemeClr val="bg1"/>
              </a:solidFill>
            </a:endParaRPr>
          </a:p>
          <a:p>
            <a:pPr>
              <a:lnSpc>
                <a:spcPct val="200000"/>
              </a:lnSpc>
            </a:pPr>
            <a:r>
              <a:rPr lang="da-DK" sz="1200" dirty="0">
                <a:solidFill>
                  <a:schemeClr val="bg1"/>
                </a:solidFill>
              </a:rPr>
              <a:t>Metodebeskrivelser</a:t>
            </a:r>
          </a:p>
          <a:p>
            <a:pPr>
              <a:lnSpc>
                <a:spcPct val="200000"/>
              </a:lnSpc>
            </a:pPr>
            <a:r>
              <a:rPr lang="da-DK" sz="1200" dirty="0">
                <a:solidFill>
                  <a:schemeClr val="bg1"/>
                </a:solidFill>
              </a:rPr>
              <a:t>Modellen</a:t>
            </a:r>
            <a:br>
              <a:rPr lang="da-DK" sz="1200" dirty="0">
                <a:solidFill>
                  <a:schemeClr val="bg1"/>
                </a:solidFill>
              </a:rPr>
            </a:br>
            <a:r>
              <a:rPr lang="da-DK" sz="1100" dirty="0">
                <a:solidFill>
                  <a:schemeClr val="bg1"/>
                </a:solidFill>
              </a:rPr>
              <a:t>Overblik</a:t>
            </a:r>
            <a:br>
              <a:rPr lang="da-DK" sz="1100" dirty="0">
                <a:solidFill>
                  <a:schemeClr val="bg1"/>
                </a:solidFill>
              </a:rPr>
            </a:br>
            <a:r>
              <a:rPr lang="da-DK" sz="1100" dirty="0">
                <a:solidFill>
                  <a:schemeClr val="bg1"/>
                </a:solidFill>
              </a:rPr>
              <a:t>Skabeloner</a:t>
            </a:r>
            <a:br>
              <a:rPr lang="da-DK" sz="1100" dirty="0">
                <a:solidFill>
                  <a:schemeClr val="bg1"/>
                </a:solidFill>
              </a:rPr>
            </a:br>
            <a:r>
              <a:rPr lang="da-DK" sz="1100" dirty="0">
                <a:solidFill>
                  <a:schemeClr val="bg1"/>
                </a:solidFill>
              </a:rPr>
              <a:t>Værktøjer</a:t>
            </a:r>
          </a:p>
          <a:p>
            <a:pPr>
              <a:lnSpc>
                <a:spcPct val="200000"/>
              </a:lnSpc>
            </a:pPr>
            <a:endParaRPr lang="da-DK" sz="1100" dirty="0">
              <a:solidFill>
                <a:schemeClr val="bg1"/>
              </a:solidFill>
            </a:endParaRPr>
          </a:p>
        </p:txBody>
      </p:sp>
      <p:sp>
        <p:nvSpPr>
          <p:cNvPr id="18" name="Rectangle 4">
            <a:extLst>
              <a:ext uri="{FF2B5EF4-FFF2-40B4-BE49-F238E27FC236}">
                <a16:creationId xmlns:a16="http://schemas.microsoft.com/office/drawing/2014/main" id="{B3E54478-341C-4CA6-98EE-8153B4B2118B}"/>
              </a:ext>
            </a:extLst>
          </p:cNvPr>
          <p:cNvSpPr/>
          <p:nvPr/>
        </p:nvSpPr>
        <p:spPr>
          <a:xfrm>
            <a:off x="161606" y="788978"/>
            <a:ext cx="918841" cy="369332"/>
          </a:xfrm>
          <a:prstGeom prst="rect">
            <a:avLst/>
          </a:prstGeom>
        </p:spPr>
        <p:txBody>
          <a:bodyPr wrap="none">
            <a:spAutoFit/>
          </a:bodyPr>
          <a:lstStyle/>
          <a:p>
            <a:r>
              <a:rPr lang="da-DK" b="1" dirty="0">
                <a:solidFill>
                  <a:schemeClr val="bg1"/>
                </a:solidFill>
              </a:rPr>
              <a:t>Indhold</a:t>
            </a:r>
          </a:p>
        </p:txBody>
      </p:sp>
      <p:sp>
        <p:nvSpPr>
          <p:cNvPr id="22" name="Isosceles Triangle 5">
            <a:extLst>
              <a:ext uri="{FF2B5EF4-FFF2-40B4-BE49-F238E27FC236}">
                <a16:creationId xmlns:a16="http://schemas.microsoft.com/office/drawing/2014/main" id="{082C2B60-0C0B-435F-8E63-F7030CECEC6B}"/>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39">
            <a:hlinkClick r:id="rId3" action="ppaction://hlinksldjump"/>
            <a:extLst>
              <a:ext uri="{FF2B5EF4-FFF2-40B4-BE49-F238E27FC236}">
                <a16:creationId xmlns:a16="http://schemas.microsoft.com/office/drawing/2014/main" id="{8967446C-3A19-4F53-8D9F-1157F2DF5ECF}"/>
              </a:ext>
            </a:extLst>
          </p:cNvPr>
          <p:cNvSpPr/>
          <p:nvPr/>
        </p:nvSpPr>
        <p:spPr>
          <a:xfrm>
            <a:off x="249572" y="4578756"/>
            <a:ext cx="742910" cy="254192"/>
          </a:xfrm>
          <a:prstGeom prst="homePlat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solidFill>
                <a:latin typeface="+mj-lt"/>
              </a:rPr>
              <a:t>START</a:t>
            </a:r>
          </a:p>
        </p:txBody>
      </p:sp>
      <p:sp>
        <p:nvSpPr>
          <p:cNvPr id="11" name="Rektangel 10">
            <a:hlinkClick r:id="rId4" action="ppaction://hlinksldjump"/>
            <a:extLst>
              <a:ext uri="{FF2B5EF4-FFF2-40B4-BE49-F238E27FC236}">
                <a16:creationId xmlns:a16="http://schemas.microsoft.com/office/drawing/2014/main" id="{A02B4295-BA0C-4436-AED8-A3D0A51F6161}"/>
              </a:ext>
            </a:extLst>
          </p:cNvPr>
          <p:cNvSpPr/>
          <p:nvPr/>
        </p:nvSpPr>
        <p:spPr>
          <a:xfrm>
            <a:off x="77716" y="1333850"/>
            <a:ext cx="107996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a:hlinkClick r:id="rId5" action="ppaction://hlinksldjump"/>
            <a:extLst>
              <a:ext uri="{FF2B5EF4-FFF2-40B4-BE49-F238E27FC236}">
                <a16:creationId xmlns:a16="http://schemas.microsoft.com/office/drawing/2014/main" id="{65FA22DE-D818-4953-AC79-8208FD282EF6}"/>
              </a:ext>
            </a:extLst>
          </p:cNvPr>
          <p:cNvSpPr/>
          <p:nvPr/>
        </p:nvSpPr>
        <p:spPr>
          <a:xfrm>
            <a:off x="165682" y="1661020"/>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hlinkClick r:id="rId6" action="ppaction://hlinksldjump"/>
            <a:extLst>
              <a:ext uri="{FF2B5EF4-FFF2-40B4-BE49-F238E27FC236}">
                <a16:creationId xmlns:a16="http://schemas.microsoft.com/office/drawing/2014/main" id="{4C1001E9-7F51-4A14-BB5C-E83666391569}"/>
              </a:ext>
            </a:extLst>
          </p:cNvPr>
          <p:cNvSpPr/>
          <p:nvPr/>
        </p:nvSpPr>
        <p:spPr>
          <a:xfrm>
            <a:off x="131562" y="2489795"/>
            <a:ext cx="155406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hlinkClick r:id="rId7" action="ppaction://hlinksldjump"/>
            <a:extLst>
              <a:ext uri="{FF2B5EF4-FFF2-40B4-BE49-F238E27FC236}">
                <a16:creationId xmlns:a16="http://schemas.microsoft.com/office/drawing/2014/main" id="{C76456AA-DC4A-48CD-B72C-1A8399F237A2}"/>
              </a:ext>
            </a:extLst>
          </p:cNvPr>
          <p:cNvSpPr/>
          <p:nvPr/>
        </p:nvSpPr>
        <p:spPr>
          <a:xfrm>
            <a:off x="165682" y="2851625"/>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hlinkClick r:id="rId8" action="ppaction://hlinksldjump"/>
            <a:extLst>
              <a:ext uri="{FF2B5EF4-FFF2-40B4-BE49-F238E27FC236}">
                <a16:creationId xmlns:a16="http://schemas.microsoft.com/office/drawing/2014/main" id="{AE21C105-FE1B-4314-8314-F3A392D4B5E5}"/>
              </a:ext>
            </a:extLst>
          </p:cNvPr>
          <p:cNvSpPr/>
          <p:nvPr/>
        </p:nvSpPr>
        <p:spPr>
          <a:xfrm>
            <a:off x="165682" y="3213455"/>
            <a:ext cx="83087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hlinkClick r:id="rId9" action="ppaction://hlinksldjump"/>
            <a:extLst>
              <a:ext uri="{FF2B5EF4-FFF2-40B4-BE49-F238E27FC236}">
                <a16:creationId xmlns:a16="http://schemas.microsoft.com/office/drawing/2014/main" id="{E9A903C4-2661-4100-8143-BA6A65BD7755}"/>
              </a:ext>
            </a:extLst>
          </p:cNvPr>
          <p:cNvSpPr/>
          <p:nvPr/>
        </p:nvSpPr>
        <p:spPr>
          <a:xfrm>
            <a:off x="165682" y="3545072"/>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hlinkClick r:id="rId10" action="ppaction://hlinksldjump"/>
            <a:extLst>
              <a:ext uri="{FF2B5EF4-FFF2-40B4-BE49-F238E27FC236}">
                <a16:creationId xmlns:a16="http://schemas.microsoft.com/office/drawing/2014/main" id="{F56896F7-DB91-48A3-AC10-2BD1A5390A79}"/>
              </a:ext>
            </a:extLst>
          </p:cNvPr>
          <p:cNvSpPr/>
          <p:nvPr/>
        </p:nvSpPr>
        <p:spPr>
          <a:xfrm>
            <a:off x="176652" y="3898037"/>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hlinkClick r:id="rId11" action="ppaction://hlinksldjump"/>
            <a:extLst>
              <a:ext uri="{FF2B5EF4-FFF2-40B4-BE49-F238E27FC236}">
                <a16:creationId xmlns:a16="http://schemas.microsoft.com/office/drawing/2014/main" id="{AEAA51DF-1A4D-4491-946D-0E3FC31F97BD}"/>
              </a:ext>
            </a:extLst>
          </p:cNvPr>
          <p:cNvSpPr/>
          <p:nvPr/>
        </p:nvSpPr>
        <p:spPr>
          <a:xfrm>
            <a:off x="184514" y="900936"/>
            <a:ext cx="142802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76374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Metodebeskrivelse til </a:t>
            </a:r>
            <a:r>
              <a:rPr lang="da-DK" sz="2000" dirty="0" err="1"/>
              <a:t>cost</a:t>
            </a:r>
            <a:r>
              <a:rPr lang="da-DK" sz="2000" dirty="0"/>
              <a:t>- og benefit analyse</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22742" y="5938720"/>
            <a:ext cx="5327650" cy="646331"/>
          </a:xfrm>
          <a:prstGeom prst="rect">
            <a:avLst/>
          </a:prstGeom>
          <a:noFill/>
          <a:ln w="9525">
            <a:noFill/>
            <a:miter lim="800000"/>
            <a:headEnd/>
            <a:tailEnd/>
          </a:ln>
        </p:spPr>
        <p:txBody>
          <a:bodyPr>
            <a:spAutoFit/>
          </a:bodyPr>
          <a:lstStyle/>
          <a:p>
            <a:r>
              <a:rPr lang="da-DK" dirty="0">
                <a:solidFill>
                  <a:schemeClr val="bg1"/>
                </a:solidFill>
                <a:latin typeface="Calibri" pitchFamily="34" charset="0"/>
              </a:rPr>
              <a:t>Vil det være bedre at sætte</a:t>
            </a:r>
            <a:br>
              <a:rPr lang="da-DK" dirty="0">
                <a:solidFill>
                  <a:schemeClr val="bg1"/>
                </a:solidFill>
                <a:latin typeface="Calibri" pitchFamily="34" charset="0"/>
              </a:rPr>
            </a:br>
            <a:r>
              <a:rPr lang="da-DK" dirty="0">
                <a:solidFill>
                  <a:schemeClr val="bg1"/>
                </a:solidFill>
                <a:latin typeface="Calibri" pitchFamily="34" charset="0"/>
              </a:rPr>
              <a:t>pengene i banken?</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25" name="Rectangle 9">
            <a:hlinkClick r:id="rId3" action="ppaction://hlinksldjump"/>
            <a:extLst>
              <a:ext uri="{FF2B5EF4-FFF2-40B4-BE49-F238E27FC236}">
                <a16:creationId xmlns:a16="http://schemas.microsoft.com/office/drawing/2014/main" id="{219E1F0D-F988-4C46-82C9-62DF69981830}"/>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26" name="Rectangle 10">
            <a:hlinkClick r:id="rId4" action="ppaction://hlinksldjump"/>
            <a:extLst>
              <a:ext uri="{FF2B5EF4-FFF2-40B4-BE49-F238E27FC236}">
                <a16:creationId xmlns:a16="http://schemas.microsoft.com/office/drawing/2014/main" id="{6A63B512-8BD5-4294-87A3-C00D01C2DB40}"/>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7" name="Rectangle 11">
            <a:hlinkClick r:id="rId5" action="ppaction://hlinksldjump"/>
            <a:extLst>
              <a:ext uri="{FF2B5EF4-FFF2-40B4-BE49-F238E27FC236}">
                <a16:creationId xmlns:a16="http://schemas.microsoft.com/office/drawing/2014/main" id="{F158714D-679B-4CFD-8398-A7A4CE661C04}"/>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8" name="Rectangle 12">
            <a:hlinkClick r:id="rId6" action="ppaction://hlinksldjump"/>
            <a:extLst>
              <a:ext uri="{FF2B5EF4-FFF2-40B4-BE49-F238E27FC236}">
                <a16:creationId xmlns:a16="http://schemas.microsoft.com/office/drawing/2014/main" id="{0EAE723F-F001-48D2-985C-186B9A9AE5FD}"/>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1" name="Rektangel 55">
            <a:hlinkClick r:id="rId7" action="ppaction://hlinksldjump"/>
            <a:extLst>
              <a:ext uri="{FF2B5EF4-FFF2-40B4-BE49-F238E27FC236}">
                <a16:creationId xmlns:a16="http://schemas.microsoft.com/office/drawing/2014/main" id="{AD0B8D6E-975C-4935-8242-417DFF972629}"/>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8" action="ppaction://hlinksldjump"/>
            <a:extLst>
              <a:ext uri="{FF2B5EF4-FFF2-40B4-BE49-F238E27FC236}">
                <a16:creationId xmlns:a16="http://schemas.microsoft.com/office/drawing/2014/main" id="{B08DA316-5D56-4483-A80B-BC6BB42C791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9" name="Rektangel 55">
            <a:hlinkClick r:id="rId9" action="ppaction://hlinksldjump"/>
            <a:extLst>
              <a:ext uri="{FF2B5EF4-FFF2-40B4-BE49-F238E27FC236}">
                <a16:creationId xmlns:a16="http://schemas.microsoft.com/office/drawing/2014/main" id="{FDDA2523-6DCE-4713-88EF-526D8BB4A9B8}"/>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7" action="ppaction://hlinksldjump"/>
            <a:extLst>
              <a:ext uri="{FF2B5EF4-FFF2-40B4-BE49-F238E27FC236}">
                <a16:creationId xmlns:a16="http://schemas.microsoft.com/office/drawing/2014/main" id="{100CCCD9-C310-4591-8F7F-4B1D8CDAF257}"/>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52" name="Tekstfelt 61">
            <a:hlinkClick r:id="rId8" action="ppaction://hlinksldjump"/>
            <a:extLst>
              <a:ext uri="{FF2B5EF4-FFF2-40B4-BE49-F238E27FC236}">
                <a16:creationId xmlns:a16="http://schemas.microsoft.com/office/drawing/2014/main" id="{094AB6BD-5842-4AE5-8D60-D5ECCF8CFD7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3" name="Tekstfelt 61">
            <a:hlinkClick r:id="rId9" action="ppaction://hlinksldjump"/>
            <a:extLst>
              <a:ext uri="{FF2B5EF4-FFF2-40B4-BE49-F238E27FC236}">
                <a16:creationId xmlns:a16="http://schemas.microsoft.com/office/drawing/2014/main" id="{EA8697C2-20C4-4A4A-A95F-239ABE10F61A}"/>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4" name="Rektangel 55">
            <a:hlinkClick r:id="rId10" action="ppaction://hlinksldjump"/>
            <a:extLst>
              <a:ext uri="{FF2B5EF4-FFF2-40B4-BE49-F238E27FC236}">
                <a16:creationId xmlns:a16="http://schemas.microsoft.com/office/drawing/2014/main" id="{33E5B4A3-E853-46AE-A441-BCC6FE238C64}"/>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5" name="Tekstfelt 61">
            <a:hlinkClick r:id="rId10" action="ppaction://hlinksldjump"/>
            <a:extLst>
              <a:ext uri="{FF2B5EF4-FFF2-40B4-BE49-F238E27FC236}">
                <a16:creationId xmlns:a16="http://schemas.microsoft.com/office/drawing/2014/main" id="{500E102B-F234-4B9C-925F-FCE3918ECBE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2" name="Tekstfelt 1">
            <a:extLst>
              <a:ext uri="{FF2B5EF4-FFF2-40B4-BE49-F238E27FC236}">
                <a16:creationId xmlns:a16="http://schemas.microsoft.com/office/drawing/2014/main" id="{7CF5EE92-3DD9-4A44-93C6-2F5ECCFD8530}"/>
              </a:ext>
            </a:extLst>
          </p:cNvPr>
          <p:cNvSpPr txBox="1"/>
          <p:nvPr/>
        </p:nvSpPr>
        <p:spPr>
          <a:xfrm>
            <a:off x="8067666" y="5878378"/>
            <a:ext cx="3963748" cy="338554"/>
          </a:xfrm>
          <a:prstGeom prst="rect">
            <a:avLst/>
          </a:prstGeom>
          <a:noFill/>
        </p:spPr>
        <p:txBody>
          <a:bodyPr wrap="square" rtlCol="0">
            <a:spAutoFit/>
          </a:bodyPr>
          <a:lstStyle/>
          <a:p>
            <a:pPr algn="r"/>
            <a:r>
              <a:rPr lang="da-DK" sz="1600" dirty="0"/>
              <a:t>Se et eksempel på C/B analysen </a:t>
            </a:r>
            <a:r>
              <a:rPr lang="da-DK" sz="1600" dirty="0">
                <a:hlinkClick r:id="rId11" action="ppaction://hlinksldjump"/>
              </a:rPr>
              <a:t>her</a:t>
            </a:r>
            <a:r>
              <a:rPr lang="da-DK" sz="1600" dirty="0">
                <a:hlinkClick r:id="rId12" action="ppaction://hlinksldjump"/>
              </a:rPr>
              <a:t>.</a:t>
            </a:r>
            <a:endParaRPr lang="da-DK" sz="1600" dirty="0"/>
          </a:p>
        </p:txBody>
      </p:sp>
      <p:sp>
        <p:nvSpPr>
          <p:cNvPr id="3" name="Tekstfelt 2">
            <a:extLst>
              <a:ext uri="{FF2B5EF4-FFF2-40B4-BE49-F238E27FC236}">
                <a16:creationId xmlns:a16="http://schemas.microsoft.com/office/drawing/2014/main" id="{DDB2BFD9-06A3-46E5-8CEF-AD2175E67A3C}"/>
              </a:ext>
            </a:extLst>
          </p:cNvPr>
          <p:cNvSpPr txBox="1"/>
          <p:nvPr/>
        </p:nvSpPr>
        <p:spPr>
          <a:xfrm>
            <a:off x="282070" y="1333999"/>
            <a:ext cx="11638686" cy="3323987"/>
          </a:xfrm>
          <a:prstGeom prst="rect">
            <a:avLst/>
          </a:prstGeom>
          <a:noFill/>
        </p:spPr>
        <p:txBody>
          <a:bodyPr wrap="square" rtlCol="0">
            <a:spAutoFit/>
          </a:bodyPr>
          <a:lstStyle/>
          <a:p>
            <a:r>
              <a:rPr lang="da-DK" sz="1400" dirty="0"/>
              <a:t>Udgangspunktet for beregning af </a:t>
            </a:r>
            <a:r>
              <a:rPr lang="da-DK" sz="1400" dirty="0" err="1"/>
              <a:t>cost</a:t>
            </a:r>
            <a:r>
              <a:rPr lang="da-DK" sz="1400" dirty="0"/>
              <a:t>-siden er alle de forventede/realiserede omkostninger fra opgaven påbegyndes i ide/analysefasen og frem til Gate 4, hvor projektet formelt bliver lukket ned og organisationen bliver opløst.</a:t>
            </a:r>
          </a:p>
          <a:p>
            <a:r>
              <a:rPr lang="da-DK" sz="1400" dirty="0"/>
              <a:t>Udgangspunktet for beregning af benefit-siden er projektets succeskriterier - taget direkte fra målanalysen.</a:t>
            </a:r>
          </a:p>
          <a:p>
            <a:endParaRPr lang="da-DK" sz="1400" dirty="0"/>
          </a:p>
          <a:p>
            <a:pPr marL="342900" indent="-342900">
              <a:buAutoNum type="arabicPeriod"/>
            </a:pPr>
            <a:r>
              <a:rPr lang="da-DK" sz="1400" dirty="0"/>
              <a:t>Beregn realiserede omkostninger indtil nu, og lav et estimeret overslag på alle øvrige aktiviteter - fra opgavens begyndelse til projektets afslutning.</a:t>
            </a:r>
          </a:p>
          <a:p>
            <a:pPr marL="342900" indent="-342900">
              <a:buAutoNum type="arabicPeriod"/>
            </a:pPr>
            <a:r>
              <a:rPr lang="da-DK" sz="1400" dirty="0"/>
              <a:t>Læg beregningerne ind i et </a:t>
            </a:r>
            <a:r>
              <a:rPr lang="da-DK" sz="1400" dirty="0" err="1"/>
              <a:t>cashflow</a:t>
            </a:r>
            <a:r>
              <a:rPr lang="da-DK" sz="1400" dirty="0"/>
              <a:t>-diagram over passende tidsintervaller (eks. faser/måneder/kvartaler) og udregne fra periode til periode som akkumulerede omkostninger.</a:t>
            </a:r>
          </a:p>
          <a:p>
            <a:pPr marL="342900" indent="-342900">
              <a:buAutoNum type="arabicPeriod"/>
            </a:pPr>
            <a:r>
              <a:rPr lang="da-DK" sz="1400" dirty="0"/>
              <a:t>Lav en beregning over forventet udbytte fra projektet er afsluttet og frem til den tidshorisont som succeskriterierne dækker.</a:t>
            </a:r>
          </a:p>
          <a:p>
            <a:pPr marL="342900" indent="-342900">
              <a:buAutoNum type="arabicPeriod"/>
            </a:pPr>
            <a:endParaRPr lang="da-DK" sz="1400" dirty="0"/>
          </a:p>
          <a:p>
            <a:pPr marL="342900" indent="-342900">
              <a:buAutoNum type="arabicPeriod"/>
            </a:pPr>
            <a:endParaRPr lang="da-DK" sz="1400" dirty="0"/>
          </a:p>
          <a:p>
            <a:pPr marL="342900" indent="-342900">
              <a:buAutoNum type="arabicPeriod"/>
            </a:pPr>
            <a:endParaRPr lang="da-DK" sz="1400" dirty="0"/>
          </a:p>
          <a:p>
            <a:pPr marL="342900" indent="-342900">
              <a:buAutoNum type="arabicPeriod"/>
            </a:pPr>
            <a:endParaRPr lang="da-DK" sz="1400" dirty="0"/>
          </a:p>
          <a:p>
            <a:pPr marL="342900" indent="-342900">
              <a:buAutoNum type="arabicPeriod"/>
            </a:pPr>
            <a:endParaRPr lang="da-DK" sz="1400" dirty="0"/>
          </a:p>
          <a:p>
            <a:pPr marL="342900" indent="-342900">
              <a:buAutoNum type="arabicPeriod"/>
            </a:pPr>
            <a:endParaRPr lang="da-DK" sz="1400" dirty="0"/>
          </a:p>
          <a:p>
            <a:pPr marL="342900" indent="-342900">
              <a:buAutoNum type="arabicPeriod"/>
            </a:pPr>
            <a:r>
              <a:rPr lang="da-DK" sz="1400" dirty="0"/>
              <a:t>Lav en </a:t>
            </a:r>
            <a:r>
              <a:rPr lang="da-DK" sz="1400" dirty="0" err="1"/>
              <a:t>Cost</a:t>
            </a:r>
            <a:r>
              <a:rPr lang="da-DK" sz="1400" dirty="0"/>
              <a:t>/benefit graf over dine beregninger og fastlæg ”Break-even” og ”</a:t>
            </a:r>
            <a:r>
              <a:rPr lang="da-DK" sz="1400" dirty="0" err="1"/>
              <a:t>Payback</a:t>
            </a:r>
            <a:r>
              <a:rPr lang="da-DK" sz="1400" dirty="0"/>
              <a:t>-time”.</a:t>
            </a:r>
          </a:p>
        </p:txBody>
      </p:sp>
      <p:graphicFrame>
        <p:nvGraphicFramePr>
          <p:cNvPr id="6" name="Tabel 6">
            <a:extLst>
              <a:ext uri="{FF2B5EF4-FFF2-40B4-BE49-F238E27FC236}">
                <a16:creationId xmlns:a16="http://schemas.microsoft.com/office/drawing/2014/main" id="{C90F54D4-FF28-4B27-8820-B843EAF513D5}"/>
              </a:ext>
            </a:extLst>
          </p:cNvPr>
          <p:cNvGraphicFramePr>
            <a:graphicFrameLocks noGrp="1"/>
          </p:cNvGraphicFramePr>
          <p:nvPr>
            <p:extLst>
              <p:ext uri="{D42A27DB-BD31-4B8C-83A1-F6EECF244321}">
                <p14:modId xmlns:p14="http://schemas.microsoft.com/office/powerpoint/2010/main" val="1952377037"/>
              </p:ext>
            </p:extLst>
          </p:nvPr>
        </p:nvGraphicFramePr>
        <p:xfrm>
          <a:off x="676283" y="3238295"/>
          <a:ext cx="8179271" cy="1005840"/>
        </p:xfrm>
        <a:graphic>
          <a:graphicData uri="http://schemas.openxmlformats.org/drawingml/2006/table">
            <a:tbl>
              <a:tblPr firstRow="1" bandRow="1">
                <a:tableStyleId>{5C22544A-7EE6-4342-B048-85BDC9FD1C3A}</a:tableStyleId>
              </a:tblPr>
              <a:tblGrid>
                <a:gridCol w="1487863">
                  <a:extLst>
                    <a:ext uri="{9D8B030D-6E8A-4147-A177-3AD203B41FA5}">
                      <a16:colId xmlns:a16="http://schemas.microsoft.com/office/drawing/2014/main" val="610414825"/>
                    </a:ext>
                  </a:extLst>
                </a:gridCol>
                <a:gridCol w="1129820">
                  <a:extLst>
                    <a:ext uri="{9D8B030D-6E8A-4147-A177-3AD203B41FA5}">
                      <a16:colId xmlns:a16="http://schemas.microsoft.com/office/drawing/2014/main" val="3576618325"/>
                    </a:ext>
                  </a:extLst>
                </a:gridCol>
                <a:gridCol w="1177560">
                  <a:extLst>
                    <a:ext uri="{9D8B030D-6E8A-4147-A177-3AD203B41FA5}">
                      <a16:colId xmlns:a16="http://schemas.microsoft.com/office/drawing/2014/main" val="526898628"/>
                    </a:ext>
                  </a:extLst>
                </a:gridCol>
                <a:gridCol w="1185517">
                  <a:extLst>
                    <a:ext uri="{9D8B030D-6E8A-4147-A177-3AD203B41FA5}">
                      <a16:colId xmlns:a16="http://schemas.microsoft.com/office/drawing/2014/main" val="394028696"/>
                    </a:ext>
                  </a:extLst>
                </a:gridCol>
                <a:gridCol w="1058212">
                  <a:extLst>
                    <a:ext uri="{9D8B030D-6E8A-4147-A177-3AD203B41FA5}">
                      <a16:colId xmlns:a16="http://schemas.microsoft.com/office/drawing/2014/main" val="514288758"/>
                    </a:ext>
                  </a:extLst>
                </a:gridCol>
                <a:gridCol w="724041">
                  <a:extLst>
                    <a:ext uri="{9D8B030D-6E8A-4147-A177-3AD203B41FA5}">
                      <a16:colId xmlns:a16="http://schemas.microsoft.com/office/drawing/2014/main" val="2812440569"/>
                    </a:ext>
                  </a:extLst>
                </a:gridCol>
                <a:gridCol w="731996">
                  <a:extLst>
                    <a:ext uri="{9D8B030D-6E8A-4147-A177-3AD203B41FA5}">
                      <a16:colId xmlns:a16="http://schemas.microsoft.com/office/drawing/2014/main" val="1348556317"/>
                    </a:ext>
                  </a:extLst>
                </a:gridCol>
                <a:gridCol w="684262">
                  <a:extLst>
                    <a:ext uri="{9D8B030D-6E8A-4147-A177-3AD203B41FA5}">
                      <a16:colId xmlns:a16="http://schemas.microsoft.com/office/drawing/2014/main" val="132756982"/>
                    </a:ext>
                  </a:extLst>
                </a:gridCol>
              </a:tblGrid>
              <a:tr h="242385">
                <a:tc>
                  <a:txBody>
                    <a:bodyPr/>
                    <a:lstStyle/>
                    <a:p>
                      <a:endParaRPr lang="da-DK" sz="1050" dirty="0">
                        <a:solidFill>
                          <a:schemeClr val="tx1"/>
                        </a:solidFill>
                      </a:endParaRPr>
                    </a:p>
                  </a:txBody>
                  <a:tcPr>
                    <a:solidFill>
                      <a:schemeClr val="accent2">
                        <a:lumMod val="20000"/>
                        <a:lumOff val="80000"/>
                      </a:schemeClr>
                    </a:solidFill>
                  </a:tcPr>
                </a:tc>
                <a:tc>
                  <a:txBody>
                    <a:bodyPr/>
                    <a:lstStyle/>
                    <a:p>
                      <a:pPr algn="ctr"/>
                      <a:r>
                        <a:rPr lang="da-DK" sz="1050" dirty="0">
                          <a:solidFill>
                            <a:schemeClr val="tx1"/>
                          </a:solidFill>
                        </a:rPr>
                        <a:t>Ide/analyse</a:t>
                      </a:r>
                    </a:p>
                  </a:txBody>
                  <a:tcPr>
                    <a:solidFill>
                      <a:schemeClr val="accent2">
                        <a:lumMod val="20000"/>
                        <a:lumOff val="80000"/>
                      </a:schemeClr>
                    </a:solidFill>
                  </a:tcPr>
                </a:tc>
                <a:tc>
                  <a:txBody>
                    <a:bodyPr/>
                    <a:lstStyle/>
                    <a:p>
                      <a:pPr algn="ctr"/>
                      <a:r>
                        <a:rPr lang="da-DK" sz="1050" dirty="0">
                          <a:solidFill>
                            <a:schemeClr val="tx1"/>
                          </a:solidFill>
                        </a:rPr>
                        <a:t>Planlægning</a:t>
                      </a:r>
                    </a:p>
                  </a:txBody>
                  <a:tcPr>
                    <a:solidFill>
                      <a:schemeClr val="accent2">
                        <a:lumMod val="20000"/>
                        <a:lumOff val="80000"/>
                      </a:schemeClr>
                    </a:solidFill>
                  </a:tcPr>
                </a:tc>
                <a:tc>
                  <a:txBody>
                    <a:bodyPr/>
                    <a:lstStyle/>
                    <a:p>
                      <a:pPr algn="ctr"/>
                      <a:r>
                        <a:rPr lang="da-DK" sz="1050" dirty="0">
                          <a:solidFill>
                            <a:schemeClr val="tx1"/>
                          </a:solidFill>
                        </a:rPr>
                        <a:t>Gennemførelse</a:t>
                      </a:r>
                    </a:p>
                  </a:txBody>
                  <a:tcPr>
                    <a:solidFill>
                      <a:schemeClr val="accent2">
                        <a:lumMod val="20000"/>
                        <a:lumOff val="80000"/>
                      </a:schemeClr>
                    </a:solidFill>
                  </a:tcPr>
                </a:tc>
                <a:tc>
                  <a:txBody>
                    <a:bodyPr/>
                    <a:lstStyle/>
                    <a:p>
                      <a:pPr algn="ctr"/>
                      <a:r>
                        <a:rPr lang="da-DK" sz="1050" dirty="0">
                          <a:solidFill>
                            <a:schemeClr val="tx1"/>
                          </a:solidFill>
                        </a:rPr>
                        <a:t>Afslutning</a:t>
                      </a:r>
                    </a:p>
                  </a:txBody>
                  <a:tcPr>
                    <a:solidFill>
                      <a:schemeClr val="accent2">
                        <a:lumMod val="20000"/>
                        <a:lumOff val="80000"/>
                      </a:schemeClr>
                    </a:solidFill>
                  </a:tcPr>
                </a:tc>
                <a:tc>
                  <a:txBody>
                    <a:bodyPr/>
                    <a:lstStyle/>
                    <a:p>
                      <a:pPr algn="ctr"/>
                      <a:r>
                        <a:rPr lang="da-DK" sz="1050" dirty="0">
                          <a:solidFill>
                            <a:schemeClr val="tx1"/>
                          </a:solidFill>
                        </a:rPr>
                        <a:t>1 år</a:t>
                      </a:r>
                    </a:p>
                  </a:txBody>
                  <a:tcPr>
                    <a:solidFill>
                      <a:schemeClr val="accent2">
                        <a:lumMod val="20000"/>
                        <a:lumOff val="80000"/>
                      </a:schemeClr>
                    </a:solidFill>
                  </a:tcPr>
                </a:tc>
                <a:tc>
                  <a:txBody>
                    <a:bodyPr/>
                    <a:lstStyle/>
                    <a:p>
                      <a:pPr algn="ctr"/>
                      <a:r>
                        <a:rPr lang="da-DK" sz="1050" dirty="0">
                          <a:solidFill>
                            <a:schemeClr val="tx1"/>
                          </a:solidFill>
                        </a:rPr>
                        <a:t>2 år </a:t>
                      </a:r>
                    </a:p>
                  </a:txBody>
                  <a:tcPr>
                    <a:solidFill>
                      <a:schemeClr val="accent2">
                        <a:lumMod val="20000"/>
                        <a:lumOff val="80000"/>
                      </a:schemeClr>
                    </a:solidFill>
                  </a:tcPr>
                </a:tc>
                <a:tc>
                  <a:txBody>
                    <a:bodyPr/>
                    <a:lstStyle/>
                    <a:p>
                      <a:pPr algn="ctr"/>
                      <a:r>
                        <a:rPr lang="da-DK" sz="1050" dirty="0">
                          <a:solidFill>
                            <a:schemeClr val="tx1"/>
                          </a:solidFill>
                        </a:rPr>
                        <a:t>3 år</a:t>
                      </a:r>
                    </a:p>
                  </a:txBody>
                  <a:tcPr>
                    <a:solidFill>
                      <a:schemeClr val="accent2">
                        <a:lumMod val="20000"/>
                        <a:lumOff val="80000"/>
                      </a:schemeClr>
                    </a:solidFill>
                  </a:tcPr>
                </a:tc>
                <a:extLst>
                  <a:ext uri="{0D108BD9-81ED-4DB2-BD59-A6C34878D82A}">
                    <a16:rowId xmlns:a16="http://schemas.microsoft.com/office/drawing/2014/main" val="1551256868"/>
                  </a:ext>
                </a:extLst>
              </a:tr>
              <a:tr h="242385">
                <a:tc>
                  <a:txBody>
                    <a:bodyPr/>
                    <a:lstStyle/>
                    <a:p>
                      <a:r>
                        <a:rPr lang="da-DK" sz="1050" dirty="0"/>
                        <a:t>Indtægter</a:t>
                      </a:r>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extLst>
                  <a:ext uri="{0D108BD9-81ED-4DB2-BD59-A6C34878D82A}">
                    <a16:rowId xmlns:a16="http://schemas.microsoft.com/office/drawing/2014/main" val="3578125538"/>
                  </a:ext>
                </a:extLst>
              </a:tr>
              <a:tr h="242385">
                <a:tc>
                  <a:txBody>
                    <a:bodyPr/>
                    <a:lstStyle/>
                    <a:p>
                      <a:r>
                        <a:rPr lang="da-DK" sz="1050" dirty="0"/>
                        <a:t>Udgifter</a:t>
                      </a:r>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extLst>
                  <a:ext uri="{0D108BD9-81ED-4DB2-BD59-A6C34878D82A}">
                    <a16:rowId xmlns:a16="http://schemas.microsoft.com/office/drawing/2014/main" val="661557569"/>
                  </a:ext>
                </a:extLst>
              </a:tr>
              <a:tr h="242385">
                <a:tc>
                  <a:txBody>
                    <a:bodyPr/>
                    <a:lstStyle/>
                    <a:p>
                      <a:r>
                        <a:rPr lang="da-DK" sz="1050" dirty="0"/>
                        <a:t>Sum</a:t>
                      </a:r>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tc>
                  <a:txBody>
                    <a:bodyPr/>
                    <a:lstStyle/>
                    <a:p>
                      <a:pPr algn="ctr"/>
                      <a:endParaRPr lang="da-DK" sz="1050" dirty="0"/>
                    </a:p>
                  </a:txBody>
                  <a:tcPr/>
                </a:tc>
                <a:extLst>
                  <a:ext uri="{0D108BD9-81ED-4DB2-BD59-A6C34878D82A}">
                    <a16:rowId xmlns:a16="http://schemas.microsoft.com/office/drawing/2014/main" val="4219214771"/>
                  </a:ext>
                </a:extLst>
              </a:tr>
            </a:tbl>
          </a:graphicData>
        </a:graphic>
      </p:graphicFrame>
      <p:sp>
        <p:nvSpPr>
          <p:cNvPr id="8" name="Tekstboks 35">
            <a:extLst>
              <a:ext uri="{FF2B5EF4-FFF2-40B4-BE49-F238E27FC236}">
                <a16:creationId xmlns:a16="http://schemas.microsoft.com/office/drawing/2014/main" id="{4D55789D-6EF8-4AE0-A191-43B50C40C197}"/>
              </a:ext>
            </a:extLst>
          </p:cNvPr>
          <p:cNvSpPr txBox="1"/>
          <p:nvPr/>
        </p:nvSpPr>
        <p:spPr>
          <a:xfrm>
            <a:off x="6870583" y="5752750"/>
            <a:ext cx="1800225" cy="1015663"/>
          </a:xfrm>
          <a:prstGeom prst="rect">
            <a:avLst/>
          </a:prstGeom>
          <a:solidFill>
            <a:schemeClr val="accent6">
              <a:lumMod val="60000"/>
              <a:lumOff val="40000"/>
            </a:schemeClr>
          </a:solidFill>
        </p:spPr>
        <p:txBody>
          <a:bodyPr>
            <a:spAutoFit/>
          </a:bodyPr>
          <a:lstStyle/>
          <a:p>
            <a:pPr fontAlgn="auto">
              <a:spcBef>
                <a:spcPts val="0"/>
              </a:spcBef>
              <a:spcAft>
                <a:spcPts val="0"/>
              </a:spcAft>
              <a:defRPr/>
            </a:pPr>
            <a:r>
              <a:rPr lang="da-DK" sz="1200" u="sng" dirty="0" err="1">
                <a:latin typeface="+mn-lt"/>
                <a:cs typeface="+mn-cs"/>
              </a:rPr>
              <a:t>Payback</a:t>
            </a:r>
            <a:r>
              <a:rPr lang="da-DK" sz="1200" u="sng" dirty="0">
                <a:latin typeface="+mn-lt"/>
                <a:cs typeface="+mn-cs"/>
              </a:rPr>
              <a:t> time</a:t>
            </a:r>
            <a:br>
              <a:rPr lang="da-DK" sz="1200" u="sng" dirty="0">
                <a:latin typeface="+mn-lt"/>
                <a:cs typeface="+mn-cs"/>
              </a:rPr>
            </a:br>
            <a:r>
              <a:rPr lang="da-DK" sz="1200" dirty="0">
                <a:latin typeface="+mn-lt"/>
                <a:cs typeface="+mn-cs"/>
              </a:rPr>
              <a:t>Den tid der går fra projektet starter til investeringen er tjent hjem</a:t>
            </a:r>
          </a:p>
        </p:txBody>
      </p:sp>
      <p:sp>
        <p:nvSpPr>
          <p:cNvPr id="9" name="Tekstboks 36">
            <a:extLst>
              <a:ext uri="{FF2B5EF4-FFF2-40B4-BE49-F238E27FC236}">
                <a16:creationId xmlns:a16="http://schemas.microsoft.com/office/drawing/2014/main" id="{9604E9B2-1F95-48CD-8FFB-39D316EAF484}"/>
              </a:ext>
            </a:extLst>
          </p:cNvPr>
          <p:cNvSpPr txBox="1"/>
          <p:nvPr/>
        </p:nvSpPr>
        <p:spPr>
          <a:xfrm>
            <a:off x="6870583" y="4674207"/>
            <a:ext cx="1800225" cy="1015663"/>
          </a:xfrm>
          <a:prstGeom prst="rect">
            <a:avLst/>
          </a:prstGeom>
          <a:solidFill>
            <a:schemeClr val="accent6">
              <a:lumMod val="60000"/>
              <a:lumOff val="40000"/>
            </a:schemeClr>
          </a:solidFill>
        </p:spPr>
        <p:txBody>
          <a:bodyPr>
            <a:spAutoFit/>
          </a:bodyPr>
          <a:lstStyle/>
          <a:p>
            <a:pPr fontAlgn="auto">
              <a:spcBef>
                <a:spcPts val="0"/>
              </a:spcBef>
              <a:spcAft>
                <a:spcPts val="0"/>
              </a:spcAft>
              <a:defRPr/>
            </a:pPr>
            <a:r>
              <a:rPr lang="da-DK" sz="1200" u="sng" dirty="0">
                <a:latin typeface="+mn-lt"/>
                <a:cs typeface="+mn-cs"/>
              </a:rPr>
              <a:t>Break-even</a:t>
            </a:r>
            <a:br>
              <a:rPr lang="da-DK" sz="1200" u="sng" dirty="0">
                <a:latin typeface="+mn-lt"/>
                <a:cs typeface="+mn-cs"/>
              </a:rPr>
            </a:br>
            <a:r>
              <a:rPr lang="da-DK" sz="1200" dirty="0">
                <a:latin typeface="+mn-lt"/>
                <a:cs typeface="+mn-cs"/>
              </a:rPr>
              <a:t>Den dato hvorfra den økonomiske effekt er positiv og investeringen er tjent hjem</a:t>
            </a:r>
          </a:p>
        </p:txBody>
      </p:sp>
      <p:sp>
        <p:nvSpPr>
          <p:cNvPr id="10" name="Tekstboks 12">
            <a:extLst>
              <a:ext uri="{FF2B5EF4-FFF2-40B4-BE49-F238E27FC236}">
                <a16:creationId xmlns:a16="http://schemas.microsoft.com/office/drawing/2014/main" id="{3618765C-9291-4CD8-B91B-599692D27DBB}"/>
              </a:ext>
            </a:extLst>
          </p:cNvPr>
          <p:cNvSpPr txBox="1"/>
          <p:nvPr/>
        </p:nvSpPr>
        <p:spPr>
          <a:xfrm>
            <a:off x="9760758" y="3238295"/>
            <a:ext cx="1800225" cy="830997"/>
          </a:xfrm>
          <a:prstGeom prst="rect">
            <a:avLst/>
          </a:prstGeom>
          <a:solidFill>
            <a:schemeClr val="accent6">
              <a:lumMod val="60000"/>
              <a:lumOff val="40000"/>
            </a:schemeClr>
          </a:solidFill>
        </p:spPr>
        <p:txBody>
          <a:bodyPr>
            <a:spAutoFit/>
          </a:bodyPr>
          <a:lstStyle/>
          <a:p>
            <a:pPr fontAlgn="auto">
              <a:spcBef>
                <a:spcPts val="0"/>
              </a:spcBef>
              <a:spcAft>
                <a:spcPts val="0"/>
              </a:spcAft>
              <a:defRPr/>
            </a:pPr>
            <a:r>
              <a:rPr lang="da-DK" sz="1200" dirty="0">
                <a:latin typeface="+mn-lt"/>
                <a:cs typeface="+mn-cs"/>
              </a:rPr>
              <a:t>I opstillingen er bundlinjen akkumuleret, hvilket svarer til saldoen på en kreditkonto.</a:t>
            </a:r>
          </a:p>
        </p:txBody>
      </p:sp>
      <p:cxnSp>
        <p:nvCxnSpPr>
          <p:cNvPr id="12" name="Lige forbindelse 11">
            <a:extLst>
              <a:ext uri="{FF2B5EF4-FFF2-40B4-BE49-F238E27FC236}">
                <a16:creationId xmlns:a16="http://schemas.microsoft.com/office/drawing/2014/main" id="{489BD0A2-BE13-4199-8DA1-FF6765C72881}"/>
              </a:ext>
            </a:extLst>
          </p:cNvPr>
          <p:cNvCxnSpPr/>
          <p:nvPr/>
        </p:nvCxnSpPr>
        <p:spPr>
          <a:xfrm>
            <a:off x="3993159" y="4889693"/>
            <a:ext cx="0" cy="1158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C54D4366-1D58-4103-B090-AA67F934AF0A}"/>
              </a:ext>
            </a:extLst>
          </p:cNvPr>
          <p:cNvCxnSpPr/>
          <p:nvPr/>
        </p:nvCxnSpPr>
        <p:spPr>
          <a:xfrm>
            <a:off x="3993159" y="5444455"/>
            <a:ext cx="2130804"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kstfelt 14">
            <a:extLst>
              <a:ext uri="{FF2B5EF4-FFF2-40B4-BE49-F238E27FC236}">
                <a16:creationId xmlns:a16="http://schemas.microsoft.com/office/drawing/2014/main" id="{C01C553F-F646-4239-8A8D-53B813C37C30}"/>
              </a:ext>
            </a:extLst>
          </p:cNvPr>
          <p:cNvSpPr txBox="1"/>
          <p:nvPr/>
        </p:nvSpPr>
        <p:spPr>
          <a:xfrm>
            <a:off x="6154302" y="5305955"/>
            <a:ext cx="406742" cy="276999"/>
          </a:xfrm>
          <a:prstGeom prst="rect">
            <a:avLst/>
          </a:prstGeom>
          <a:noFill/>
        </p:spPr>
        <p:txBody>
          <a:bodyPr wrap="square" rtlCol="0">
            <a:spAutoFit/>
          </a:bodyPr>
          <a:lstStyle/>
          <a:p>
            <a:r>
              <a:rPr lang="da-DK" sz="1200" dirty="0"/>
              <a:t>Tid</a:t>
            </a:r>
          </a:p>
        </p:txBody>
      </p:sp>
      <p:sp>
        <p:nvSpPr>
          <p:cNvPr id="16" name="Tekstfelt 15">
            <a:extLst>
              <a:ext uri="{FF2B5EF4-FFF2-40B4-BE49-F238E27FC236}">
                <a16:creationId xmlns:a16="http://schemas.microsoft.com/office/drawing/2014/main" id="{AAB4D8E7-4AB3-463A-A7C1-FCD976A5DA1E}"/>
              </a:ext>
            </a:extLst>
          </p:cNvPr>
          <p:cNvSpPr txBox="1"/>
          <p:nvPr/>
        </p:nvSpPr>
        <p:spPr>
          <a:xfrm>
            <a:off x="3501218" y="4984446"/>
            <a:ext cx="789167" cy="276999"/>
          </a:xfrm>
          <a:prstGeom prst="rect">
            <a:avLst/>
          </a:prstGeom>
          <a:noFill/>
        </p:spPr>
        <p:txBody>
          <a:bodyPr wrap="square" rtlCol="0">
            <a:spAutoFit/>
          </a:bodyPr>
          <a:lstStyle/>
          <a:p>
            <a:r>
              <a:rPr lang="da-DK" sz="1200" dirty="0"/>
              <a:t>+ kr.</a:t>
            </a:r>
          </a:p>
        </p:txBody>
      </p:sp>
      <p:sp>
        <p:nvSpPr>
          <p:cNvPr id="17" name="Tekstfelt 16">
            <a:extLst>
              <a:ext uri="{FF2B5EF4-FFF2-40B4-BE49-F238E27FC236}">
                <a16:creationId xmlns:a16="http://schemas.microsoft.com/office/drawing/2014/main" id="{164E6A51-FF8F-4BF5-95FE-8A4DF3033A46}"/>
              </a:ext>
            </a:extLst>
          </p:cNvPr>
          <p:cNvSpPr txBox="1"/>
          <p:nvPr/>
        </p:nvSpPr>
        <p:spPr>
          <a:xfrm>
            <a:off x="3543164" y="5566803"/>
            <a:ext cx="789167" cy="276999"/>
          </a:xfrm>
          <a:prstGeom prst="rect">
            <a:avLst/>
          </a:prstGeom>
          <a:noFill/>
        </p:spPr>
        <p:txBody>
          <a:bodyPr wrap="square" rtlCol="0">
            <a:spAutoFit/>
          </a:bodyPr>
          <a:lstStyle/>
          <a:p>
            <a:r>
              <a:rPr lang="da-DK" sz="1200" dirty="0"/>
              <a:t>- kr.</a:t>
            </a:r>
          </a:p>
        </p:txBody>
      </p:sp>
      <p:sp>
        <p:nvSpPr>
          <p:cNvPr id="18" name="Kombinationstegning: figur 17">
            <a:extLst>
              <a:ext uri="{FF2B5EF4-FFF2-40B4-BE49-F238E27FC236}">
                <a16:creationId xmlns:a16="http://schemas.microsoft.com/office/drawing/2014/main" id="{B3450961-168B-4081-BA6B-534DC9C56D81}"/>
              </a:ext>
            </a:extLst>
          </p:cNvPr>
          <p:cNvSpPr/>
          <p:nvPr/>
        </p:nvSpPr>
        <p:spPr>
          <a:xfrm>
            <a:off x="3993159" y="4957894"/>
            <a:ext cx="1921079" cy="975295"/>
          </a:xfrm>
          <a:custGeom>
            <a:avLst/>
            <a:gdLst>
              <a:gd name="connsiteX0" fmla="*/ 0 w 1921079"/>
              <a:gd name="connsiteY0" fmla="*/ 486561 h 975295"/>
              <a:gd name="connsiteX1" fmla="*/ 545285 w 1921079"/>
              <a:gd name="connsiteY1" fmla="*/ 973123 h 975295"/>
              <a:gd name="connsiteX2" fmla="*/ 1174459 w 1921079"/>
              <a:gd name="connsiteY2" fmla="*/ 637563 h 975295"/>
              <a:gd name="connsiteX3" fmla="*/ 1921079 w 1921079"/>
              <a:gd name="connsiteY3" fmla="*/ 0 h 975295"/>
              <a:gd name="connsiteX4" fmla="*/ 1921079 w 1921079"/>
              <a:gd name="connsiteY4" fmla="*/ 0 h 97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079" h="975295">
                <a:moveTo>
                  <a:pt x="0" y="486561"/>
                </a:moveTo>
                <a:cubicBezTo>
                  <a:pt x="174771" y="717258"/>
                  <a:pt x="349542" y="947956"/>
                  <a:pt x="545285" y="973123"/>
                </a:cubicBezTo>
                <a:cubicBezTo>
                  <a:pt x="741028" y="998290"/>
                  <a:pt x="945160" y="799750"/>
                  <a:pt x="1174459" y="637563"/>
                </a:cubicBezTo>
                <a:cubicBezTo>
                  <a:pt x="1403758" y="475376"/>
                  <a:pt x="1921079" y="0"/>
                  <a:pt x="1921079" y="0"/>
                </a:cubicBezTo>
                <a:lnTo>
                  <a:pt x="192107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20" name="Lige forbindelse 19">
            <a:extLst>
              <a:ext uri="{FF2B5EF4-FFF2-40B4-BE49-F238E27FC236}">
                <a16:creationId xmlns:a16="http://schemas.microsoft.com/office/drawing/2014/main" id="{2E5435F5-0AB3-4CA2-9DC8-4A0C0419EA02}"/>
              </a:ext>
            </a:extLst>
          </p:cNvPr>
          <p:cNvCxnSpPr>
            <a:cxnSpLocks/>
          </p:cNvCxnSpPr>
          <p:nvPr/>
        </p:nvCxnSpPr>
        <p:spPr>
          <a:xfrm>
            <a:off x="4574741" y="5134526"/>
            <a:ext cx="0" cy="309929"/>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kstfelt 21">
            <a:extLst>
              <a:ext uri="{FF2B5EF4-FFF2-40B4-BE49-F238E27FC236}">
                <a16:creationId xmlns:a16="http://schemas.microsoft.com/office/drawing/2014/main" id="{5644662C-AF52-4E98-880C-79DBA4F20A33}"/>
              </a:ext>
            </a:extLst>
          </p:cNvPr>
          <p:cNvSpPr txBox="1"/>
          <p:nvPr/>
        </p:nvSpPr>
        <p:spPr>
          <a:xfrm>
            <a:off x="4137642" y="4901108"/>
            <a:ext cx="924530" cy="276999"/>
          </a:xfrm>
          <a:prstGeom prst="rect">
            <a:avLst/>
          </a:prstGeom>
          <a:solidFill>
            <a:schemeClr val="bg1"/>
          </a:solidFill>
        </p:spPr>
        <p:txBody>
          <a:bodyPr wrap="square" rtlCol="0">
            <a:spAutoFit/>
          </a:bodyPr>
          <a:lstStyle/>
          <a:p>
            <a:r>
              <a:rPr lang="da-DK" sz="1200" dirty="0"/>
              <a:t>Projekt slut.</a:t>
            </a:r>
          </a:p>
        </p:txBody>
      </p:sp>
      <p:sp>
        <p:nvSpPr>
          <p:cNvPr id="37" name="Ellipse 36">
            <a:extLst>
              <a:ext uri="{FF2B5EF4-FFF2-40B4-BE49-F238E27FC236}">
                <a16:creationId xmlns:a16="http://schemas.microsoft.com/office/drawing/2014/main" id="{94EF0216-6105-47E8-BC38-A69694E921A2}"/>
              </a:ext>
            </a:extLst>
          </p:cNvPr>
          <p:cNvSpPr/>
          <p:nvPr/>
        </p:nvSpPr>
        <p:spPr>
          <a:xfrm>
            <a:off x="5206896" y="5305955"/>
            <a:ext cx="293913" cy="2769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4" name="Lige pilforbindelse 43">
            <a:extLst>
              <a:ext uri="{FF2B5EF4-FFF2-40B4-BE49-F238E27FC236}">
                <a16:creationId xmlns:a16="http://schemas.microsoft.com/office/drawing/2014/main" id="{1D608FD0-7477-4DE7-A399-48271A20F128}"/>
              </a:ext>
            </a:extLst>
          </p:cNvPr>
          <p:cNvCxnSpPr>
            <a:stCxn id="9" idx="1"/>
            <a:endCxn id="37" idx="7"/>
          </p:cNvCxnSpPr>
          <p:nvPr/>
        </p:nvCxnSpPr>
        <p:spPr>
          <a:xfrm flipH="1">
            <a:off x="5457766" y="5182039"/>
            <a:ext cx="1412817" cy="164482"/>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 name="Grafik 64" descr="Hjem">
            <a:hlinkClick r:id="rId13" action="ppaction://hlinksldjump"/>
            <a:extLst>
              <a:ext uri="{FF2B5EF4-FFF2-40B4-BE49-F238E27FC236}">
                <a16:creationId xmlns:a16="http://schemas.microsoft.com/office/drawing/2014/main" id="{209B73C9-4B93-4F4B-8E17-8AE30DD3414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153" y="127113"/>
            <a:ext cx="407840" cy="407840"/>
          </a:xfrm>
          <a:prstGeom prst="rect">
            <a:avLst/>
          </a:prstGeom>
        </p:spPr>
      </p:pic>
      <p:pic>
        <p:nvPicPr>
          <p:cNvPr id="11" name="Grafik 10" descr="Pil vandret u-vending">
            <a:hlinkClick r:id="" action="ppaction://hlinkshowjump?jump=lastslideviewed"/>
            <a:extLst>
              <a:ext uri="{FF2B5EF4-FFF2-40B4-BE49-F238E27FC236}">
                <a16:creationId xmlns:a16="http://schemas.microsoft.com/office/drawing/2014/main" id="{AC105683-9684-4119-8912-2496F8AAF7E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5587" y="157640"/>
            <a:ext cx="347297" cy="373662"/>
          </a:xfrm>
          <a:prstGeom prst="rect">
            <a:avLst/>
          </a:prstGeom>
        </p:spPr>
      </p:pic>
      <p:pic>
        <p:nvPicPr>
          <p:cNvPr id="5" name="Grafik 4" descr="Lystryk">
            <a:hlinkClick r:id="rId11" action="ppaction://hlinksldjump"/>
            <a:extLst>
              <a:ext uri="{FF2B5EF4-FFF2-40B4-BE49-F238E27FC236}">
                <a16:creationId xmlns:a16="http://schemas.microsoft.com/office/drawing/2014/main" id="{CB2F83A5-5D8A-4BD9-AB05-C4BE2FEB4D8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75178" y="113433"/>
            <a:ext cx="407840" cy="443592"/>
          </a:xfrm>
          <a:prstGeom prst="rect">
            <a:avLst/>
          </a:prstGeom>
        </p:spPr>
      </p:pic>
      <p:pic>
        <p:nvPicPr>
          <p:cNvPr id="13" name="Grafik 12" descr="Gentag">
            <a:hlinkClick r:id="rId20" action="ppaction://hlinksldjump"/>
            <a:extLst>
              <a:ext uri="{FF2B5EF4-FFF2-40B4-BE49-F238E27FC236}">
                <a16:creationId xmlns:a16="http://schemas.microsoft.com/office/drawing/2014/main" id="{44CDAD6B-46D2-4470-AF43-4B0AFF84E128}"/>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2114869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Metodebeskrivelse til Ændringshåndtering</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0" name="Ligebenet trekant 29">
            <a:extLst>
              <a:ext uri="{FF2B5EF4-FFF2-40B4-BE49-F238E27FC236}">
                <a16:creationId xmlns:a16="http://schemas.microsoft.com/office/drawing/2014/main" id="{163EFE90-865B-4D77-AC94-C77CE165A126}"/>
              </a:ext>
            </a:extLst>
          </p:cNvPr>
          <p:cNvSpPr/>
          <p:nvPr/>
        </p:nvSpPr>
        <p:spPr>
          <a:xfrm>
            <a:off x="0" y="4647501"/>
            <a:ext cx="5327650" cy="2210499"/>
          </a:xfrm>
          <a:prstGeom prst="triangle">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boks 28">
            <a:extLst>
              <a:ext uri="{FF2B5EF4-FFF2-40B4-BE49-F238E27FC236}">
                <a16:creationId xmlns:a16="http://schemas.microsoft.com/office/drawing/2014/main" id="{A1684D87-094E-4F9C-B81F-C382F50041A7}"/>
              </a:ext>
            </a:extLst>
          </p:cNvPr>
          <p:cNvSpPr txBox="1">
            <a:spLocks noChangeArrowheads="1"/>
          </p:cNvSpPr>
          <p:nvPr/>
        </p:nvSpPr>
        <p:spPr bwMode="auto">
          <a:xfrm>
            <a:off x="22742" y="5938720"/>
            <a:ext cx="5327650" cy="923330"/>
          </a:xfrm>
          <a:prstGeom prst="rect">
            <a:avLst/>
          </a:prstGeom>
          <a:noFill/>
          <a:ln w="9525">
            <a:noFill/>
            <a:miter lim="800000"/>
            <a:headEnd/>
            <a:tailEnd/>
          </a:ln>
        </p:spPr>
        <p:txBody>
          <a:bodyPr>
            <a:spAutoFit/>
          </a:bodyPr>
          <a:lstStyle/>
          <a:p>
            <a:r>
              <a:rPr lang="da-DK" dirty="0">
                <a:solidFill>
                  <a:schemeClr val="bg1"/>
                </a:solidFill>
                <a:latin typeface="Calibri" pitchFamily="34" charset="0"/>
              </a:rPr>
              <a:t>Der vil altid opstå behov for</a:t>
            </a:r>
            <a:br>
              <a:rPr lang="da-DK" dirty="0">
                <a:solidFill>
                  <a:schemeClr val="bg1"/>
                </a:solidFill>
                <a:latin typeface="Calibri" pitchFamily="34" charset="0"/>
              </a:rPr>
            </a:br>
            <a:r>
              <a:rPr lang="da-DK" dirty="0">
                <a:solidFill>
                  <a:schemeClr val="bg1"/>
                </a:solidFill>
                <a:latin typeface="Calibri" pitchFamily="34" charset="0"/>
              </a:rPr>
              <a:t>ændringer… men vi skal kende</a:t>
            </a:r>
            <a:br>
              <a:rPr lang="da-DK" dirty="0">
                <a:solidFill>
                  <a:schemeClr val="bg1"/>
                </a:solidFill>
                <a:latin typeface="Calibri" pitchFamily="34" charset="0"/>
              </a:rPr>
            </a:br>
            <a:r>
              <a:rPr lang="da-DK" dirty="0">
                <a:solidFill>
                  <a:schemeClr val="bg1"/>
                </a:solidFill>
                <a:latin typeface="Calibri" pitchFamily="34" charset="0"/>
              </a:rPr>
              <a:t>konsekvensen ved at gøre det – og ikke gøre det</a:t>
            </a:r>
          </a:p>
        </p:txBody>
      </p:sp>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25" name="Rectangle 9">
            <a:hlinkClick r:id="rId3" action="ppaction://hlinksldjump"/>
            <a:extLst>
              <a:ext uri="{FF2B5EF4-FFF2-40B4-BE49-F238E27FC236}">
                <a16:creationId xmlns:a16="http://schemas.microsoft.com/office/drawing/2014/main" id="{219E1F0D-F988-4C46-82C9-62DF69981830}"/>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2">
                    <a:lumMod val="75000"/>
                  </a:schemeClr>
                </a:solidFill>
              </a:rPr>
              <a:t>IDE/ANALYSE</a:t>
            </a:r>
          </a:p>
        </p:txBody>
      </p:sp>
      <p:sp>
        <p:nvSpPr>
          <p:cNvPr id="26" name="Rectangle 10">
            <a:hlinkClick r:id="rId4" action="ppaction://hlinksldjump"/>
            <a:extLst>
              <a:ext uri="{FF2B5EF4-FFF2-40B4-BE49-F238E27FC236}">
                <a16:creationId xmlns:a16="http://schemas.microsoft.com/office/drawing/2014/main" id="{6A63B512-8BD5-4294-87A3-C00D01C2DB40}"/>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PLANLÆGNING</a:t>
            </a:r>
          </a:p>
        </p:txBody>
      </p:sp>
      <p:sp>
        <p:nvSpPr>
          <p:cNvPr id="27" name="Rectangle 11">
            <a:hlinkClick r:id="rId5" action="ppaction://hlinksldjump"/>
            <a:extLst>
              <a:ext uri="{FF2B5EF4-FFF2-40B4-BE49-F238E27FC236}">
                <a16:creationId xmlns:a16="http://schemas.microsoft.com/office/drawing/2014/main" id="{F158714D-679B-4CFD-8398-A7A4CE661C04}"/>
              </a:ext>
            </a:extLst>
          </p:cNvPr>
          <p:cNvSpPr/>
          <p:nvPr/>
        </p:nvSpPr>
        <p:spPr>
          <a:xfrm>
            <a:off x="7929269" y="113149"/>
            <a:ext cx="148317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GENNEMFØRELSE</a:t>
            </a:r>
          </a:p>
        </p:txBody>
      </p:sp>
      <p:sp>
        <p:nvSpPr>
          <p:cNvPr id="28" name="Rectangle 12">
            <a:hlinkClick r:id="rId6" action="ppaction://hlinksldjump"/>
            <a:extLst>
              <a:ext uri="{FF2B5EF4-FFF2-40B4-BE49-F238E27FC236}">
                <a16:creationId xmlns:a16="http://schemas.microsoft.com/office/drawing/2014/main" id="{0EAE723F-F001-48D2-985C-186B9A9AE5FD}"/>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1" name="Rektangel 55">
            <a:hlinkClick r:id="rId7" action="ppaction://hlinksldjump"/>
            <a:extLst>
              <a:ext uri="{FF2B5EF4-FFF2-40B4-BE49-F238E27FC236}">
                <a16:creationId xmlns:a16="http://schemas.microsoft.com/office/drawing/2014/main" id="{AD0B8D6E-975C-4935-8242-417DFF972629}"/>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8" action="ppaction://hlinksldjump"/>
            <a:extLst>
              <a:ext uri="{FF2B5EF4-FFF2-40B4-BE49-F238E27FC236}">
                <a16:creationId xmlns:a16="http://schemas.microsoft.com/office/drawing/2014/main" id="{B08DA316-5D56-4483-A80B-BC6BB42C791D}"/>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9" name="Rektangel 55">
            <a:hlinkClick r:id="rId9" action="ppaction://hlinksldjump"/>
            <a:extLst>
              <a:ext uri="{FF2B5EF4-FFF2-40B4-BE49-F238E27FC236}">
                <a16:creationId xmlns:a16="http://schemas.microsoft.com/office/drawing/2014/main" id="{FDDA2523-6DCE-4713-88EF-526D8BB4A9B8}"/>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7" action="ppaction://hlinksldjump"/>
            <a:extLst>
              <a:ext uri="{FF2B5EF4-FFF2-40B4-BE49-F238E27FC236}">
                <a16:creationId xmlns:a16="http://schemas.microsoft.com/office/drawing/2014/main" id="{100CCCD9-C310-4591-8F7F-4B1D8CDAF257}"/>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52" name="Tekstfelt 61">
            <a:hlinkClick r:id="rId8" action="ppaction://hlinksldjump"/>
            <a:extLst>
              <a:ext uri="{FF2B5EF4-FFF2-40B4-BE49-F238E27FC236}">
                <a16:creationId xmlns:a16="http://schemas.microsoft.com/office/drawing/2014/main" id="{094AB6BD-5842-4AE5-8D60-D5ECCF8CFD78}"/>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53" name="Tekstfelt 61">
            <a:hlinkClick r:id="rId9" action="ppaction://hlinksldjump"/>
            <a:extLst>
              <a:ext uri="{FF2B5EF4-FFF2-40B4-BE49-F238E27FC236}">
                <a16:creationId xmlns:a16="http://schemas.microsoft.com/office/drawing/2014/main" id="{EA8697C2-20C4-4A4A-A95F-239ABE10F61A}"/>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4" name="Rektangel 55">
            <a:hlinkClick r:id="rId10" action="ppaction://hlinksldjump"/>
            <a:extLst>
              <a:ext uri="{FF2B5EF4-FFF2-40B4-BE49-F238E27FC236}">
                <a16:creationId xmlns:a16="http://schemas.microsoft.com/office/drawing/2014/main" id="{33E5B4A3-E853-46AE-A441-BCC6FE238C64}"/>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5" name="Tekstfelt 61">
            <a:hlinkClick r:id="rId10" action="ppaction://hlinksldjump"/>
            <a:extLst>
              <a:ext uri="{FF2B5EF4-FFF2-40B4-BE49-F238E27FC236}">
                <a16:creationId xmlns:a16="http://schemas.microsoft.com/office/drawing/2014/main" id="{500E102B-F234-4B9C-925F-FCE3918ECBE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2" name="Tekstfelt 1">
            <a:extLst>
              <a:ext uri="{FF2B5EF4-FFF2-40B4-BE49-F238E27FC236}">
                <a16:creationId xmlns:a16="http://schemas.microsoft.com/office/drawing/2014/main" id="{7CF5EE92-3DD9-4A44-93C6-2F5ECCFD8530}"/>
              </a:ext>
            </a:extLst>
          </p:cNvPr>
          <p:cNvSpPr txBox="1"/>
          <p:nvPr/>
        </p:nvSpPr>
        <p:spPr>
          <a:xfrm>
            <a:off x="8104486" y="5365950"/>
            <a:ext cx="3963748" cy="1323439"/>
          </a:xfrm>
          <a:prstGeom prst="rect">
            <a:avLst/>
          </a:prstGeom>
          <a:noFill/>
        </p:spPr>
        <p:txBody>
          <a:bodyPr wrap="square" rtlCol="0">
            <a:spAutoFit/>
          </a:bodyPr>
          <a:lstStyle/>
          <a:p>
            <a:r>
              <a:rPr lang="da-DK" sz="1600" dirty="0"/>
              <a:t>Se eksempel på Ændringsønske     </a:t>
            </a:r>
            <a:r>
              <a:rPr lang="da-DK" sz="1600" dirty="0">
                <a:hlinkClick r:id="rId11" action="ppaction://hlinksldjump"/>
              </a:rPr>
              <a:t>her</a:t>
            </a:r>
            <a:r>
              <a:rPr lang="da-DK" sz="1600" dirty="0">
                <a:hlinkClick r:id="rId12" action="ppaction://hlinksldjump"/>
              </a:rPr>
              <a:t>.</a:t>
            </a:r>
            <a:endParaRPr lang="da-DK" sz="1600" dirty="0"/>
          </a:p>
          <a:p>
            <a:r>
              <a:rPr lang="da-DK" sz="1600" dirty="0"/>
              <a:t>Se skabelon til Ændringsønske            </a:t>
            </a:r>
            <a:r>
              <a:rPr lang="da-DK" sz="1600" dirty="0">
                <a:hlinkClick r:id="rId13" action="ppaction://hlinksldjump"/>
              </a:rPr>
              <a:t>her</a:t>
            </a:r>
            <a:r>
              <a:rPr lang="da-DK" sz="1600" dirty="0"/>
              <a:t>.</a:t>
            </a:r>
          </a:p>
          <a:p>
            <a:r>
              <a:rPr lang="da-DK" sz="1600" dirty="0"/>
              <a:t>Se skabelon til Ændringslog                 </a:t>
            </a:r>
            <a:r>
              <a:rPr lang="da-DK" sz="1600" dirty="0">
                <a:hlinkClick r:id="rId14" action="ppaction://hlinksldjump"/>
              </a:rPr>
              <a:t>her</a:t>
            </a:r>
            <a:r>
              <a:rPr lang="da-DK" sz="1600" dirty="0">
                <a:hlinkClick r:id="rId15" action="ppaction://hlinksldjump"/>
              </a:rPr>
              <a:t>.</a:t>
            </a:r>
            <a:endParaRPr lang="da-DK" sz="1600" dirty="0"/>
          </a:p>
          <a:p>
            <a:endParaRPr lang="da-DK" sz="1600" dirty="0"/>
          </a:p>
          <a:p>
            <a:endParaRPr lang="da-DK" sz="1600" dirty="0"/>
          </a:p>
        </p:txBody>
      </p:sp>
      <p:sp>
        <p:nvSpPr>
          <p:cNvPr id="6" name="Tekstfelt 5">
            <a:extLst>
              <a:ext uri="{FF2B5EF4-FFF2-40B4-BE49-F238E27FC236}">
                <a16:creationId xmlns:a16="http://schemas.microsoft.com/office/drawing/2014/main" id="{B64BE682-5ED3-4E67-A1C1-77E031A87F64}"/>
              </a:ext>
            </a:extLst>
          </p:cNvPr>
          <p:cNvSpPr txBox="1"/>
          <p:nvPr/>
        </p:nvSpPr>
        <p:spPr>
          <a:xfrm>
            <a:off x="282070" y="1459834"/>
            <a:ext cx="6563347" cy="2677656"/>
          </a:xfrm>
          <a:prstGeom prst="rect">
            <a:avLst/>
          </a:prstGeom>
          <a:noFill/>
        </p:spPr>
        <p:txBody>
          <a:bodyPr wrap="square" rtlCol="0">
            <a:spAutoFit/>
          </a:bodyPr>
          <a:lstStyle/>
          <a:p>
            <a:pPr marL="342900" indent="-342900">
              <a:buAutoNum type="arabicPeriod"/>
            </a:pPr>
            <a:r>
              <a:rPr lang="da-DK" sz="1400" dirty="0"/>
              <a:t>Processen starter med at der indkommer et ændringsforslag.</a:t>
            </a:r>
          </a:p>
          <a:p>
            <a:pPr marL="342900" indent="-342900">
              <a:buAutoNum type="arabicPeriod"/>
            </a:pPr>
            <a:r>
              <a:rPr lang="da-DK" sz="1400" dirty="0"/>
              <a:t>Opret ændringsforslaget i skabelonen ”Ændringsønske” </a:t>
            </a:r>
            <a:br>
              <a:rPr lang="da-DK" sz="1400" dirty="0"/>
            </a:br>
            <a:r>
              <a:rPr lang="da-DK" sz="1400" dirty="0"/>
              <a:t>og opret ændringsønsket i skabelonen ”Ændringslog”.</a:t>
            </a:r>
          </a:p>
          <a:p>
            <a:pPr marL="342900" indent="-342900">
              <a:buAutoNum type="arabicPeriod"/>
            </a:pPr>
            <a:r>
              <a:rPr lang="da-DK" sz="1400" dirty="0"/>
              <a:t>Vurder et eller flere løsningsforslag til ændringsønsket.</a:t>
            </a:r>
          </a:p>
          <a:p>
            <a:pPr marL="342900" indent="-342900">
              <a:buAutoNum type="arabicPeriod"/>
            </a:pPr>
            <a:r>
              <a:rPr lang="da-DK" sz="1400" dirty="0"/>
              <a:t>Vurder konsekvensen af løsningerne på projektets tid, indhold og ressourcer.</a:t>
            </a:r>
          </a:p>
          <a:p>
            <a:pPr marL="342900" indent="-342900">
              <a:buAutoNum type="arabicPeriod"/>
            </a:pPr>
            <a:r>
              <a:rPr lang="da-DK" sz="1400" dirty="0"/>
              <a:t>Vurder konsekvensen af ikke at imødekomme ændringsønsket.</a:t>
            </a:r>
          </a:p>
          <a:p>
            <a:pPr marL="342900" indent="-342900">
              <a:buAutoNum type="arabicPeriod"/>
            </a:pPr>
            <a:r>
              <a:rPr lang="da-DK" sz="1400" dirty="0"/>
              <a:t>Fremlæg et beslutningsoplæg til ledelsen.</a:t>
            </a:r>
          </a:p>
          <a:p>
            <a:pPr marL="342900" indent="-342900">
              <a:buAutoNum type="arabicPeriod"/>
            </a:pPr>
            <a:r>
              <a:rPr lang="da-DK" sz="1400" dirty="0"/>
              <a:t>Opdater ændringsloggen med ledelsens beslutning.</a:t>
            </a:r>
          </a:p>
          <a:p>
            <a:pPr marL="342900" indent="-342900">
              <a:buAutoNum type="arabicPeriod"/>
            </a:pPr>
            <a:r>
              <a:rPr lang="da-DK" sz="1400" dirty="0"/>
              <a:t>Opdater projektplanen (milepælsplanen) hvis ændringsønsket godkendes.</a:t>
            </a:r>
          </a:p>
          <a:p>
            <a:pPr marL="342900" indent="-342900">
              <a:buAutoNum type="arabicPeriod"/>
            </a:pPr>
            <a:r>
              <a:rPr lang="da-DK" sz="1400" dirty="0"/>
              <a:t>Informer status til indsenderen af ændringsønsket.</a:t>
            </a:r>
          </a:p>
          <a:p>
            <a:pPr marL="342900" indent="-342900">
              <a:buAutoNum type="arabicPeriod"/>
            </a:pPr>
            <a:endParaRPr lang="da-DK" sz="1400" dirty="0"/>
          </a:p>
          <a:p>
            <a:pPr marL="342900" indent="-342900">
              <a:buAutoNum type="arabicPeriod"/>
            </a:pPr>
            <a:endParaRPr lang="da-DK" sz="1400" dirty="0"/>
          </a:p>
        </p:txBody>
      </p:sp>
      <p:sp>
        <p:nvSpPr>
          <p:cNvPr id="45" name="Rectangle 51">
            <a:extLst>
              <a:ext uri="{FF2B5EF4-FFF2-40B4-BE49-F238E27FC236}">
                <a16:creationId xmlns:a16="http://schemas.microsoft.com/office/drawing/2014/main" id="{6618E2A7-7A75-4315-921C-E98DCECB652C}"/>
              </a:ext>
            </a:extLst>
          </p:cNvPr>
          <p:cNvSpPr>
            <a:spLocks noChangeArrowheads="1"/>
          </p:cNvSpPr>
          <p:nvPr/>
        </p:nvSpPr>
        <p:spPr bwMode="auto">
          <a:xfrm>
            <a:off x="2289889" y="4294301"/>
            <a:ext cx="940464" cy="556920"/>
          </a:xfrm>
          <a:prstGeom prst="rect">
            <a:avLst/>
          </a:prstGeom>
          <a:solidFill>
            <a:srgbClr val="00CC99"/>
          </a:solidFill>
          <a:ln w="9525">
            <a:solidFill>
              <a:srgbClr val="000000"/>
            </a:solidFill>
            <a:miter lim="800000"/>
            <a:headEnd/>
            <a:tailEnd/>
          </a:ln>
        </p:spPr>
        <p:txBody>
          <a:bodyPr wrap="none" anchor="ctr"/>
          <a:lstStyle/>
          <a:p>
            <a:pPr algn="ctr" eaLnBrk="0" hangingPunct="0"/>
            <a:r>
              <a:rPr lang="da-DK" sz="1400" dirty="0">
                <a:solidFill>
                  <a:srgbClr val="000000"/>
                </a:solidFill>
              </a:rPr>
              <a:t>Ændrings-</a:t>
            </a:r>
            <a:br>
              <a:rPr lang="da-DK" sz="1400" dirty="0">
                <a:solidFill>
                  <a:srgbClr val="000000"/>
                </a:solidFill>
              </a:rPr>
            </a:br>
            <a:r>
              <a:rPr lang="da-DK" sz="1400" dirty="0">
                <a:solidFill>
                  <a:srgbClr val="000000"/>
                </a:solidFill>
              </a:rPr>
              <a:t>forslag</a:t>
            </a:r>
            <a:endParaRPr lang="da-DK" sz="4800" dirty="0">
              <a:solidFill>
                <a:srgbClr val="000000"/>
              </a:solidFill>
            </a:endParaRPr>
          </a:p>
        </p:txBody>
      </p:sp>
      <p:sp>
        <p:nvSpPr>
          <p:cNvPr id="8" name="Rectangle 51">
            <a:extLst>
              <a:ext uri="{FF2B5EF4-FFF2-40B4-BE49-F238E27FC236}">
                <a16:creationId xmlns:a16="http://schemas.microsoft.com/office/drawing/2014/main" id="{70E60F63-2D1A-4D35-A394-9068A44F86CD}"/>
              </a:ext>
            </a:extLst>
          </p:cNvPr>
          <p:cNvSpPr>
            <a:spLocks noChangeArrowheads="1"/>
          </p:cNvSpPr>
          <p:nvPr/>
        </p:nvSpPr>
        <p:spPr bwMode="auto">
          <a:xfrm>
            <a:off x="3415897" y="4666424"/>
            <a:ext cx="1322671" cy="556920"/>
          </a:xfrm>
          <a:prstGeom prst="rect">
            <a:avLst/>
          </a:prstGeom>
          <a:solidFill>
            <a:srgbClr val="00CC99"/>
          </a:solidFill>
          <a:ln w="9525">
            <a:solidFill>
              <a:srgbClr val="000000"/>
            </a:solidFill>
            <a:miter lim="800000"/>
            <a:headEnd/>
            <a:tailEnd/>
          </a:ln>
        </p:spPr>
        <p:txBody>
          <a:bodyPr wrap="none" anchor="ctr"/>
          <a:lstStyle/>
          <a:p>
            <a:pPr algn="ctr" eaLnBrk="0" hangingPunct="0"/>
            <a:r>
              <a:rPr lang="da-DK" sz="1400" dirty="0">
                <a:solidFill>
                  <a:srgbClr val="000000"/>
                </a:solidFill>
              </a:rPr>
              <a:t>Opret</a:t>
            </a:r>
            <a:br>
              <a:rPr lang="da-DK" sz="1400" dirty="0">
                <a:solidFill>
                  <a:srgbClr val="000000"/>
                </a:solidFill>
              </a:rPr>
            </a:br>
            <a:r>
              <a:rPr lang="da-DK" sz="1400" dirty="0">
                <a:solidFill>
                  <a:srgbClr val="000000"/>
                </a:solidFill>
              </a:rPr>
              <a:t>ændringslog</a:t>
            </a:r>
            <a:endParaRPr lang="da-DK" sz="4800" dirty="0">
              <a:solidFill>
                <a:srgbClr val="000000"/>
              </a:solidFill>
            </a:endParaRPr>
          </a:p>
        </p:txBody>
      </p:sp>
      <p:sp>
        <p:nvSpPr>
          <p:cNvPr id="9" name="Rectangle 51">
            <a:extLst>
              <a:ext uri="{FF2B5EF4-FFF2-40B4-BE49-F238E27FC236}">
                <a16:creationId xmlns:a16="http://schemas.microsoft.com/office/drawing/2014/main" id="{660A590E-3850-4D70-A71C-71980EF8643B}"/>
              </a:ext>
            </a:extLst>
          </p:cNvPr>
          <p:cNvSpPr>
            <a:spLocks noChangeArrowheads="1"/>
          </p:cNvSpPr>
          <p:nvPr/>
        </p:nvSpPr>
        <p:spPr bwMode="auto">
          <a:xfrm>
            <a:off x="3422196" y="3974072"/>
            <a:ext cx="1322672" cy="556920"/>
          </a:xfrm>
          <a:prstGeom prst="rect">
            <a:avLst/>
          </a:prstGeom>
          <a:solidFill>
            <a:srgbClr val="00CC99"/>
          </a:solidFill>
          <a:ln w="9525">
            <a:solidFill>
              <a:srgbClr val="000000"/>
            </a:solidFill>
            <a:miter lim="800000"/>
            <a:headEnd/>
            <a:tailEnd/>
          </a:ln>
        </p:spPr>
        <p:txBody>
          <a:bodyPr wrap="none" anchor="ctr"/>
          <a:lstStyle/>
          <a:p>
            <a:pPr algn="ctr" eaLnBrk="0" hangingPunct="0"/>
            <a:r>
              <a:rPr lang="da-DK" sz="1400" dirty="0">
                <a:solidFill>
                  <a:srgbClr val="000000"/>
                </a:solidFill>
              </a:rPr>
              <a:t>Opret</a:t>
            </a:r>
            <a:br>
              <a:rPr lang="da-DK" sz="1400" dirty="0">
                <a:solidFill>
                  <a:srgbClr val="000000"/>
                </a:solidFill>
              </a:rPr>
            </a:br>
            <a:r>
              <a:rPr lang="da-DK" sz="1400" dirty="0">
                <a:solidFill>
                  <a:srgbClr val="000000"/>
                </a:solidFill>
              </a:rPr>
              <a:t>ændringsønske</a:t>
            </a:r>
            <a:endParaRPr lang="da-DK" sz="4800" dirty="0">
              <a:solidFill>
                <a:srgbClr val="000000"/>
              </a:solidFill>
            </a:endParaRPr>
          </a:p>
        </p:txBody>
      </p:sp>
      <p:sp>
        <p:nvSpPr>
          <p:cNvPr id="10" name="Rectangle 51">
            <a:extLst>
              <a:ext uri="{FF2B5EF4-FFF2-40B4-BE49-F238E27FC236}">
                <a16:creationId xmlns:a16="http://schemas.microsoft.com/office/drawing/2014/main" id="{CE373E69-A24E-4924-9754-AAD9E15029E5}"/>
              </a:ext>
            </a:extLst>
          </p:cNvPr>
          <p:cNvSpPr>
            <a:spLocks noChangeArrowheads="1"/>
          </p:cNvSpPr>
          <p:nvPr/>
        </p:nvSpPr>
        <p:spPr bwMode="auto">
          <a:xfrm>
            <a:off x="4924112" y="4292117"/>
            <a:ext cx="1322672" cy="556920"/>
          </a:xfrm>
          <a:prstGeom prst="rect">
            <a:avLst/>
          </a:prstGeom>
          <a:solidFill>
            <a:srgbClr val="00CC99"/>
          </a:solidFill>
          <a:ln w="9525">
            <a:solidFill>
              <a:srgbClr val="000000"/>
            </a:solidFill>
            <a:miter lim="800000"/>
            <a:headEnd/>
            <a:tailEnd/>
          </a:ln>
        </p:spPr>
        <p:txBody>
          <a:bodyPr wrap="none" anchor="ctr"/>
          <a:lstStyle/>
          <a:p>
            <a:pPr algn="ctr" eaLnBrk="0" hangingPunct="0"/>
            <a:r>
              <a:rPr lang="da-DK" sz="1400" dirty="0">
                <a:solidFill>
                  <a:srgbClr val="000000"/>
                </a:solidFill>
              </a:rPr>
              <a:t>Vurder</a:t>
            </a:r>
            <a:br>
              <a:rPr lang="da-DK" sz="1400" dirty="0">
                <a:solidFill>
                  <a:srgbClr val="000000"/>
                </a:solidFill>
              </a:rPr>
            </a:br>
            <a:r>
              <a:rPr lang="da-DK" sz="1400" dirty="0">
                <a:solidFill>
                  <a:srgbClr val="000000"/>
                </a:solidFill>
              </a:rPr>
              <a:t>løsningsforslag</a:t>
            </a:r>
            <a:endParaRPr lang="da-DK" sz="4800" dirty="0">
              <a:solidFill>
                <a:srgbClr val="000000"/>
              </a:solidFill>
            </a:endParaRPr>
          </a:p>
        </p:txBody>
      </p:sp>
      <p:sp>
        <p:nvSpPr>
          <p:cNvPr id="11" name="Rectangle 51">
            <a:extLst>
              <a:ext uri="{FF2B5EF4-FFF2-40B4-BE49-F238E27FC236}">
                <a16:creationId xmlns:a16="http://schemas.microsoft.com/office/drawing/2014/main" id="{8248087C-8AEA-4058-9ED2-FC5AA858BEBC}"/>
              </a:ext>
            </a:extLst>
          </p:cNvPr>
          <p:cNvSpPr>
            <a:spLocks noChangeArrowheads="1"/>
          </p:cNvSpPr>
          <p:nvPr/>
        </p:nvSpPr>
        <p:spPr bwMode="auto">
          <a:xfrm>
            <a:off x="6438627" y="4290269"/>
            <a:ext cx="1322672" cy="556920"/>
          </a:xfrm>
          <a:prstGeom prst="rect">
            <a:avLst/>
          </a:prstGeom>
          <a:solidFill>
            <a:srgbClr val="00CC99"/>
          </a:solidFill>
          <a:ln w="9525">
            <a:solidFill>
              <a:srgbClr val="000000"/>
            </a:solidFill>
            <a:miter lim="800000"/>
            <a:headEnd/>
            <a:tailEnd/>
          </a:ln>
        </p:spPr>
        <p:txBody>
          <a:bodyPr wrap="none" anchor="ctr"/>
          <a:lstStyle/>
          <a:p>
            <a:pPr algn="ctr" eaLnBrk="0" hangingPunct="0"/>
            <a:r>
              <a:rPr lang="da-DK" sz="1400" dirty="0">
                <a:solidFill>
                  <a:srgbClr val="000000"/>
                </a:solidFill>
              </a:rPr>
              <a:t>Vurder</a:t>
            </a:r>
            <a:br>
              <a:rPr lang="da-DK" sz="1400" dirty="0">
                <a:solidFill>
                  <a:srgbClr val="000000"/>
                </a:solidFill>
              </a:rPr>
            </a:br>
            <a:r>
              <a:rPr lang="da-DK" sz="1400" dirty="0">
                <a:solidFill>
                  <a:srgbClr val="000000"/>
                </a:solidFill>
              </a:rPr>
              <a:t>konsekvens </a:t>
            </a:r>
            <a:endParaRPr lang="da-DK" sz="4800" dirty="0">
              <a:solidFill>
                <a:srgbClr val="000000"/>
              </a:solidFill>
            </a:endParaRPr>
          </a:p>
        </p:txBody>
      </p:sp>
      <p:sp>
        <p:nvSpPr>
          <p:cNvPr id="12" name="Rectangle 51">
            <a:extLst>
              <a:ext uri="{FF2B5EF4-FFF2-40B4-BE49-F238E27FC236}">
                <a16:creationId xmlns:a16="http://schemas.microsoft.com/office/drawing/2014/main" id="{4D025502-5DD8-4D2C-9547-17664EEBCC76}"/>
              </a:ext>
            </a:extLst>
          </p:cNvPr>
          <p:cNvSpPr>
            <a:spLocks noChangeArrowheads="1"/>
          </p:cNvSpPr>
          <p:nvPr/>
        </p:nvSpPr>
        <p:spPr bwMode="auto">
          <a:xfrm>
            <a:off x="7940543" y="4282942"/>
            <a:ext cx="1776027" cy="556920"/>
          </a:xfrm>
          <a:prstGeom prst="rect">
            <a:avLst/>
          </a:prstGeom>
          <a:solidFill>
            <a:srgbClr val="00CC99"/>
          </a:solidFill>
          <a:ln w="9525">
            <a:solidFill>
              <a:srgbClr val="000000"/>
            </a:solidFill>
            <a:miter lim="800000"/>
            <a:headEnd/>
            <a:tailEnd/>
          </a:ln>
        </p:spPr>
        <p:txBody>
          <a:bodyPr wrap="none" anchor="ctr"/>
          <a:lstStyle/>
          <a:p>
            <a:pPr algn="ctr" eaLnBrk="0" hangingPunct="0"/>
            <a:r>
              <a:rPr lang="da-DK" sz="1400" dirty="0">
                <a:solidFill>
                  <a:srgbClr val="000000"/>
                </a:solidFill>
              </a:rPr>
              <a:t>Vurder konsekvens</a:t>
            </a:r>
            <a:br>
              <a:rPr lang="da-DK" sz="1400" dirty="0">
                <a:solidFill>
                  <a:srgbClr val="000000"/>
                </a:solidFill>
              </a:rPr>
            </a:br>
            <a:r>
              <a:rPr lang="da-DK" sz="1400" dirty="0">
                <a:solidFill>
                  <a:srgbClr val="000000"/>
                </a:solidFill>
              </a:rPr>
              <a:t>ved afvisning af ønske </a:t>
            </a:r>
            <a:endParaRPr lang="da-DK" sz="4800" dirty="0">
              <a:solidFill>
                <a:srgbClr val="000000"/>
              </a:solidFill>
            </a:endParaRPr>
          </a:p>
        </p:txBody>
      </p:sp>
      <p:sp>
        <p:nvSpPr>
          <p:cNvPr id="13" name="Rectangle 51">
            <a:extLst>
              <a:ext uri="{FF2B5EF4-FFF2-40B4-BE49-F238E27FC236}">
                <a16:creationId xmlns:a16="http://schemas.microsoft.com/office/drawing/2014/main" id="{165110F9-3498-4C25-8D57-93492F6FECAB}"/>
              </a:ext>
            </a:extLst>
          </p:cNvPr>
          <p:cNvSpPr>
            <a:spLocks noChangeArrowheads="1"/>
          </p:cNvSpPr>
          <p:nvPr/>
        </p:nvSpPr>
        <p:spPr bwMode="auto">
          <a:xfrm>
            <a:off x="9929370" y="4266480"/>
            <a:ext cx="1776027" cy="556920"/>
          </a:xfrm>
          <a:prstGeom prst="rect">
            <a:avLst/>
          </a:prstGeom>
          <a:solidFill>
            <a:srgbClr val="00CC99"/>
          </a:solidFill>
          <a:ln w="9525">
            <a:solidFill>
              <a:srgbClr val="000000"/>
            </a:solidFill>
            <a:miter lim="800000"/>
            <a:headEnd/>
            <a:tailEnd/>
          </a:ln>
        </p:spPr>
        <p:txBody>
          <a:bodyPr wrap="none" anchor="ctr"/>
          <a:lstStyle/>
          <a:p>
            <a:pPr algn="ctr" eaLnBrk="0" hangingPunct="0"/>
            <a:r>
              <a:rPr lang="da-DK" sz="1400" dirty="0">
                <a:solidFill>
                  <a:srgbClr val="000000"/>
                </a:solidFill>
              </a:rPr>
              <a:t>Fremlæg beslutnings-</a:t>
            </a:r>
            <a:br>
              <a:rPr lang="da-DK" sz="1400" dirty="0">
                <a:solidFill>
                  <a:srgbClr val="000000"/>
                </a:solidFill>
              </a:rPr>
            </a:br>
            <a:r>
              <a:rPr lang="da-DK" sz="1400" dirty="0">
                <a:solidFill>
                  <a:srgbClr val="000000"/>
                </a:solidFill>
              </a:rPr>
              <a:t>oplæg til ledelsen</a:t>
            </a:r>
            <a:endParaRPr lang="da-DK" sz="4800" dirty="0">
              <a:solidFill>
                <a:srgbClr val="000000"/>
              </a:solidFill>
            </a:endParaRPr>
          </a:p>
        </p:txBody>
      </p:sp>
      <p:sp>
        <p:nvSpPr>
          <p:cNvPr id="14" name="Rectangle 51">
            <a:extLst>
              <a:ext uri="{FF2B5EF4-FFF2-40B4-BE49-F238E27FC236}">
                <a16:creationId xmlns:a16="http://schemas.microsoft.com/office/drawing/2014/main" id="{38E8B7AA-AD16-4E46-8723-2B3C320A86D4}"/>
              </a:ext>
            </a:extLst>
          </p:cNvPr>
          <p:cNvSpPr>
            <a:spLocks noChangeArrowheads="1"/>
          </p:cNvSpPr>
          <p:nvPr/>
        </p:nvSpPr>
        <p:spPr bwMode="auto">
          <a:xfrm>
            <a:off x="9929370" y="3471177"/>
            <a:ext cx="1776027" cy="556920"/>
          </a:xfrm>
          <a:prstGeom prst="rect">
            <a:avLst/>
          </a:prstGeom>
          <a:solidFill>
            <a:srgbClr val="00CC99"/>
          </a:solidFill>
          <a:ln w="9525">
            <a:solidFill>
              <a:srgbClr val="000000"/>
            </a:solidFill>
            <a:miter lim="800000"/>
            <a:headEnd/>
            <a:tailEnd/>
          </a:ln>
        </p:spPr>
        <p:txBody>
          <a:bodyPr wrap="none" anchor="ctr"/>
          <a:lstStyle/>
          <a:p>
            <a:pPr algn="ctr" eaLnBrk="0" hangingPunct="0"/>
            <a:r>
              <a:rPr lang="da-DK" sz="1400" dirty="0">
                <a:solidFill>
                  <a:srgbClr val="000000"/>
                </a:solidFill>
              </a:rPr>
              <a:t>Opdater beslutning i</a:t>
            </a:r>
            <a:br>
              <a:rPr lang="da-DK" sz="1400" dirty="0">
                <a:solidFill>
                  <a:srgbClr val="000000"/>
                </a:solidFill>
              </a:rPr>
            </a:br>
            <a:r>
              <a:rPr lang="da-DK" sz="1400" dirty="0">
                <a:solidFill>
                  <a:srgbClr val="000000"/>
                </a:solidFill>
              </a:rPr>
              <a:t>ændringslog</a:t>
            </a:r>
            <a:endParaRPr lang="da-DK" sz="4800" dirty="0">
              <a:solidFill>
                <a:srgbClr val="000000"/>
              </a:solidFill>
            </a:endParaRPr>
          </a:p>
        </p:txBody>
      </p:sp>
      <p:sp>
        <p:nvSpPr>
          <p:cNvPr id="15" name="Rectangle 51">
            <a:extLst>
              <a:ext uri="{FF2B5EF4-FFF2-40B4-BE49-F238E27FC236}">
                <a16:creationId xmlns:a16="http://schemas.microsoft.com/office/drawing/2014/main" id="{43E0A9D3-AB03-497E-AAAE-5957835ADBC4}"/>
              </a:ext>
            </a:extLst>
          </p:cNvPr>
          <p:cNvSpPr>
            <a:spLocks noChangeArrowheads="1"/>
          </p:cNvSpPr>
          <p:nvPr/>
        </p:nvSpPr>
        <p:spPr bwMode="auto">
          <a:xfrm>
            <a:off x="9929370" y="2678973"/>
            <a:ext cx="1776027" cy="556920"/>
          </a:xfrm>
          <a:prstGeom prst="rect">
            <a:avLst/>
          </a:prstGeom>
          <a:solidFill>
            <a:srgbClr val="00CC99"/>
          </a:solidFill>
          <a:ln w="9525">
            <a:solidFill>
              <a:srgbClr val="000000"/>
            </a:solidFill>
            <a:miter lim="800000"/>
            <a:headEnd/>
            <a:tailEnd/>
          </a:ln>
        </p:spPr>
        <p:txBody>
          <a:bodyPr wrap="none" anchor="ctr"/>
          <a:lstStyle/>
          <a:p>
            <a:pPr algn="ctr" eaLnBrk="0" hangingPunct="0"/>
            <a:r>
              <a:rPr lang="da-DK" sz="1400" dirty="0">
                <a:solidFill>
                  <a:srgbClr val="000000"/>
                </a:solidFill>
              </a:rPr>
              <a:t>Opdater projektplan</a:t>
            </a:r>
            <a:endParaRPr lang="da-DK" sz="4800" dirty="0">
              <a:solidFill>
                <a:srgbClr val="000000"/>
              </a:solidFill>
            </a:endParaRPr>
          </a:p>
        </p:txBody>
      </p:sp>
      <p:sp>
        <p:nvSpPr>
          <p:cNvPr id="16" name="Rectangle 51">
            <a:extLst>
              <a:ext uri="{FF2B5EF4-FFF2-40B4-BE49-F238E27FC236}">
                <a16:creationId xmlns:a16="http://schemas.microsoft.com/office/drawing/2014/main" id="{B7F7B0D6-0E96-4A02-B746-D2E2AF5EAD0A}"/>
              </a:ext>
            </a:extLst>
          </p:cNvPr>
          <p:cNvSpPr>
            <a:spLocks noChangeArrowheads="1"/>
          </p:cNvSpPr>
          <p:nvPr/>
        </p:nvSpPr>
        <p:spPr bwMode="auto">
          <a:xfrm>
            <a:off x="9929369" y="1886769"/>
            <a:ext cx="1776027" cy="556920"/>
          </a:xfrm>
          <a:prstGeom prst="rect">
            <a:avLst/>
          </a:prstGeom>
          <a:solidFill>
            <a:srgbClr val="00CC99"/>
          </a:solidFill>
          <a:ln w="9525">
            <a:solidFill>
              <a:srgbClr val="000000"/>
            </a:solidFill>
            <a:miter lim="800000"/>
            <a:headEnd/>
            <a:tailEnd/>
          </a:ln>
        </p:spPr>
        <p:txBody>
          <a:bodyPr wrap="none" anchor="ctr"/>
          <a:lstStyle/>
          <a:p>
            <a:pPr algn="ctr" eaLnBrk="0" hangingPunct="0"/>
            <a:r>
              <a:rPr lang="da-DK" sz="1400" dirty="0">
                <a:solidFill>
                  <a:srgbClr val="000000"/>
                </a:solidFill>
              </a:rPr>
              <a:t>Informer status til</a:t>
            </a:r>
            <a:br>
              <a:rPr lang="da-DK" sz="1400" dirty="0">
                <a:solidFill>
                  <a:srgbClr val="000000"/>
                </a:solidFill>
              </a:rPr>
            </a:br>
            <a:r>
              <a:rPr lang="da-DK" sz="1400" dirty="0">
                <a:solidFill>
                  <a:srgbClr val="000000"/>
                </a:solidFill>
              </a:rPr>
              <a:t>indsender af forslag</a:t>
            </a:r>
            <a:endParaRPr lang="da-DK" sz="4800" dirty="0">
              <a:solidFill>
                <a:srgbClr val="000000"/>
              </a:solidFill>
            </a:endParaRPr>
          </a:p>
        </p:txBody>
      </p:sp>
      <p:sp>
        <p:nvSpPr>
          <p:cNvPr id="17" name="Taleboble: oval 16">
            <a:extLst>
              <a:ext uri="{FF2B5EF4-FFF2-40B4-BE49-F238E27FC236}">
                <a16:creationId xmlns:a16="http://schemas.microsoft.com/office/drawing/2014/main" id="{ECED10A8-A131-4462-91B4-2FD5C641DAB7}"/>
              </a:ext>
            </a:extLst>
          </p:cNvPr>
          <p:cNvSpPr/>
          <p:nvPr/>
        </p:nvSpPr>
        <p:spPr>
          <a:xfrm>
            <a:off x="716361" y="3919017"/>
            <a:ext cx="1159657" cy="825021"/>
          </a:xfrm>
          <a:prstGeom prst="wedgeEllipseCallout">
            <a:avLst>
              <a:gd name="adj1" fmla="val 75888"/>
              <a:gd name="adj2" fmla="val 18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Kan vi ikke lige…</a:t>
            </a:r>
          </a:p>
        </p:txBody>
      </p:sp>
      <p:sp>
        <p:nvSpPr>
          <p:cNvPr id="18" name="Ellipse 17">
            <a:extLst>
              <a:ext uri="{FF2B5EF4-FFF2-40B4-BE49-F238E27FC236}">
                <a16:creationId xmlns:a16="http://schemas.microsoft.com/office/drawing/2014/main" id="{ED554B72-9302-4FF8-9EF0-46746F8F7428}"/>
              </a:ext>
            </a:extLst>
          </p:cNvPr>
          <p:cNvSpPr/>
          <p:nvPr/>
        </p:nvSpPr>
        <p:spPr>
          <a:xfrm>
            <a:off x="2146647" y="4084670"/>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1</a:t>
            </a:r>
          </a:p>
        </p:txBody>
      </p:sp>
      <p:sp>
        <p:nvSpPr>
          <p:cNvPr id="19" name="Ellipse 18">
            <a:extLst>
              <a:ext uri="{FF2B5EF4-FFF2-40B4-BE49-F238E27FC236}">
                <a16:creationId xmlns:a16="http://schemas.microsoft.com/office/drawing/2014/main" id="{A5BAF37B-9B4F-43E8-8733-796039742815}"/>
              </a:ext>
            </a:extLst>
          </p:cNvPr>
          <p:cNvSpPr/>
          <p:nvPr/>
        </p:nvSpPr>
        <p:spPr>
          <a:xfrm>
            <a:off x="3248410" y="3801929"/>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2</a:t>
            </a:r>
          </a:p>
        </p:txBody>
      </p:sp>
      <p:sp>
        <p:nvSpPr>
          <p:cNvPr id="20" name="Ellipse 19">
            <a:extLst>
              <a:ext uri="{FF2B5EF4-FFF2-40B4-BE49-F238E27FC236}">
                <a16:creationId xmlns:a16="http://schemas.microsoft.com/office/drawing/2014/main" id="{6E673C9B-D172-4071-9EAB-08C3918998EC}"/>
              </a:ext>
            </a:extLst>
          </p:cNvPr>
          <p:cNvSpPr/>
          <p:nvPr/>
        </p:nvSpPr>
        <p:spPr>
          <a:xfrm>
            <a:off x="4788288" y="4109082"/>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3</a:t>
            </a:r>
          </a:p>
        </p:txBody>
      </p:sp>
      <p:sp>
        <p:nvSpPr>
          <p:cNvPr id="21" name="Ellipse 20">
            <a:extLst>
              <a:ext uri="{FF2B5EF4-FFF2-40B4-BE49-F238E27FC236}">
                <a16:creationId xmlns:a16="http://schemas.microsoft.com/office/drawing/2014/main" id="{C15FD2D6-E93E-486B-8FD8-262682556793}"/>
              </a:ext>
            </a:extLst>
          </p:cNvPr>
          <p:cNvSpPr/>
          <p:nvPr/>
        </p:nvSpPr>
        <p:spPr>
          <a:xfrm>
            <a:off x="3245647" y="5052606"/>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2</a:t>
            </a:r>
          </a:p>
        </p:txBody>
      </p:sp>
      <p:sp>
        <p:nvSpPr>
          <p:cNvPr id="22" name="Ellipse 21">
            <a:extLst>
              <a:ext uri="{FF2B5EF4-FFF2-40B4-BE49-F238E27FC236}">
                <a16:creationId xmlns:a16="http://schemas.microsoft.com/office/drawing/2014/main" id="{F0D673A6-6C03-435D-8F85-B7736816DA52}"/>
              </a:ext>
            </a:extLst>
          </p:cNvPr>
          <p:cNvSpPr/>
          <p:nvPr/>
        </p:nvSpPr>
        <p:spPr>
          <a:xfrm>
            <a:off x="6291734" y="4114849"/>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4</a:t>
            </a:r>
          </a:p>
        </p:txBody>
      </p:sp>
      <p:sp>
        <p:nvSpPr>
          <p:cNvPr id="23" name="Ellipse 22">
            <a:extLst>
              <a:ext uri="{FF2B5EF4-FFF2-40B4-BE49-F238E27FC236}">
                <a16:creationId xmlns:a16="http://schemas.microsoft.com/office/drawing/2014/main" id="{4916C002-0472-4FF1-9D78-1AC91792085B}"/>
              </a:ext>
            </a:extLst>
          </p:cNvPr>
          <p:cNvSpPr/>
          <p:nvPr/>
        </p:nvSpPr>
        <p:spPr>
          <a:xfrm>
            <a:off x="7812102" y="4113230"/>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5</a:t>
            </a:r>
          </a:p>
        </p:txBody>
      </p:sp>
      <p:sp>
        <p:nvSpPr>
          <p:cNvPr id="24" name="Ellipse 23">
            <a:extLst>
              <a:ext uri="{FF2B5EF4-FFF2-40B4-BE49-F238E27FC236}">
                <a16:creationId xmlns:a16="http://schemas.microsoft.com/office/drawing/2014/main" id="{362BC10E-AE9C-40F8-B46C-B99353B6DAEF}"/>
              </a:ext>
            </a:extLst>
          </p:cNvPr>
          <p:cNvSpPr/>
          <p:nvPr/>
        </p:nvSpPr>
        <p:spPr>
          <a:xfrm>
            <a:off x="9766556" y="4084439"/>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6</a:t>
            </a:r>
          </a:p>
        </p:txBody>
      </p:sp>
      <p:sp>
        <p:nvSpPr>
          <p:cNvPr id="98" name="Ellipse 97">
            <a:extLst>
              <a:ext uri="{FF2B5EF4-FFF2-40B4-BE49-F238E27FC236}">
                <a16:creationId xmlns:a16="http://schemas.microsoft.com/office/drawing/2014/main" id="{66380419-3268-4723-AB9D-A5C2F5379525}"/>
              </a:ext>
            </a:extLst>
          </p:cNvPr>
          <p:cNvSpPr/>
          <p:nvPr/>
        </p:nvSpPr>
        <p:spPr>
          <a:xfrm>
            <a:off x="9771078" y="3292235"/>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7</a:t>
            </a:r>
          </a:p>
        </p:txBody>
      </p:sp>
      <p:sp>
        <p:nvSpPr>
          <p:cNvPr id="100" name="Ellipse 99">
            <a:extLst>
              <a:ext uri="{FF2B5EF4-FFF2-40B4-BE49-F238E27FC236}">
                <a16:creationId xmlns:a16="http://schemas.microsoft.com/office/drawing/2014/main" id="{E1088F61-18DE-4EE2-9E49-6C3B1A4A9029}"/>
              </a:ext>
            </a:extLst>
          </p:cNvPr>
          <p:cNvSpPr/>
          <p:nvPr/>
        </p:nvSpPr>
        <p:spPr>
          <a:xfrm>
            <a:off x="9761882" y="2506900"/>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8</a:t>
            </a:r>
          </a:p>
        </p:txBody>
      </p:sp>
      <p:sp>
        <p:nvSpPr>
          <p:cNvPr id="102" name="Ellipse 101">
            <a:extLst>
              <a:ext uri="{FF2B5EF4-FFF2-40B4-BE49-F238E27FC236}">
                <a16:creationId xmlns:a16="http://schemas.microsoft.com/office/drawing/2014/main" id="{C60B90F2-D18A-4671-B790-095D7AB7160F}"/>
              </a:ext>
            </a:extLst>
          </p:cNvPr>
          <p:cNvSpPr/>
          <p:nvPr/>
        </p:nvSpPr>
        <p:spPr>
          <a:xfrm>
            <a:off x="9771078" y="1697865"/>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9</a:t>
            </a:r>
          </a:p>
        </p:txBody>
      </p:sp>
      <p:pic>
        <p:nvPicPr>
          <p:cNvPr id="3" name="Grafik 64" descr="Hjem">
            <a:hlinkClick r:id="rId16" action="ppaction://hlinksldjump"/>
            <a:extLst>
              <a:ext uri="{FF2B5EF4-FFF2-40B4-BE49-F238E27FC236}">
                <a16:creationId xmlns:a16="http://schemas.microsoft.com/office/drawing/2014/main" id="{964A6D4A-8B53-4382-A1CF-4BB7409C39B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153" y="127113"/>
            <a:ext cx="407840" cy="407840"/>
          </a:xfrm>
          <a:prstGeom prst="rect">
            <a:avLst/>
          </a:prstGeom>
        </p:spPr>
      </p:pic>
      <p:pic>
        <p:nvPicPr>
          <p:cNvPr id="7" name="Grafik 10" descr="Pil vandret u-vending">
            <a:hlinkClick r:id="" action="ppaction://hlinkshowjump?jump=lastslideviewed"/>
            <a:extLst>
              <a:ext uri="{FF2B5EF4-FFF2-40B4-BE49-F238E27FC236}">
                <a16:creationId xmlns:a16="http://schemas.microsoft.com/office/drawing/2014/main" id="{4EAAF1A2-B6E2-428C-B2A3-5FEA72059C8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5587" y="157640"/>
            <a:ext cx="347297" cy="373662"/>
          </a:xfrm>
          <a:prstGeom prst="rect">
            <a:avLst/>
          </a:prstGeom>
        </p:spPr>
      </p:pic>
      <p:pic>
        <p:nvPicPr>
          <p:cNvPr id="5" name="Grafik 4" descr="Lystryk">
            <a:hlinkClick r:id="rId11" action="ppaction://hlinksldjump"/>
            <a:extLst>
              <a:ext uri="{FF2B5EF4-FFF2-40B4-BE49-F238E27FC236}">
                <a16:creationId xmlns:a16="http://schemas.microsoft.com/office/drawing/2014/main" id="{CF18727E-4B9C-449A-8F36-58047C9C158D}"/>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75178" y="113433"/>
            <a:ext cx="407840" cy="443592"/>
          </a:xfrm>
          <a:prstGeom prst="rect">
            <a:avLst/>
          </a:prstGeom>
        </p:spPr>
      </p:pic>
      <p:pic>
        <p:nvPicPr>
          <p:cNvPr id="29" name="Grafik 28" descr="Avis">
            <a:hlinkClick r:id="rId13" action="ppaction://hlinksldjump"/>
            <a:extLst>
              <a:ext uri="{FF2B5EF4-FFF2-40B4-BE49-F238E27FC236}">
                <a16:creationId xmlns:a16="http://schemas.microsoft.com/office/drawing/2014/main" id="{B8E7409E-79CC-45A0-A9DB-1A1179320CE2}"/>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207968" y="137378"/>
            <a:ext cx="452277" cy="419647"/>
          </a:xfrm>
          <a:prstGeom prst="rect">
            <a:avLst/>
          </a:prstGeom>
        </p:spPr>
      </p:pic>
      <p:pic>
        <p:nvPicPr>
          <p:cNvPr id="33" name="Grafik 32" descr="Gentag">
            <a:hlinkClick r:id="rId25" action="ppaction://hlinksldjump"/>
            <a:extLst>
              <a:ext uri="{FF2B5EF4-FFF2-40B4-BE49-F238E27FC236}">
                <a16:creationId xmlns:a16="http://schemas.microsoft.com/office/drawing/2014/main" id="{166379AA-CF6B-47D5-B461-C10EF9E532E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3973859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891B811-439F-48E6-A494-4210BA0EFF3B}"/>
              </a:ext>
            </a:extLst>
          </p:cNvPr>
          <p:cNvSpPr/>
          <p:nvPr/>
        </p:nvSpPr>
        <p:spPr>
          <a:xfrm>
            <a:off x="1826452" y="1930437"/>
            <a:ext cx="6096000" cy="4524315"/>
          </a:xfrm>
          <a:prstGeom prst="rect">
            <a:avLst/>
          </a:prstGeom>
        </p:spPr>
        <p:txBody>
          <a:bodyPr>
            <a:spAutoFit/>
          </a:bodyPr>
          <a:lstStyle/>
          <a:p>
            <a:r>
              <a:rPr lang="da-DK" sz="1600" b="1" dirty="0">
                <a:latin typeface="+mj-lt"/>
                <a:hlinkClick r:id="rId2" action="ppaction://hlinksldjump"/>
              </a:rPr>
              <a:t>Beslutningsoplæg</a:t>
            </a:r>
            <a:endParaRPr lang="da-DK" sz="1600" b="1" dirty="0">
              <a:latin typeface="+mj-lt"/>
            </a:endParaRPr>
          </a:p>
          <a:p>
            <a:r>
              <a:rPr lang="da-DK" sz="1600" b="1" dirty="0">
                <a:latin typeface="+mj-lt"/>
                <a:hlinkClick r:id="rId3" action="ppaction://hlinksldjump"/>
              </a:rPr>
              <a:t>Forslag og godkendelse til projektfremgangsmåde</a:t>
            </a:r>
            <a:endParaRPr lang="da-DK" sz="1600" b="1" dirty="0">
              <a:latin typeface="+mj-lt"/>
            </a:endParaRPr>
          </a:p>
          <a:p>
            <a:r>
              <a:rPr lang="da-DK" sz="1600" b="1" dirty="0">
                <a:latin typeface="+mj-lt"/>
                <a:hlinkClick r:id="rId4" action="ppaction://hlinksldjump"/>
              </a:rPr>
              <a:t>Forslag til driftsorganisation</a:t>
            </a:r>
            <a:endParaRPr lang="da-DK" sz="1600" b="1" dirty="0">
              <a:latin typeface="+mj-lt"/>
            </a:endParaRPr>
          </a:p>
          <a:p>
            <a:r>
              <a:rPr lang="da-DK" sz="1600" b="1" dirty="0">
                <a:latin typeface="+mj-lt"/>
                <a:hlinkClick r:id="rId5" action="ppaction://hlinksldjump"/>
              </a:rPr>
              <a:t>Forslag til projektgrundlag</a:t>
            </a:r>
            <a:endParaRPr lang="da-DK" sz="1600" b="1" dirty="0">
              <a:latin typeface="+mj-lt"/>
            </a:endParaRPr>
          </a:p>
          <a:p>
            <a:r>
              <a:rPr lang="da-DK" sz="1600" b="1" dirty="0">
                <a:latin typeface="+mj-lt"/>
                <a:hlinkClick r:id="rId6" action="ppaction://hlinksldjump"/>
              </a:rPr>
              <a:t>Forslag til projektorganisation</a:t>
            </a:r>
            <a:endParaRPr lang="da-DK" sz="1600" b="1" dirty="0">
              <a:latin typeface="+mj-lt"/>
            </a:endParaRPr>
          </a:p>
          <a:p>
            <a:r>
              <a:rPr lang="da-DK" sz="1600" b="1" dirty="0">
                <a:latin typeface="+mj-lt"/>
                <a:hlinkClick r:id="rId7" action="ppaction://hlinksldjump"/>
              </a:rPr>
              <a:t>Godkendelse af formål og succeskriterier</a:t>
            </a:r>
            <a:endParaRPr lang="da-DK" sz="1600" b="1" dirty="0">
              <a:latin typeface="+mj-lt"/>
            </a:endParaRPr>
          </a:p>
          <a:p>
            <a:r>
              <a:rPr lang="da-DK" sz="1600" b="1" dirty="0">
                <a:latin typeface="+mj-lt"/>
                <a:hlinkClick r:id="rId8" action="ppaction://hlinksldjump"/>
              </a:rPr>
              <a:t>Godkendelse af projektberettigelse</a:t>
            </a:r>
            <a:endParaRPr lang="da-DK" sz="1600" b="1" dirty="0">
              <a:latin typeface="+mj-lt"/>
            </a:endParaRPr>
          </a:p>
          <a:p>
            <a:r>
              <a:rPr lang="da-DK" sz="1600" b="1" dirty="0">
                <a:latin typeface="+mj-lt"/>
                <a:hlinkClick r:id="rId9" action="ppaction://hlinksldjump"/>
              </a:rPr>
              <a:t>Godkendt plan for næste fase</a:t>
            </a:r>
            <a:endParaRPr lang="da-DK" sz="1600" b="1" dirty="0">
              <a:latin typeface="+mj-lt"/>
            </a:endParaRPr>
          </a:p>
          <a:p>
            <a:r>
              <a:rPr lang="da-DK" sz="1600" b="1" dirty="0">
                <a:latin typeface="+mj-lt"/>
                <a:hlinkClick r:id="rId10" action="ppaction://hlinksldjump"/>
              </a:rPr>
              <a:t>Ideblanket</a:t>
            </a:r>
            <a:endParaRPr lang="da-DK" sz="1600" b="1" dirty="0">
              <a:latin typeface="+mj-lt"/>
            </a:endParaRPr>
          </a:p>
          <a:p>
            <a:r>
              <a:rPr lang="da-DK" sz="1600" b="1" dirty="0">
                <a:latin typeface="+mj-lt"/>
                <a:hlinkClick r:id="rId11" action="ppaction://hlinksldjump"/>
              </a:rPr>
              <a:t>Interessentanalyse</a:t>
            </a:r>
            <a:endParaRPr lang="da-DK" sz="1600" b="1" dirty="0">
              <a:latin typeface="+mj-lt"/>
            </a:endParaRPr>
          </a:p>
          <a:p>
            <a:r>
              <a:rPr lang="da-DK" sz="1600" b="1" dirty="0">
                <a:latin typeface="+mj-lt"/>
                <a:hlinkClick r:id="rId12" action="ppaction://hlinksldjump"/>
              </a:rPr>
              <a:t>Kommunikationsplan</a:t>
            </a:r>
            <a:endParaRPr lang="da-DK" sz="1600" b="1" dirty="0">
              <a:latin typeface="+mj-lt"/>
            </a:endParaRPr>
          </a:p>
          <a:p>
            <a:r>
              <a:rPr lang="da-DK" sz="1600" b="1" dirty="0">
                <a:latin typeface="+mj-lt"/>
                <a:hlinkClick r:id="rId13" action="ppaction://hlinksldjump"/>
              </a:rPr>
              <a:t>Ledelsesrapportering</a:t>
            </a:r>
            <a:endParaRPr lang="da-DK" sz="1600" b="1" dirty="0">
              <a:latin typeface="+mj-lt"/>
            </a:endParaRPr>
          </a:p>
          <a:p>
            <a:r>
              <a:rPr lang="da-DK" sz="1600" b="1" dirty="0">
                <a:latin typeface="+mj-lt"/>
                <a:hlinkClick r:id="rId14" action="ppaction://hlinksldjump"/>
              </a:rPr>
              <a:t>Projektafslutningsrapport</a:t>
            </a:r>
            <a:endParaRPr lang="da-DK" sz="1600" b="1" dirty="0">
              <a:latin typeface="+mj-lt"/>
            </a:endParaRPr>
          </a:p>
          <a:p>
            <a:r>
              <a:rPr lang="da-DK" sz="1600" b="1" dirty="0">
                <a:latin typeface="+mj-lt"/>
                <a:hlinkClick r:id="rId15" action="ppaction://hlinksldjump"/>
              </a:rPr>
              <a:t>Ressourceaftale</a:t>
            </a:r>
            <a:endParaRPr lang="da-DK" sz="1600" b="1" dirty="0">
              <a:latin typeface="+mj-lt"/>
            </a:endParaRPr>
          </a:p>
          <a:p>
            <a:r>
              <a:rPr lang="da-DK" sz="1600" b="1" dirty="0">
                <a:latin typeface="+mj-lt"/>
                <a:hlinkClick r:id="rId16" action="ppaction://hlinksldjump"/>
              </a:rPr>
              <a:t>Restordrehåndtering</a:t>
            </a:r>
            <a:endParaRPr lang="da-DK" sz="1600" b="1" dirty="0">
              <a:latin typeface="+mj-lt"/>
            </a:endParaRPr>
          </a:p>
          <a:p>
            <a:r>
              <a:rPr lang="da-DK" sz="1600" b="1" dirty="0">
                <a:latin typeface="+mj-lt"/>
                <a:hlinkClick r:id="rId17" action="ppaction://hlinksldjump"/>
              </a:rPr>
              <a:t>Ændringslog</a:t>
            </a:r>
            <a:endParaRPr lang="da-DK" sz="1600" b="1" dirty="0">
              <a:latin typeface="+mj-lt"/>
            </a:endParaRPr>
          </a:p>
          <a:p>
            <a:r>
              <a:rPr lang="da-DK" sz="1600" b="1" dirty="0">
                <a:latin typeface="+mj-lt"/>
                <a:hlinkClick r:id="rId18" action="ppaction://hlinksldjump"/>
              </a:rPr>
              <a:t>Ændringsønske</a:t>
            </a:r>
            <a:endParaRPr lang="da-DK" sz="1400" b="1" dirty="0">
              <a:latin typeface="+mj-lt"/>
            </a:endParaRPr>
          </a:p>
          <a:p>
            <a:endParaRPr lang="da-DK" sz="1600" b="1" dirty="0">
              <a:latin typeface="+mj-lt"/>
            </a:endParaRPr>
          </a:p>
        </p:txBody>
      </p:sp>
      <p:pic>
        <p:nvPicPr>
          <p:cNvPr id="5" name="Billede 4">
            <a:extLst>
              <a:ext uri="{FF2B5EF4-FFF2-40B4-BE49-F238E27FC236}">
                <a16:creationId xmlns:a16="http://schemas.microsoft.com/office/drawing/2014/main" id="{76FAE063-2943-4941-A6C5-1F5A9AF7080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7" name="Isosceles Triangle 19">
            <a:extLst>
              <a:ext uri="{FF2B5EF4-FFF2-40B4-BE49-F238E27FC236}">
                <a16:creationId xmlns:a16="http://schemas.microsoft.com/office/drawing/2014/main" id="{6738A7E5-B4A4-4DEB-8E06-5DA5F3B413C3}"/>
              </a:ext>
            </a:extLst>
          </p:cNvPr>
          <p:cNvSpPr/>
          <p:nvPr/>
        </p:nvSpPr>
        <p:spPr>
          <a:xfrm rot="5400000" flipH="1">
            <a:off x="905167" y="-905169"/>
            <a:ext cx="2276272" cy="4086607"/>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a:extLst>
              <a:ext uri="{FF2B5EF4-FFF2-40B4-BE49-F238E27FC236}">
                <a16:creationId xmlns:a16="http://schemas.microsoft.com/office/drawing/2014/main" id="{1C318049-7C25-41C0-86CC-2412081A39C4}"/>
              </a:ext>
            </a:extLst>
          </p:cNvPr>
          <p:cNvSpPr>
            <a:spLocks noGrp="1"/>
          </p:cNvSpPr>
          <p:nvPr>
            <p:ph type="title"/>
          </p:nvPr>
        </p:nvSpPr>
        <p:spPr>
          <a:xfrm>
            <a:off x="746730" y="673985"/>
            <a:ext cx="10515600" cy="582466"/>
          </a:xfrm>
          <a:solidFill>
            <a:schemeClr val="bg1"/>
          </a:solidFill>
        </p:spPr>
        <p:txBody>
          <a:bodyPr>
            <a:normAutofit fontScale="90000"/>
          </a:bodyPr>
          <a:lstStyle/>
          <a:p>
            <a:r>
              <a:rPr lang="da-DK" dirty="0"/>
              <a:t>Skabeloner</a:t>
            </a:r>
          </a:p>
        </p:txBody>
      </p:sp>
      <p:pic>
        <p:nvPicPr>
          <p:cNvPr id="3" name="Grafik 64" descr="Hjem">
            <a:hlinkClick r:id="rId20" action="ppaction://hlinksldjump"/>
            <a:extLst>
              <a:ext uri="{FF2B5EF4-FFF2-40B4-BE49-F238E27FC236}">
                <a16:creationId xmlns:a16="http://schemas.microsoft.com/office/drawing/2014/main" id="{15A8CC16-5502-4B8E-B568-0F1980C7DCE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153" y="127113"/>
            <a:ext cx="407840" cy="407840"/>
          </a:xfrm>
          <a:prstGeom prst="rect">
            <a:avLst/>
          </a:prstGeom>
        </p:spPr>
      </p:pic>
      <p:pic>
        <p:nvPicPr>
          <p:cNvPr id="11" name="Grafik 10" descr="Pil vandret u-vending">
            <a:hlinkClick r:id="" action="ppaction://hlinkshowjump?jump=lastslideviewed"/>
            <a:extLst>
              <a:ext uri="{FF2B5EF4-FFF2-40B4-BE49-F238E27FC236}">
                <a16:creationId xmlns:a16="http://schemas.microsoft.com/office/drawing/2014/main" id="{97D98698-F0AB-48D0-A70A-EC3488B48EB5}"/>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364328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2004F48-0520-418F-A34E-8580313519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27" name="Billede 26">
            <a:extLst>
              <a:ext uri="{FF2B5EF4-FFF2-40B4-BE49-F238E27FC236}">
                <a16:creationId xmlns:a16="http://schemas.microsoft.com/office/drawing/2014/main" id="{000B7EDB-87E2-4098-A519-1CF82078F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8" name="Rectangle 3">
            <a:extLst>
              <a:ext uri="{FF2B5EF4-FFF2-40B4-BE49-F238E27FC236}">
                <a16:creationId xmlns:a16="http://schemas.microsoft.com/office/drawing/2014/main" id="{EFC500A6-9DD5-4EF4-A6DD-12970E5C1E30}"/>
              </a:ext>
            </a:extLst>
          </p:cNvPr>
          <p:cNvSpPr/>
          <p:nvPr/>
        </p:nvSpPr>
        <p:spPr>
          <a:xfrm>
            <a:off x="134351" y="917668"/>
            <a:ext cx="7910573" cy="400110"/>
          </a:xfrm>
          <a:prstGeom prst="rect">
            <a:avLst/>
          </a:prstGeom>
        </p:spPr>
        <p:txBody>
          <a:bodyPr wrap="square">
            <a:spAutoFit/>
          </a:bodyPr>
          <a:lstStyle/>
          <a:p>
            <a:r>
              <a:rPr lang="da-DK" sz="2000" dirty="0"/>
              <a:t>Skabelon til Beslutningsoplæg</a:t>
            </a:r>
            <a:endParaRPr lang="da-DK" sz="1200" b="1" dirty="0">
              <a:latin typeface="+mj-lt"/>
            </a:endParaRPr>
          </a:p>
        </p:txBody>
      </p:sp>
      <p:sp>
        <p:nvSpPr>
          <p:cNvPr id="29" name="Rectangle 9">
            <a:hlinkClick r:id="rId3" action="ppaction://hlinksldjump"/>
            <a:extLst>
              <a:ext uri="{FF2B5EF4-FFF2-40B4-BE49-F238E27FC236}">
                <a16:creationId xmlns:a16="http://schemas.microsoft.com/office/drawing/2014/main" id="{4F1E855B-4171-4AF5-9192-A3D282332899}"/>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IDE/ANALYSE</a:t>
            </a:r>
          </a:p>
        </p:txBody>
      </p:sp>
      <p:sp>
        <p:nvSpPr>
          <p:cNvPr id="30" name="Rectangle 10">
            <a:hlinkClick r:id="rId4" action="ppaction://hlinksldjump"/>
            <a:extLst>
              <a:ext uri="{FF2B5EF4-FFF2-40B4-BE49-F238E27FC236}">
                <a16:creationId xmlns:a16="http://schemas.microsoft.com/office/drawing/2014/main" id="{934DFEA1-DCB5-448C-ACFC-55A3E1597FDE}"/>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PLANLÆGNING</a:t>
            </a:r>
          </a:p>
        </p:txBody>
      </p:sp>
      <p:sp>
        <p:nvSpPr>
          <p:cNvPr id="31" name="Rectangle 11">
            <a:hlinkClick r:id="rId5" action="ppaction://hlinksldjump"/>
            <a:extLst>
              <a:ext uri="{FF2B5EF4-FFF2-40B4-BE49-F238E27FC236}">
                <a16:creationId xmlns:a16="http://schemas.microsoft.com/office/drawing/2014/main" id="{76B7C4FA-9AB4-40A7-A2D2-4172578F71A1}"/>
              </a:ext>
            </a:extLst>
          </p:cNvPr>
          <p:cNvSpPr/>
          <p:nvPr/>
        </p:nvSpPr>
        <p:spPr>
          <a:xfrm>
            <a:off x="7929269" y="113149"/>
            <a:ext cx="148317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GENNEMFØRELSE</a:t>
            </a:r>
          </a:p>
        </p:txBody>
      </p:sp>
      <p:sp>
        <p:nvSpPr>
          <p:cNvPr id="32" name="Rectangle 12">
            <a:hlinkClick r:id="rId6" action="ppaction://hlinksldjump"/>
            <a:extLst>
              <a:ext uri="{FF2B5EF4-FFF2-40B4-BE49-F238E27FC236}">
                <a16:creationId xmlns:a16="http://schemas.microsoft.com/office/drawing/2014/main" id="{FA948821-87C8-4E7C-A3BD-41A14B561ACF}"/>
              </a:ext>
            </a:extLst>
          </p:cNvPr>
          <p:cNvSpPr/>
          <p:nvPr/>
        </p:nvSpPr>
        <p:spPr>
          <a:xfrm>
            <a:off x="9867861" y="113149"/>
            <a:ext cx="1507610"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AFSLUTNING</a:t>
            </a:r>
          </a:p>
        </p:txBody>
      </p:sp>
      <p:sp>
        <p:nvSpPr>
          <p:cNvPr id="33" name="Rektangel 55">
            <a:hlinkClick r:id="rId7" action="ppaction://hlinksldjump"/>
            <a:extLst>
              <a:ext uri="{FF2B5EF4-FFF2-40B4-BE49-F238E27FC236}">
                <a16:creationId xmlns:a16="http://schemas.microsoft.com/office/drawing/2014/main" id="{179E8CB9-CBD2-4184-A9FA-887FD6F5352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Rektangel 55">
            <a:hlinkClick r:id="rId8" action="ppaction://hlinksldjump"/>
            <a:extLst>
              <a:ext uri="{FF2B5EF4-FFF2-40B4-BE49-F238E27FC236}">
                <a16:creationId xmlns:a16="http://schemas.microsoft.com/office/drawing/2014/main" id="{E5EE6E7D-0774-4C58-A209-5AE3D7150F18}"/>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Rektangel 55">
            <a:hlinkClick r:id="rId9" action="ppaction://hlinksldjump"/>
            <a:extLst>
              <a:ext uri="{FF2B5EF4-FFF2-40B4-BE49-F238E27FC236}">
                <a16:creationId xmlns:a16="http://schemas.microsoft.com/office/drawing/2014/main" id="{ED3BDA7A-58FC-4114-BFD5-1DBCF1BA7C4D}"/>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Tekstfelt 61">
            <a:hlinkClick r:id="rId7" action="ppaction://hlinksldjump"/>
            <a:extLst>
              <a:ext uri="{FF2B5EF4-FFF2-40B4-BE49-F238E27FC236}">
                <a16:creationId xmlns:a16="http://schemas.microsoft.com/office/drawing/2014/main" id="{59F42D81-3B10-4081-91C0-3260B70270D6}"/>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7" name="Tekstfelt 61">
            <a:hlinkClick r:id="rId8" action="ppaction://hlinksldjump"/>
            <a:extLst>
              <a:ext uri="{FF2B5EF4-FFF2-40B4-BE49-F238E27FC236}">
                <a16:creationId xmlns:a16="http://schemas.microsoft.com/office/drawing/2014/main" id="{FD956766-B638-42BA-B946-46168E346863}"/>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8" name="Tekstfelt 61">
            <a:hlinkClick r:id="rId9" action="ppaction://hlinksldjump"/>
            <a:extLst>
              <a:ext uri="{FF2B5EF4-FFF2-40B4-BE49-F238E27FC236}">
                <a16:creationId xmlns:a16="http://schemas.microsoft.com/office/drawing/2014/main" id="{4D88D177-FB45-43C9-8082-01864C536076}"/>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9" name="Rektangel 55">
            <a:hlinkClick r:id="rId10" action="ppaction://hlinksldjump"/>
            <a:extLst>
              <a:ext uri="{FF2B5EF4-FFF2-40B4-BE49-F238E27FC236}">
                <a16:creationId xmlns:a16="http://schemas.microsoft.com/office/drawing/2014/main" id="{3E51915D-765F-4283-A15D-46C48F240771}"/>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10" action="ppaction://hlinksldjump"/>
            <a:extLst>
              <a:ext uri="{FF2B5EF4-FFF2-40B4-BE49-F238E27FC236}">
                <a16:creationId xmlns:a16="http://schemas.microsoft.com/office/drawing/2014/main" id="{BEFB6B11-9C22-48CD-BA02-9176A3E62100}"/>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3" name="Tekstfelt 2">
            <a:extLst>
              <a:ext uri="{FF2B5EF4-FFF2-40B4-BE49-F238E27FC236}">
                <a16:creationId xmlns:a16="http://schemas.microsoft.com/office/drawing/2014/main" id="{686AD542-FED6-4829-8E46-9952B1DE3E68}"/>
              </a:ext>
            </a:extLst>
          </p:cNvPr>
          <p:cNvSpPr txBox="1"/>
          <p:nvPr/>
        </p:nvSpPr>
        <p:spPr>
          <a:xfrm>
            <a:off x="407988" y="1557338"/>
            <a:ext cx="9459873" cy="307777"/>
          </a:xfrm>
          <a:prstGeom prst="rect">
            <a:avLst/>
          </a:prstGeom>
          <a:noFill/>
        </p:spPr>
        <p:txBody>
          <a:bodyPr wrap="square" rtlCol="0">
            <a:spAutoFit/>
          </a:bodyPr>
          <a:lstStyle/>
          <a:p>
            <a:r>
              <a:rPr lang="da-DK" sz="1400" dirty="0"/>
              <a:t>Formålet med beslutningsoplægget er, at give et præcist og objektivt grundlag til ledelsen for at træffe beslutninger.</a:t>
            </a:r>
          </a:p>
        </p:txBody>
      </p:sp>
      <p:graphicFrame>
        <p:nvGraphicFramePr>
          <p:cNvPr id="13" name="Tabel 12">
            <a:extLst>
              <a:ext uri="{FF2B5EF4-FFF2-40B4-BE49-F238E27FC236}">
                <a16:creationId xmlns:a16="http://schemas.microsoft.com/office/drawing/2014/main" id="{330584EC-78E1-456D-910E-28D433032EF2}"/>
              </a:ext>
            </a:extLst>
          </p:cNvPr>
          <p:cNvGraphicFramePr>
            <a:graphicFrameLocks noGrp="1"/>
          </p:cNvGraphicFramePr>
          <p:nvPr>
            <p:extLst>
              <p:ext uri="{D42A27DB-BD31-4B8C-83A1-F6EECF244321}">
                <p14:modId xmlns:p14="http://schemas.microsoft.com/office/powerpoint/2010/main" val="1862820975"/>
              </p:ext>
            </p:extLst>
          </p:nvPr>
        </p:nvGraphicFramePr>
        <p:xfrm>
          <a:off x="604438" y="2137001"/>
          <a:ext cx="9972679" cy="490728"/>
        </p:xfrm>
        <a:graphic>
          <a:graphicData uri="http://schemas.openxmlformats.org/drawingml/2006/table">
            <a:tbl>
              <a:tblPr firstRow="1" firstCol="1" bandRow="1">
                <a:tableStyleId>{5C22544A-7EE6-4342-B048-85BDC9FD1C3A}</a:tableStyleId>
              </a:tblPr>
              <a:tblGrid>
                <a:gridCol w="9972679">
                  <a:extLst>
                    <a:ext uri="{9D8B030D-6E8A-4147-A177-3AD203B41FA5}">
                      <a16:colId xmlns:a16="http://schemas.microsoft.com/office/drawing/2014/main" val="3589245755"/>
                    </a:ext>
                  </a:extLst>
                </a:gridCol>
              </a:tblGrid>
              <a:tr h="0">
                <a:tc>
                  <a:txBody>
                    <a:bodyPr/>
                    <a:lstStyle/>
                    <a:p>
                      <a:pPr>
                        <a:lnSpc>
                          <a:spcPct val="115000"/>
                        </a:lnSpc>
                        <a:spcAft>
                          <a:spcPts val="0"/>
                        </a:spcAft>
                      </a:pPr>
                      <a:r>
                        <a:rPr lang="da-DK" sz="1400">
                          <a:effectLst/>
                        </a:rPr>
                        <a:t>1. Problemformulering</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9488204"/>
                  </a:ext>
                </a:extLst>
              </a:tr>
              <a:tr h="0">
                <a:tc>
                  <a:txBody>
                    <a:bodyPr/>
                    <a:lstStyle/>
                    <a:p>
                      <a:pPr>
                        <a:lnSpc>
                          <a:spcPct val="115000"/>
                        </a:lnSpc>
                        <a:spcAft>
                          <a:spcPts val="0"/>
                        </a:spcAft>
                      </a:pPr>
                      <a:r>
                        <a:rPr lang="da-DK" sz="1400" b="0" dirty="0">
                          <a:solidFill>
                            <a:schemeClr val="tx1"/>
                          </a:solidFill>
                          <a:effectLst/>
                        </a:rPr>
                        <a:t>(her skrives hvad problem er)</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graphicFrame>
        <p:nvGraphicFramePr>
          <p:cNvPr id="14" name="Tabel 13">
            <a:extLst>
              <a:ext uri="{FF2B5EF4-FFF2-40B4-BE49-F238E27FC236}">
                <a16:creationId xmlns:a16="http://schemas.microsoft.com/office/drawing/2014/main" id="{5D541C70-E70D-492E-B849-FDBAE8EF6C16}"/>
              </a:ext>
            </a:extLst>
          </p:cNvPr>
          <p:cNvGraphicFramePr>
            <a:graphicFrameLocks noGrp="1"/>
          </p:cNvGraphicFramePr>
          <p:nvPr>
            <p:extLst>
              <p:ext uri="{D42A27DB-BD31-4B8C-83A1-F6EECF244321}">
                <p14:modId xmlns:p14="http://schemas.microsoft.com/office/powerpoint/2010/main" val="813886404"/>
              </p:ext>
            </p:extLst>
          </p:nvPr>
        </p:nvGraphicFramePr>
        <p:xfrm>
          <a:off x="604438" y="2796400"/>
          <a:ext cx="9972678" cy="490728"/>
        </p:xfrm>
        <a:graphic>
          <a:graphicData uri="http://schemas.openxmlformats.org/drawingml/2006/table">
            <a:tbl>
              <a:tblPr firstRow="1" firstCol="1" bandRow="1">
                <a:tableStyleId>{5C22544A-7EE6-4342-B048-85BDC9FD1C3A}</a:tableStyleId>
              </a:tblPr>
              <a:tblGrid>
                <a:gridCol w="9972678">
                  <a:extLst>
                    <a:ext uri="{9D8B030D-6E8A-4147-A177-3AD203B41FA5}">
                      <a16:colId xmlns:a16="http://schemas.microsoft.com/office/drawing/2014/main" val="262689246"/>
                    </a:ext>
                  </a:extLst>
                </a:gridCol>
              </a:tblGrid>
              <a:tr h="0">
                <a:tc>
                  <a:txBody>
                    <a:bodyPr/>
                    <a:lstStyle/>
                    <a:p>
                      <a:pPr>
                        <a:lnSpc>
                          <a:spcPct val="115000"/>
                        </a:lnSpc>
                        <a:spcAft>
                          <a:spcPts val="0"/>
                        </a:spcAft>
                      </a:pPr>
                      <a:r>
                        <a:rPr lang="da-DK" sz="1400">
                          <a:effectLst/>
                        </a:rPr>
                        <a:t>2. Løsningsforslag A</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2379188"/>
                  </a:ext>
                </a:extLst>
              </a:tr>
              <a:tr h="0">
                <a:tc>
                  <a:txBody>
                    <a:bodyPr/>
                    <a:lstStyle/>
                    <a:p>
                      <a:pPr>
                        <a:lnSpc>
                          <a:spcPct val="115000"/>
                        </a:lnSpc>
                        <a:spcAft>
                          <a:spcPts val="0"/>
                        </a:spcAft>
                      </a:pPr>
                      <a:r>
                        <a:rPr lang="da-DK" sz="1400" b="0" dirty="0">
                          <a:solidFill>
                            <a:schemeClr val="tx1"/>
                          </a:solidFill>
                          <a:effectLst/>
                        </a:rPr>
                        <a:t>(her skrives løsningsforslag, visende konsekvens på tid, indhold og ressourcer for projektet)</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896945539"/>
                  </a:ext>
                </a:extLst>
              </a:tr>
            </a:tbl>
          </a:graphicData>
        </a:graphic>
      </p:graphicFrame>
      <p:graphicFrame>
        <p:nvGraphicFramePr>
          <p:cNvPr id="15" name="Tabel 14">
            <a:extLst>
              <a:ext uri="{FF2B5EF4-FFF2-40B4-BE49-F238E27FC236}">
                <a16:creationId xmlns:a16="http://schemas.microsoft.com/office/drawing/2014/main" id="{3E15273C-8FC6-4C92-A8BE-15BEAEAEB687}"/>
              </a:ext>
            </a:extLst>
          </p:cNvPr>
          <p:cNvGraphicFramePr>
            <a:graphicFrameLocks noGrp="1"/>
          </p:cNvGraphicFramePr>
          <p:nvPr>
            <p:extLst>
              <p:ext uri="{D42A27DB-BD31-4B8C-83A1-F6EECF244321}">
                <p14:modId xmlns:p14="http://schemas.microsoft.com/office/powerpoint/2010/main" val="1071016999"/>
              </p:ext>
            </p:extLst>
          </p:nvPr>
        </p:nvGraphicFramePr>
        <p:xfrm>
          <a:off x="604437" y="3467591"/>
          <a:ext cx="9972677" cy="490728"/>
        </p:xfrm>
        <a:graphic>
          <a:graphicData uri="http://schemas.openxmlformats.org/drawingml/2006/table">
            <a:tbl>
              <a:tblPr firstRow="1" firstCol="1" bandRow="1">
                <a:tableStyleId>{5C22544A-7EE6-4342-B048-85BDC9FD1C3A}</a:tableStyleId>
              </a:tblPr>
              <a:tblGrid>
                <a:gridCol w="9972677">
                  <a:extLst>
                    <a:ext uri="{9D8B030D-6E8A-4147-A177-3AD203B41FA5}">
                      <a16:colId xmlns:a16="http://schemas.microsoft.com/office/drawing/2014/main" val="438642459"/>
                    </a:ext>
                  </a:extLst>
                </a:gridCol>
              </a:tblGrid>
              <a:tr h="0">
                <a:tc>
                  <a:txBody>
                    <a:bodyPr/>
                    <a:lstStyle/>
                    <a:p>
                      <a:pPr>
                        <a:lnSpc>
                          <a:spcPct val="115000"/>
                        </a:lnSpc>
                        <a:spcAft>
                          <a:spcPts val="0"/>
                        </a:spcAft>
                      </a:pPr>
                      <a:r>
                        <a:rPr lang="da-DK" sz="1400" dirty="0">
                          <a:effectLst/>
                        </a:rPr>
                        <a:t>3. Løsningsforslag B</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481480"/>
                  </a:ext>
                </a:extLst>
              </a:tr>
              <a:tr h="0">
                <a:tc>
                  <a:txBody>
                    <a:bodyPr/>
                    <a:lstStyle/>
                    <a:p>
                      <a:pPr>
                        <a:lnSpc>
                          <a:spcPct val="115000"/>
                        </a:lnSpc>
                        <a:spcAft>
                          <a:spcPts val="0"/>
                        </a:spcAft>
                      </a:pPr>
                      <a:r>
                        <a:rPr lang="da-DK" sz="1400" b="0" dirty="0">
                          <a:solidFill>
                            <a:schemeClr val="tx1"/>
                          </a:solidFill>
                          <a:effectLst/>
                        </a:rPr>
                        <a:t>(her skrives løsningsforslag, visende konsekvens på tid, indhold og ressourcer for projektet)</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73132508"/>
                  </a:ext>
                </a:extLst>
              </a:tr>
            </a:tbl>
          </a:graphicData>
        </a:graphic>
      </p:graphicFrame>
      <p:graphicFrame>
        <p:nvGraphicFramePr>
          <p:cNvPr id="16" name="Tabel 15">
            <a:extLst>
              <a:ext uri="{FF2B5EF4-FFF2-40B4-BE49-F238E27FC236}">
                <a16:creationId xmlns:a16="http://schemas.microsoft.com/office/drawing/2014/main" id="{443A592E-19F0-4902-B27B-0113A1312CFB}"/>
              </a:ext>
            </a:extLst>
          </p:cNvPr>
          <p:cNvGraphicFramePr>
            <a:graphicFrameLocks noGrp="1"/>
          </p:cNvGraphicFramePr>
          <p:nvPr>
            <p:extLst>
              <p:ext uri="{D42A27DB-BD31-4B8C-83A1-F6EECF244321}">
                <p14:modId xmlns:p14="http://schemas.microsoft.com/office/powerpoint/2010/main" val="826708611"/>
              </p:ext>
            </p:extLst>
          </p:nvPr>
        </p:nvGraphicFramePr>
        <p:xfrm>
          <a:off x="604436" y="4138782"/>
          <a:ext cx="9972677" cy="490728"/>
        </p:xfrm>
        <a:graphic>
          <a:graphicData uri="http://schemas.openxmlformats.org/drawingml/2006/table">
            <a:tbl>
              <a:tblPr firstRow="1" firstCol="1" bandRow="1">
                <a:tableStyleId>{5C22544A-7EE6-4342-B048-85BDC9FD1C3A}</a:tableStyleId>
              </a:tblPr>
              <a:tblGrid>
                <a:gridCol w="9972677">
                  <a:extLst>
                    <a:ext uri="{9D8B030D-6E8A-4147-A177-3AD203B41FA5}">
                      <a16:colId xmlns:a16="http://schemas.microsoft.com/office/drawing/2014/main" val="4294121786"/>
                    </a:ext>
                  </a:extLst>
                </a:gridCol>
              </a:tblGrid>
              <a:tr h="0">
                <a:tc>
                  <a:txBody>
                    <a:bodyPr/>
                    <a:lstStyle/>
                    <a:p>
                      <a:pPr>
                        <a:lnSpc>
                          <a:spcPct val="115000"/>
                        </a:lnSpc>
                        <a:spcAft>
                          <a:spcPts val="0"/>
                        </a:spcAft>
                      </a:pPr>
                      <a:r>
                        <a:rPr lang="da-DK" sz="1400">
                          <a:effectLst/>
                        </a:rPr>
                        <a:t>4. Evt. flere løsningsforslag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0025482"/>
                  </a:ext>
                </a:extLst>
              </a:tr>
              <a:tr h="0">
                <a:tc>
                  <a:txBody>
                    <a:bodyPr/>
                    <a:lstStyle/>
                    <a:p>
                      <a:pPr>
                        <a:lnSpc>
                          <a:spcPct val="115000"/>
                        </a:lnSpc>
                        <a:spcAft>
                          <a:spcPts val="0"/>
                        </a:spcAft>
                      </a:pPr>
                      <a:r>
                        <a:rPr lang="da-DK" sz="1400" b="0" dirty="0">
                          <a:solidFill>
                            <a:schemeClr val="tx1"/>
                          </a:solidFill>
                          <a:effectLst/>
                        </a:rPr>
                        <a:t>(her skrives løsningsforslag, visende konsekvens på tid, indhold og ressourcer for projektet)</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545113504"/>
                  </a:ext>
                </a:extLst>
              </a:tr>
            </a:tbl>
          </a:graphicData>
        </a:graphic>
      </p:graphicFrame>
      <p:graphicFrame>
        <p:nvGraphicFramePr>
          <p:cNvPr id="17" name="Tabel 16">
            <a:extLst>
              <a:ext uri="{FF2B5EF4-FFF2-40B4-BE49-F238E27FC236}">
                <a16:creationId xmlns:a16="http://schemas.microsoft.com/office/drawing/2014/main" id="{A4FE8571-DD5D-4CC6-AF30-8EFA779AF2BA}"/>
              </a:ext>
            </a:extLst>
          </p:cNvPr>
          <p:cNvGraphicFramePr>
            <a:graphicFrameLocks noGrp="1"/>
          </p:cNvGraphicFramePr>
          <p:nvPr>
            <p:extLst>
              <p:ext uri="{D42A27DB-BD31-4B8C-83A1-F6EECF244321}">
                <p14:modId xmlns:p14="http://schemas.microsoft.com/office/powerpoint/2010/main" val="2463620968"/>
              </p:ext>
            </p:extLst>
          </p:nvPr>
        </p:nvGraphicFramePr>
        <p:xfrm>
          <a:off x="604436" y="4809973"/>
          <a:ext cx="9972676" cy="490728"/>
        </p:xfrm>
        <a:graphic>
          <a:graphicData uri="http://schemas.openxmlformats.org/drawingml/2006/table">
            <a:tbl>
              <a:tblPr firstRow="1" firstCol="1" bandRow="1">
                <a:tableStyleId>{5C22544A-7EE6-4342-B048-85BDC9FD1C3A}</a:tableStyleId>
              </a:tblPr>
              <a:tblGrid>
                <a:gridCol w="9972676">
                  <a:extLst>
                    <a:ext uri="{9D8B030D-6E8A-4147-A177-3AD203B41FA5}">
                      <a16:colId xmlns:a16="http://schemas.microsoft.com/office/drawing/2014/main" val="1776788350"/>
                    </a:ext>
                  </a:extLst>
                </a:gridCol>
              </a:tblGrid>
              <a:tr h="0">
                <a:tc>
                  <a:txBody>
                    <a:bodyPr/>
                    <a:lstStyle/>
                    <a:p>
                      <a:pPr>
                        <a:lnSpc>
                          <a:spcPct val="115000"/>
                        </a:lnSpc>
                        <a:spcAft>
                          <a:spcPts val="0"/>
                        </a:spcAft>
                      </a:pPr>
                      <a:r>
                        <a:rPr lang="da-DK" sz="1400" dirty="0">
                          <a:effectLst/>
                        </a:rPr>
                        <a:t>5. Konsekvens for projektet hvis der </a:t>
                      </a:r>
                      <a:r>
                        <a:rPr lang="da-DK" sz="1400" b="1" dirty="0">
                          <a:solidFill>
                            <a:srgbClr val="FF0000"/>
                          </a:solidFill>
                          <a:effectLst/>
                        </a:rPr>
                        <a:t>IKKE</a:t>
                      </a:r>
                      <a:r>
                        <a:rPr lang="da-DK" sz="1400" dirty="0">
                          <a:effectLst/>
                        </a:rPr>
                        <a:t> træffes en beslutning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2551115"/>
                  </a:ext>
                </a:extLst>
              </a:tr>
              <a:tr h="0">
                <a:tc>
                  <a:txBody>
                    <a:bodyPr/>
                    <a:lstStyle/>
                    <a:p>
                      <a:pPr>
                        <a:lnSpc>
                          <a:spcPct val="115000"/>
                        </a:lnSpc>
                        <a:spcAft>
                          <a:spcPts val="0"/>
                        </a:spcAft>
                      </a:pPr>
                      <a:r>
                        <a:rPr lang="da-DK" sz="1400" b="0" dirty="0">
                          <a:solidFill>
                            <a:schemeClr val="tx1"/>
                          </a:solidFill>
                          <a:effectLst/>
                        </a:rPr>
                        <a:t>(her skrives konsekvens på tid, indhold og ressourcer for projektet)</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756395552"/>
                  </a:ext>
                </a:extLst>
              </a:tr>
            </a:tbl>
          </a:graphicData>
        </a:graphic>
      </p:graphicFrame>
      <p:graphicFrame>
        <p:nvGraphicFramePr>
          <p:cNvPr id="18" name="Tabel 17">
            <a:extLst>
              <a:ext uri="{FF2B5EF4-FFF2-40B4-BE49-F238E27FC236}">
                <a16:creationId xmlns:a16="http://schemas.microsoft.com/office/drawing/2014/main" id="{65D55465-328B-4E81-804B-089C7A0C2637}"/>
              </a:ext>
            </a:extLst>
          </p:cNvPr>
          <p:cNvGraphicFramePr>
            <a:graphicFrameLocks noGrp="1"/>
          </p:cNvGraphicFramePr>
          <p:nvPr>
            <p:extLst>
              <p:ext uri="{D42A27DB-BD31-4B8C-83A1-F6EECF244321}">
                <p14:modId xmlns:p14="http://schemas.microsoft.com/office/powerpoint/2010/main" val="1875242115"/>
              </p:ext>
            </p:extLst>
          </p:nvPr>
        </p:nvGraphicFramePr>
        <p:xfrm>
          <a:off x="604435" y="5527899"/>
          <a:ext cx="9972675" cy="490728"/>
        </p:xfrm>
        <a:graphic>
          <a:graphicData uri="http://schemas.openxmlformats.org/drawingml/2006/table">
            <a:tbl>
              <a:tblPr firstRow="1" firstCol="1" bandRow="1">
                <a:tableStyleId>{5C22544A-7EE6-4342-B048-85BDC9FD1C3A}</a:tableStyleId>
              </a:tblPr>
              <a:tblGrid>
                <a:gridCol w="9972675">
                  <a:extLst>
                    <a:ext uri="{9D8B030D-6E8A-4147-A177-3AD203B41FA5}">
                      <a16:colId xmlns:a16="http://schemas.microsoft.com/office/drawing/2014/main" val="457308140"/>
                    </a:ext>
                  </a:extLst>
                </a:gridCol>
              </a:tblGrid>
              <a:tr h="0">
                <a:tc>
                  <a:txBody>
                    <a:bodyPr/>
                    <a:lstStyle/>
                    <a:p>
                      <a:pPr>
                        <a:lnSpc>
                          <a:spcPct val="115000"/>
                        </a:lnSpc>
                        <a:spcAft>
                          <a:spcPts val="0"/>
                        </a:spcAft>
                      </a:pPr>
                      <a:r>
                        <a:rPr lang="da-DK" sz="1400" dirty="0">
                          <a:effectLst/>
                        </a:rPr>
                        <a:t>6. Projektlederens anbefaling til beslutning</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8766207"/>
                  </a:ext>
                </a:extLst>
              </a:tr>
              <a:tr h="0">
                <a:tc>
                  <a:txBody>
                    <a:bodyPr/>
                    <a:lstStyle/>
                    <a:p>
                      <a:pPr>
                        <a:lnSpc>
                          <a:spcPct val="115000"/>
                        </a:lnSpc>
                        <a:spcAft>
                          <a:spcPts val="0"/>
                        </a:spcAft>
                      </a:pPr>
                      <a:r>
                        <a:rPr lang="da-DK" sz="1400" b="0" dirty="0">
                          <a:solidFill>
                            <a:schemeClr val="tx1"/>
                          </a:solidFill>
                          <a:effectLst/>
                        </a:rPr>
                        <a:t>(her skrives projektlederens anbefaling)</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24517435"/>
                  </a:ext>
                </a:extLst>
              </a:tr>
            </a:tbl>
          </a:graphicData>
        </a:graphic>
      </p:graphicFrame>
      <p:pic>
        <p:nvPicPr>
          <p:cNvPr id="4" name="Grafik 64" descr="Hjem">
            <a:hlinkClick r:id="rId11" action="ppaction://hlinksldjump"/>
            <a:extLst>
              <a:ext uri="{FF2B5EF4-FFF2-40B4-BE49-F238E27FC236}">
                <a16:creationId xmlns:a16="http://schemas.microsoft.com/office/drawing/2014/main" id="{A3A25886-A700-462C-9EE3-F9D9995DBDE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4E7D8FC0-39EA-49C9-BF84-52A69D97F8D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705235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2004F48-0520-418F-A34E-8580313519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27" name="Billede 26">
            <a:extLst>
              <a:ext uri="{FF2B5EF4-FFF2-40B4-BE49-F238E27FC236}">
                <a16:creationId xmlns:a16="http://schemas.microsoft.com/office/drawing/2014/main" id="{000B7EDB-87E2-4098-A519-1CF82078F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8" name="Rectangle 3">
            <a:extLst>
              <a:ext uri="{FF2B5EF4-FFF2-40B4-BE49-F238E27FC236}">
                <a16:creationId xmlns:a16="http://schemas.microsoft.com/office/drawing/2014/main" id="{EFC500A6-9DD5-4EF4-A6DD-12970E5C1E30}"/>
              </a:ext>
            </a:extLst>
          </p:cNvPr>
          <p:cNvSpPr/>
          <p:nvPr/>
        </p:nvSpPr>
        <p:spPr>
          <a:xfrm>
            <a:off x="134351" y="917668"/>
            <a:ext cx="7910573" cy="584775"/>
          </a:xfrm>
          <a:prstGeom prst="rect">
            <a:avLst/>
          </a:prstGeom>
        </p:spPr>
        <p:txBody>
          <a:bodyPr wrap="square">
            <a:spAutoFit/>
          </a:bodyPr>
          <a:lstStyle/>
          <a:p>
            <a:r>
              <a:rPr lang="da-DK" sz="2000" dirty="0"/>
              <a:t>Skabelon til: </a:t>
            </a:r>
            <a:r>
              <a:rPr lang="da-DK" sz="2000" b="1" dirty="0">
                <a:latin typeface="+mj-lt"/>
              </a:rPr>
              <a:t>Forslag og godkendelse til projektfremgangsmåde</a:t>
            </a:r>
          </a:p>
          <a:p>
            <a:endParaRPr lang="da-DK" sz="1200" b="1" dirty="0">
              <a:latin typeface="+mj-lt"/>
            </a:endParaRPr>
          </a:p>
        </p:txBody>
      </p:sp>
      <p:sp>
        <p:nvSpPr>
          <p:cNvPr id="29" name="Rectangle 9">
            <a:hlinkClick r:id="rId3" action="ppaction://hlinksldjump"/>
            <a:extLst>
              <a:ext uri="{FF2B5EF4-FFF2-40B4-BE49-F238E27FC236}">
                <a16:creationId xmlns:a16="http://schemas.microsoft.com/office/drawing/2014/main" id="{4F1E855B-4171-4AF5-9192-A3D282332899}"/>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30" name="Rectangle 10">
            <a:hlinkClick r:id="rId4" action="ppaction://hlinksldjump"/>
            <a:extLst>
              <a:ext uri="{FF2B5EF4-FFF2-40B4-BE49-F238E27FC236}">
                <a16:creationId xmlns:a16="http://schemas.microsoft.com/office/drawing/2014/main" id="{934DFEA1-DCB5-448C-ACFC-55A3E1597FDE}"/>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1" name="Rectangle 11">
            <a:hlinkClick r:id="rId5" action="ppaction://hlinksldjump"/>
            <a:extLst>
              <a:ext uri="{FF2B5EF4-FFF2-40B4-BE49-F238E27FC236}">
                <a16:creationId xmlns:a16="http://schemas.microsoft.com/office/drawing/2014/main" id="{76B7C4FA-9AB4-40A7-A2D2-4172578F71A1}"/>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2" name="Rectangle 12">
            <a:hlinkClick r:id="rId6" action="ppaction://hlinksldjump"/>
            <a:extLst>
              <a:ext uri="{FF2B5EF4-FFF2-40B4-BE49-F238E27FC236}">
                <a16:creationId xmlns:a16="http://schemas.microsoft.com/office/drawing/2014/main" id="{FA948821-87C8-4E7C-A3BD-41A14B561AC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3" name="Rektangel 55">
            <a:hlinkClick r:id="rId7" action="ppaction://hlinksldjump"/>
            <a:extLst>
              <a:ext uri="{FF2B5EF4-FFF2-40B4-BE49-F238E27FC236}">
                <a16:creationId xmlns:a16="http://schemas.microsoft.com/office/drawing/2014/main" id="{179E8CB9-CBD2-4184-A9FA-887FD6F5352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Rektangel 55">
            <a:hlinkClick r:id="rId8" action="ppaction://hlinksldjump"/>
            <a:extLst>
              <a:ext uri="{FF2B5EF4-FFF2-40B4-BE49-F238E27FC236}">
                <a16:creationId xmlns:a16="http://schemas.microsoft.com/office/drawing/2014/main" id="{E5EE6E7D-0774-4C58-A209-5AE3D7150F18}"/>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Rektangel 55">
            <a:hlinkClick r:id="rId9" action="ppaction://hlinksldjump"/>
            <a:extLst>
              <a:ext uri="{FF2B5EF4-FFF2-40B4-BE49-F238E27FC236}">
                <a16:creationId xmlns:a16="http://schemas.microsoft.com/office/drawing/2014/main" id="{ED3BDA7A-58FC-4114-BFD5-1DBCF1BA7C4D}"/>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Tekstfelt 61">
            <a:hlinkClick r:id="rId7" action="ppaction://hlinksldjump"/>
            <a:extLst>
              <a:ext uri="{FF2B5EF4-FFF2-40B4-BE49-F238E27FC236}">
                <a16:creationId xmlns:a16="http://schemas.microsoft.com/office/drawing/2014/main" id="{59F42D81-3B10-4081-91C0-3260B70270D6}"/>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7" name="Tekstfelt 61">
            <a:hlinkClick r:id="rId8" action="ppaction://hlinksldjump"/>
            <a:extLst>
              <a:ext uri="{FF2B5EF4-FFF2-40B4-BE49-F238E27FC236}">
                <a16:creationId xmlns:a16="http://schemas.microsoft.com/office/drawing/2014/main" id="{FD956766-B638-42BA-B946-46168E346863}"/>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8" name="Tekstfelt 61">
            <a:hlinkClick r:id="rId9" action="ppaction://hlinksldjump"/>
            <a:extLst>
              <a:ext uri="{FF2B5EF4-FFF2-40B4-BE49-F238E27FC236}">
                <a16:creationId xmlns:a16="http://schemas.microsoft.com/office/drawing/2014/main" id="{4D88D177-FB45-43C9-8082-01864C536076}"/>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9" name="Rektangel 55">
            <a:hlinkClick r:id="rId10" action="ppaction://hlinksldjump"/>
            <a:extLst>
              <a:ext uri="{FF2B5EF4-FFF2-40B4-BE49-F238E27FC236}">
                <a16:creationId xmlns:a16="http://schemas.microsoft.com/office/drawing/2014/main" id="{3E51915D-765F-4283-A15D-46C48F240771}"/>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10" action="ppaction://hlinksldjump"/>
            <a:extLst>
              <a:ext uri="{FF2B5EF4-FFF2-40B4-BE49-F238E27FC236}">
                <a16:creationId xmlns:a16="http://schemas.microsoft.com/office/drawing/2014/main" id="{BEFB6B11-9C22-48CD-BA02-9176A3E62100}"/>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3" name="Tekstfelt 2">
            <a:extLst>
              <a:ext uri="{FF2B5EF4-FFF2-40B4-BE49-F238E27FC236}">
                <a16:creationId xmlns:a16="http://schemas.microsoft.com/office/drawing/2014/main" id="{686AD542-FED6-4829-8E46-9952B1DE3E68}"/>
              </a:ext>
            </a:extLst>
          </p:cNvPr>
          <p:cNvSpPr txBox="1"/>
          <p:nvPr/>
        </p:nvSpPr>
        <p:spPr>
          <a:xfrm>
            <a:off x="407988" y="1403867"/>
            <a:ext cx="9459873" cy="523220"/>
          </a:xfrm>
          <a:prstGeom prst="rect">
            <a:avLst/>
          </a:prstGeom>
          <a:noFill/>
        </p:spPr>
        <p:txBody>
          <a:bodyPr wrap="square" rtlCol="0">
            <a:spAutoFit/>
          </a:bodyPr>
          <a:lstStyle/>
          <a:p>
            <a:r>
              <a:rPr lang="da-DK" sz="1400" dirty="0"/>
              <a:t>Formålet med dette dokument er at foretage en forventningsafstemning om det procesmæssige indhold, organiseringsform, samt omfang og  frekvens for rapportering. </a:t>
            </a:r>
          </a:p>
        </p:txBody>
      </p:sp>
      <p:graphicFrame>
        <p:nvGraphicFramePr>
          <p:cNvPr id="4" name="Tabel 3">
            <a:extLst>
              <a:ext uri="{FF2B5EF4-FFF2-40B4-BE49-F238E27FC236}">
                <a16:creationId xmlns:a16="http://schemas.microsoft.com/office/drawing/2014/main" id="{6B110B57-20CC-4EE4-B28C-F888A92B3C24}"/>
              </a:ext>
            </a:extLst>
          </p:cNvPr>
          <p:cNvGraphicFramePr>
            <a:graphicFrameLocks noGrp="1"/>
          </p:cNvGraphicFramePr>
          <p:nvPr>
            <p:extLst>
              <p:ext uri="{D42A27DB-BD31-4B8C-83A1-F6EECF244321}">
                <p14:modId xmlns:p14="http://schemas.microsoft.com/office/powerpoint/2010/main" val="147499671"/>
              </p:ext>
            </p:extLst>
          </p:nvPr>
        </p:nvGraphicFramePr>
        <p:xfrm>
          <a:off x="485993" y="2019561"/>
          <a:ext cx="9894673" cy="490728"/>
        </p:xfrm>
        <a:graphic>
          <a:graphicData uri="http://schemas.openxmlformats.org/drawingml/2006/table">
            <a:tbl>
              <a:tblPr firstRow="1" firstCol="1" bandRow="1">
                <a:tableStyleId>{5C22544A-7EE6-4342-B048-85BDC9FD1C3A}</a:tableStyleId>
              </a:tblPr>
              <a:tblGrid>
                <a:gridCol w="9894673">
                  <a:extLst>
                    <a:ext uri="{9D8B030D-6E8A-4147-A177-3AD203B41FA5}">
                      <a16:colId xmlns:a16="http://schemas.microsoft.com/office/drawing/2014/main" val="2897718076"/>
                    </a:ext>
                  </a:extLst>
                </a:gridCol>
              </a:tblGrid>
              <a:tr h="0">
                <a:tc>
                  <a:txBody>
                    <a:bodyPr/>
                    <a:lstStyle/>
                    <a:p>
                      <a:pPr>
                        <a:lnSpc>
                          <a:spcPct val="115000"/>
                        </a:lnSpc>
                        <a:spcAft>
                          <a:spcPts val="0"/>
                        </a:spcAft>
                      </a:pPr>
                      <a:r>
                        <a:rPr lang="da-DK" sz="1400">
                          <a:effectLst/>
                        </a:rPr>
                        <a:t>1. Følgende processer i projektmodellen gennemføres (oversigt vedlægges som bilag).</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0213844"/>
                  </a:ext>
                </a:extLst>
              </a:tr>
              <a:tr h="0">
                <a:tc>
                  <a:txBody>
                    <a:bodyPr/>
                    <a:lstStyle/>
                    <a:p>
                      <a:pPr>
                        <a:lnSpc>
                          <a:spcPct val="115000"/>
                        </a:lnSpc>
                        <a:spcAft>
                          <a:spcPts val="0"/>
                        </a:spcAft>
                      </a:pPr>
                      <a:r>
                        <a:rPr lang="da-DK" sz="1400" b="0" dirty="0">
                          <a:solidFill>
                            <a:schemeClr val="tx1"/>
                          </a:solidFill>
                          <a:effectLst/>
                        </a:rPr>
                        <a:t>(skriv her hvor bilaget er placeret)</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90236444"/>
                  </a:ext>
                </a:extLst>
              </a:tr>
            </a:tbl>
          </a:graphicData>
        </a:graphic>
      </p:graphicFrame>
      <p:graphicFrame>
        <p:nvGraphicFramePr>
          <p:cNvPr id="6" name="Tabel 5">
            <a:extLst>
              <a:ext uri="{FF2B5EF4-FFF2-40B4-BE49-F238E27FC236}">
                <a16:creationId xmlns:a16="http://schemas.microsoft.com/office/drawing/2014/main" id="{4560B11D-8CCF-4B7F-BA18-07004DBD996D}"/>
              </a:ext>
            </a:extLst>
          </p:cNvPr>
          <p:cNvGraphicFramePr>
            <a:graphicFrameLocks noGrp="1"/>
          </p:cNvGraphicFramePr>
          <p:nvPr>
            <p:extLst>
              <p:ext uri="{D42A27DB-BD31-4B8C-83A1-F6EECF244321}">
                <p14:modId xmlns:p14="http://schemas.microsoft.com/office/powerpoint/2010/main" val="654643600"/>
              </p:ext>
            </p:extLst>
          </p:nvPr>
        </p:nvGraphicFramePr>
        <p:xfrm>
          <a:off x="485992" y="2674518"/>
          <a:ext cx="9894671" cy="1226820"/>
        </p:xfrm>
        <a:graphic>
          <a:graphicData uri="http://schemas.openxmlformats.org/drawingml/2006/table">
            <a:tbl>
              <a:tblPr firstRow="1" firstCol="1" bandRow="1">
                <a:tableStyleId>{5C22544A-7EE6-4342-B048-85BDC9FD1C3A}</a:tableStyleId>
              </a:tblPr>
              <a:tblGrid>
                <a:gridCol w="1816466">
                  <a:extLst>
                    <a:ext uri="{9D8B030D-6E8A-4147-A177-3AD203B41FA5}">
                      <a16:colId xmlns:a16="http://schemas.microsoft.com/office/drawing/2014/main" val="2960645685"/>
                    </a:ext>
                  </a:extLst>
                </a:gridCol>
                <a:gridCol w="3198146">
                  <a:extLst>
                    <a:ext uri="{9D8B030D-6E8A-4147-A177-3AD203B41FA5}">
                      <a16:colId xmlns:a16="http://schemas.microsoft.com/office/drawing/2014/main" val="317901065"/>
                    </a:ext>
                  </a:extLst>
                </a:gridCol>
                <a:gridCol w="2695440">
                  <a:extLst>
                    <a:ext uri="{9D8B030D-6E8A-4147-A177-3AD203B41FA5}">
                      <a16:colId xmlns:a16="http://schemas.microsoft.com/office/drawing/2014/main" val="3484444366"/>
                    </a:ext>
                  </a:extLst>
                </a:gridCol>
                <a:gridCol w="2184619">
                  <a:extLst>
                    <a:ext uri="{9D8B030D-6E8A-4147-A177-3AD203B41FA5}">
                      <a16:colId xmlns:a16="http://schemas.microsoft.com/office/drawing/2014/main" val="2396473730"/>
                    </a:ext>
                  </a:extLst>
                </a:gridCol>
              </a:tblGrid>
              <a:tr h="0">
                <a:tc gridSpan="4">
                  <a:txBody>
                    <a:bodyPr/>
                    <a:lstStyle/>
                    <a:p>
                      <a:pPr>
                        <a:lnSpc>
                          <a:spcPct val="115000"/>
                        </a:lnSpc>
                        <a:spcAft>
                          <a:spcPts val="0"/>
                        </a:spcAft>
                      </a:pPr>
                      <a:r>
                        <a:rPr lang="da-DK" sz="1400" dirty="0">
                          <a:effectLst/>
                        </a:rPr>
                        <a:t>2. Organisationsform i projektets faser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566684545"/>
                  </a:ext>
                </a:extLst>
              </a:tr>
              <a:tr h="0">
                <a:tc>
                  <a:txBody>
                    <a:bodyPr/>
                    <a:lstStyle/>
                    <a:p>
                      <a:pPr>
                        <a:lnSpc>
                          <a:spcPct val="115000"/>
                        </a:lnSpc>
                        <a:spcAft>
                          <a:spcPts val="0"/>
                        </a:spcAft>
                      </a:pPr>
                      <a:r>
                        <a:rPr lang="da-DK" sz="1400" b="0" dirty="0">
                          <a:solidFill>
                            <a:schemeClr val="tx1"/>
                          </a:solidFill>
                          <a:effectLst/>
                        </a:rPr>
                        <a:t>Ide/analyse</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a:solidFill>
                            <a:schemeClr val="tx1"/>
                          </a:solidFill>
                          <a:effectLst/>
                        </a:rPr>
                        <a:t>(skriv her organisationsform)</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dirty="0">
                          <a:solidFill>
                            <a:schemeClr val="tx1"/>
                          </a:solidFill>
                          <a:effectLst/>
                        </a:rPr>
                        <a:t>(skriv her begrundelse)</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dirty="0">
                          <a:solidFill>
                            <a:schemeClr val="tx1"/>
                          </a:solidFill>
                          <a:effectLst/>
                        </a:rPr>
                        <a:t>(skriv her bemærkninger)</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71644601"/>
                  </a:ext>
                </a:extLst>
              </a:tr>
              <a:tr h="0">
                <a:tc>
                  <a:txBody>
                    <a:bodyPr/>
                    <a:lstStyle/>
                    <a:p>
                      <a:pPr>
                        <a:lnSpc>
                          <a:spcPct val="115000"/>
                        </a:lnSpc>
                        <a:spcAft>
                          <a:spcPts val="0"/>
                        </a:spcAft>
                      </a:pPr>
                      <a:r>
                        <a:rPr lang="da-DK" sz="1400" b="0">
                          <a:solidFill>
                            <a:schemeClr val="tx1"/>
                          </a:solidFill>
                          <a:effectLst/>
                        </a:rPr>
                        <a:t>Planlægning</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dirty="0">
                          <a:solidFill>
                            <a:schemeClr val="tx1"/>
                          </a:solidFill>
                          <a:effectLst/>
                        </a:rPr>
                        <a:t>do</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dirty="0">
                          <a:solidFill>
                            <a:schemeClr val="tx1"/>
                          </a:solidFill>
                          <a:effectLst/>
                        </a:rPr>
                        <a:t>do</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dirty="0">
                          <a:solidFill>
                            <a:schemeClr val="tx1"/>
                          </a:solidFill>
                          <a:effectLst/>
                        </a:rPr>
                        <a:t>do</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29755559"/>
                  </a:ext>
                </a:extLst>
              </a:tr>
              <a:tr h="0">
                <a:tc>
                  <a:txBody>
                    <a:bodyPr/>
                    <a:lstStyle/>
                    <a:p>
                      <a:pPr>
                        <a:lnSpc>
                          <a:spcPct val="115000"/>
                        </a:lnSpc>
                        <a:spcAft>
                          <a:spcPts val="0"/>
                        </a:spcAft>
                      </a:pPr>
                      <a:r>
                        <a:rPr lang="da-DK" sz="1400" b="0">
                          <a:solidFill>
                            <a:schemeClr val="tx1"/>
                          </a:solidFill>
                          <a:effectLst/>
                        </a:rPr>
                        <a:t>Gennemførelse</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a:solidFill>
                            <a:schemeClr val="tx1"/>
                          </a:solidFill>
                          <a:effectLst/>
                        </a:rPr>
                        <a:t>do</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dirty="0">
                          <a:solidFill>
                            <a:schemeClr val="tx1"/>
                          </a:solidFill>
                          <a:effectLst/>
                        </a:rPr>
                        <a:t>do</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dirty="0">
                          <a:solidFill>
                            <a:schemeClr val="tx1"/>
                          </a:solidFill>
                          <a:effectLst/>
                        </a:rPr>
                        <a:t>do</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286931931"/>
                  </a:ext>
                </a:extLst>
              </a:tr>
              <a:tr h="0">
                <a:tc>
                  <a:txBody>
                    <a:bodyPr/>
                    <a:lstStyle/>
                    <a:p>
                      <a:pPr>
                        <a:lnSpc>
                          <a:spcPct val="115000"/>
                        </a:lnSpc>
                        <a:spcAft>
                          <a:spcPts val="0"/>
                        </a:spcAft>
                      </a:pPr>
                      <a:r>
                        <a:rPr lang="da-DK" sz="1400" b="0">
                          <a:solidFill>
                            <a:schemeClr val="tx1"/>
                          </a:solidFill>
                          <a:effectLst/>
                        </a:rPr>
                        <a:t>Afslutning</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a:solidFill>
                            <a:schemeClr val="tx1"/>
                          </a:solidFill>
                          <a:effectLst/>
                        </a:rPr>
                        <a:t>do</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dirty="0">
                          <a:solidFill>
                            <a:schemeClr val="tx1"/>
                          </a:solidFill>
                          <a:effectLst/>
                        </a:rPr>
                        <a:t>do</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da-DK" sz="1400" b="0" dirty="0">
                          <a:solidFill>
                            <a:schemeClr val="tx1"/>
                          </a:solidFill>
                          <a:effectLst/>
                        </a:rPr>
                        <a:t>do</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295710416"/>
                  </a:ext>
                </a:extLst>
              </a:tr>
            </a:tbl>
          </a:graphicData>
        </a:graphic>
      </p:graphicFrame>
      <p:graphicFrame>
        <p:nvGraphicFramePr>
          <p:cNvPr id="7" name="Tabel 6">
            <a:extLst>
              <a:ext uri="{FF2B5EF4-FFF2-40B4-BE49-F238E27FC236}">
                <a16:creationId xmlns:a16="http://schemas.microsoft.com/office/drawing/2014/main" id="{6A30130E-73A5-4A32-989B-EE50C68DAFC4}"/>
              </a:ext>
            </a:extLst>
          </p:cNvPr>
          <p:cNvGraphicFramePr>
            <a:graphicFrameLocks noGrp="1"/>
          </p:cNvGraphicFramePr>
          <p:nvPr>
            <p:extLst>
              <p:ext uri="{D42A27DB-BD31-4B8C-83A1-F6EECF244321}">
                <p14:modId xmlns:p14="http://schemas.microsoft.com/office/powerpoint/2010/main" val="2513742171"/>
              </p:ext>
            </p:extLst>
          </p:nvPr>
        </p:nvGraphicFramePr>
        <p:xfrm>
          <a:off x="485992" y="4037331"/>
          <a:ext cx="9894670" cy="490728"/>
        </p:xfrm>
        <a:graphic>
          <a:graphicData uri="http://schemas.openxmlformats.org/drawingml/2006/table">
            <a:tbl>
              <a:tblPr firstRow="1" firstCol="1" bandRow="1">
                <a:tableStyleId>{5C22544A-7EE6-4342-B048-85BDC9FD1C3A}</a:tableStyleId>
              </a:tblPr>
              <a:tblGrid>
                <a:gridCol w="9894670">
                  <a:extLst>
                    <a:ext uri="{9D8B030D-6E8A-4147-A177-3AD203B41FA5}">
                      <a16:colId xmlns:a16="http://schemas.microsoft.com/office/drawing/2014/main" val="3235053907"/>
                    </a:ext>
                  </a:extLst>
                </a:gridCol>
              </a:tblGrid>
              <a:tr h="0">
                <a:tc>
                  <a:txBody>
                    <a:bodyPr/>
                    <a:lstStyle/>
                    <a:p>
                      <a:pPr>
                        <a:lnSpc>
                          <a:spcPct val="115000"/>
                        </a:lnSpc>
                        <a:spcAft>
                          <a:spcPts val="0"/>
                        </a:spcAft>
                      </a:pPr>
                      <a:r>
                        <a:rPr lang="da-DK" sz="1400">
                          <a:effectLst/>
                        </a:rPr>
                        <a:t>3. Hvornår og hvordan genforhandles tid, indhold og  ressourcer undervejs i projektet?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3103147"/>
                  </a:ext>
                </a:extLst>
              </a:tr>
              <a:tr h="0">
                <a:tc>
                  <a:txBody>
                    <a:bodyPr/>
                    <a:lstStyle/>
                    <a:p>
                      <a:pPr>
                        <a:lnSpc>
                          <a:spcPct val="115000"/>
                        </a:lnSpc>
                        <a:spcAft>
                          <a:spcPts val="0"/>
                        </a:spcAft>
                      </a:pPr>
                      <a:r>
                        <a:rPr lang="da-DK" sz="1400" b="0" dirty="0">
                          <a:solidFill>
                            <a:schemeClr val="tx1"/>
                          </a:solidFill>
                          <a:effectLst/>
                        </a:rPr>
                        <a:t>(skriv her)</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56996190"/>
                  </a:ext>
                </a:extLst>
              </a:tr>
            </a:tbl>
          </a:graphicData>
        </a:graphic>
      </p:graphicFrame>
      <p:graphicFrame>
        <p:nvGraphicFramePr>
          <p:cNvPr id="8" name="Tabel 7">
            <a:extLst>
              <a:ext uri="{FF2B5EF4-FFF2-40B4-BE49-F238E27FC236}">
                <a16:creationId xmlns:a16="http://schemas.microsoft.com/office/drawing/2014/main" id="{5554D563-B41F-470D-BF90-8A8C0930EA48}"/>
              </a:ext>
            </a:extLst>
          </p:cNvPr>
          <p:cNvGraphicFramePr>
            <a:graphicFrameLocks noGrp="1"/>
          </p:cNvGraphicFramePr>
          <p:nvPr>
            <p:extLst>
              <p:ext uri="{D42A27DB-BD31-4B8C-83A1-F6EECF244321}">
                <p14:modId xmlns:p14="http://schemas.microsoft.com/office/powerpoint/2010/main" val="1664998795"/>
              </p:ext>
            </p:extLst>
          </p:nvPr>
        </p:nvGraphicFramePr>
        <p:xfrm>
          <a:off x="485991" y="4711234"/>
          <a:ext cx="9894670" cy="490728"/>
        </p:xfrm>
        <a:graphic>
          <a:graphicData uri="http://schemas.openxmlformats.org/drawingml/2006/table">
            <a:tbl>
              <a:tblPr firstRow="1" firstCol="1" bandRow="1">
                <a:tableStyleId>{5C22544A-7EE6-4342-B048-85BDC9FD1C3A}</a:tableStyleId>
              </a:tblPr>
              <a:tblGrid>
                <a:gridCol w="9894670">
                  <a:extLst>
                    <a:ext uri="{9D8B030D-6E8A-4147-A177-3AD203B41FA5}">
                      <a16:colId xmlns:a16="http://schemas.microsoft.com/office/drawing/2014/main" val="3352078663"/>
                    </a:ext>
                  </a:extLst>
                </a:gridCol>
              </a:tblGrid>
              <a:tr h="0">
                <a:tc>
                  <a:txBody>
                    <a:bodyPr/>
                    <a:lstStyle/>
                    <a:p>
                      <a:pPr>
                        <a:lnSpc>
                          <a:spcPct val="115000"/>
                        </a:lnSpc>
                        <a:spcAft>
                          <a:spcPts val="0"/>
                        </a:spcAft>
                      </a:pPr>
                      <a:r>
                        <a:rPr lang="da-DK" sz="1400">
                          <a:effectLst/>
                        </a:rPr>
                        <a:t>4. Hvordan rapporteres til ledelsen?</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5863427"/>
                  </a:ext>
                </a:extLst>
              </a:tr>
              <a:tr h="0">
                <a:tc>
                  <a:txBody>
                    <a:bodyPr/>
                    <a:lstStyle/>
                    <a:p>
                      <a:pPr>
                        <a:lnSpc>
                          <a:spcPct val="115000"/>
                        </a:lnSpc>
                        <a:spcAft>
                          <a:spcPts val="0"/>
                        </a:spcAft>
                      </a:pPr>
                      <a:r>
                        <a:rPr lang="da-DK" sz="1400" b="0" dirty="0">
                          <a:solidFill>
                            <a:schemeClr val="tx1"/>
                          </a:solidFill>
                          <a:effectLst/>
                        </a:rPr>
                        <a:t>(skriv her)</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902436567"/>
                  </a:ext>
                </a:extLst>
              </a:tr>
            </a:tbl>
          </a:graphicData>
        </a:graphic>
      </p:graphicFrame>
      <p:graphicFrame>
        <p:nvGraphicFramePr>
          <p:cNvPr id="9" name="Tabel 8">
            <a:extLst>
              <a:ext uri="{FF2B5EF4-FFF2-40B4-BE49-F238E27FC236}">
                <a16:creationId xmlns:a16="http://schemas.microsoft.com/office/drawing/2014/main" id="{64CD034F-47B7-4BCB-A06B-2E6A99B0A38D}"/>
              </a:ext>
            </a:extLst>
          </p:cNvPr>
          <p:cNvGraphicFramePr>
            <a:graphicFrameLocks noGrp="1"/>
          </p:cNvGraphicFramePr>
          <p:nvPr>
            <p:extLst>
              <p:ext uri="{D42A27DB-BD31-4B8C-83A1-F6EECF244321}">
                <p14:modId xmlns:p14="http://schemas.microsoft.com/office/powerpoint/2010/main" val="308301642"/>
              </p:ext>
            </p:extLst>
          </p:nvPr>
        </p:nvGraphicFramePr>
        <p:xfrm>
          <a:off x="485990" y="5383167"/>
          <a:ext cx="9894670" cy="490728"/>
        </p:xfrm>
        <a:graphic>
          <a:graphicData uri="http://schemas.openxmlformats.org/drawingml/2006/table">
            <a:tbl>
              <a:tblPr firstRow="1" firstCol="1" bandRow="1">
                <a:tableStyleId>{5C22544A-7EE6-4342-B048-85BDC9FD1C3A}</a:tableStyleId>
              </a:tblPr>
              <a:tblGrid>
                <a:gridCol w="9894670">
                  <a:extLst>
                    <a:ext uri="{9D8B030D-6E8A-4147-A177-3AD203B41FA5}">
                      <a16:colId xmlns:a16="http://schemas.microsoft.com/office/drawing/2014/main" val="1736374514"/>
                    </a:ext>
                  </a:extLst>
                </a:gridCol>
              </a:tblGrid>
              <a:tr h="0">
                <a:tc>
                  <a:txBody>
                    <a:bodyPr/>
                    <a:lstStyle/>
                    <a:p>
                      <a:pPr>
                        <a:lnSpc>
                          <a:spcPct val="115000"/>
                        </a:lnSpc>
                        <a:spcAft>
                          <a:spcPts val="0"/>
                        </a:spcAft>
                      </a:pPr>
                      <a:r>
                        <a:rPr lang="da-DK" sz="1400">
                          <a:effectLst/>
                        </a:rPr>
                        <a:t>5. Hvad rapporteres til ledelsen inden for de 9 styringsområder?</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6649773"/>
                  </a:ext>
                </a:extLst>
              </a:tr>
              <a:tr h="0">
                <a:tc>
                  <a:txBody>
                    <a:bodyPr/>
                    <a:lstStyle/>
                    <a:p>
                      <a:pPr>
                        <a:lnSpc>
                          <a:spcPct val="115000"/>
                        </a:lnSpc>
                        <a:spcAft>
                          <a:spcPts val="0"/>
                        </a:spcAft>
                      </a:pPr>
                      <a:r>
                        <a:rPr lang="da-DK" sz="1400" b="0" dirty="0">
                          <a:solidFill>
                            <a:schemeClr val="tx1"/>
                          </a:solidFill>
                          <a:effectLst/>
                        </a:rPr>
                        <a:t>(skriv her)</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75931663"/>
                  </a:ext>
                </a:extLst>
              </a:tr>
            </a:tbl>
          </a:graphicData>
        </a:graphic>
      </p:graphicFrame>
      <p:graphicFrame>
        <p:nvGraphicFramePr>
          <p:cNvPr id="10" name="Tabel 9">
            <a:extLst>
              <a:ext uri="{FF2B5EF4-FFF2-40B4-BE49-F238E27FC236}">
                <a16:creationId xmlns:a16="http://schemas.microsoft.com/office/drawing/2014/main" id="{1BC5B5DA-D532-4A70-9D89-0E4B2B361994}"/>
              </a:ext>
            </a:extLst>
          </p:cNvPr>
          <p:cNvGraphicFramePr>
            <a:graphicFrameLocks noGrp="1"/>
          </p:cNvGraphicFramePr>
          <p:nvPr>
            <p:extLst>
              <p:ext uri="{D42A27DB-BD31-4B8C-83A1-F6EECF244321}">
                <p14:modId xmlns:p14="http://schemas.microsoft.com/office/powerpoint/2010/main" val="4110461035"/>
              </p:ext>
            </p:extLst>
          </p:nvPr>
        </p:nvGraphicFramePr>
        <p:xfrm>
          <a:off x="485989" y="6053130"/>
          <a:ext cx="9894670" cy="490728"/>
        </p:xfrm>
        <a:graphic>
          <a:graphicData uri="http://schemas.openxmlformats.org/drawingml/2006/table">
            <a:tbl>
              <a:tblPr firstRow="1" firstCol="1" bandRow="1">
                <a:tableStyleId>{5C22544A-7EE6-4342-B048-85BDC9FD1C3A}</a:tableStyleId>
              </a:tblPr>
              <a:tblGrid>
                <a:gridCol w="9894670">
                  <a:extLst>
                    <a:ext uri="{9D8B030D-6E8A-4147-A177-3AD203B41FA5}">
                      <a16:colId xmlns:a16="http://schemas.microsoft.com/office/drawing/2014/main" val="3929647022"/>
                    </a:ext>
                  </a:extLst>
                </a:gridCol>
              </a:tblGrid>
              <a:tr h="0">
                <a:tc>
                  <a:txBody>
                    <a:bodyPr/>
                    <a:lstStyle/>
                    <a:p>
                      <a:pPr>
                        <a:lnSpc>
                          <a:spcPct val="115000"/>
                        </a:lnSpc>
                        <a:spcAft>
                          <a:spcPts val="0"/>
                        </a:spcAft>
                      </a:pPr>
                      <a:r>
                        <a:rPr lang="da-DK" sz="1400">
                          <a:effectLst/>
                        </a:rPr>
                        <a:t>6. Hvor ofte rapporteres til ledelsen?</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4769066"/>
                  </a:ext>
                </a:extLst>
              </a:tr>
              <a:tr h="0">
                <a:tc>
                  <a:txBody>
                    <a:bodyPr/>
                    <a:lstStyle/>
                    <a:p>
                      <a:pPr>
                        <a:lnSpc>
                          <a:spcPct val="115000"/>
                        </a:lnSpc>
                        <a:spcAft>
                          <a:spcPts val="0"/>
                        </a:spcAft>
                      </a:pPr>
                      <a:r>
                        <a:rPr lang="da-DK" sz="1400" b="0" dirty="0">
                          <a:solidFill>
                            <a:schemeClr val="tx1"/>
                          </a:solidFill>
                          <a:effectLst/>
                        </a:rPr>
                        <a:t>(skriv her)</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48514613"/>
                  </a:ext>
                </a:extLst>
              </a:tr>
            </a:tbl>
          </a:graphicData>
        </a:graphic>
      </p:graphicFrame>
      <p:pic>
        <p:nvPicPr>
          <p:cNvPr id="11" name="Grafik 64" descr="Hjem">
            <a:hlinkClick r:id="rId11" action="ppaction://hlinksldjump"/>
            <a:extLst>
              <a:ext uri="{FF2B5EF4-FFF2-40B4-BE49-F238E27FC236}">
                <a16:creationId xmlns:a16="http://schemas.microsoft.com/office/drawing/2014/main" id="{C3543212-7802-4EB7-8CA2-A42340F39A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12" name="Grafik 10" descr="Pil vandret u-vending">
            <a:hlinkClick r:id="" action="ppaction://hlinkshowjump?jump=lastslideviewed"/>
            <a:extLst>
              <a:ext uri="{FF2B5EF4-FFF2-40B4-BE49-F238E27FC236}">
                <a16:creationId xmlns:a16="http://schemas.microsoft.com/office/drawing/2014/main" id="{AB7A55FD-B9D3-4BD6-90CA-40F0B68316F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3433668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2004F48-0520-418F-A34E-8580313519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27" name="Billede 26">
            <a:extLst>
              <a:ext uri="{FF2B5EF4-FFF2-40B4-BE49-F238E27FC236}">
                <a16:creationId xmlns:a16="http://schemas.microsoft.com/office/drawing/2014/main" id="{000B7EDB-87E2-4098-A519-1CF82078F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8" name="Rectangle 3">
            <a:extLst>
              <a:ext uri="{FF2B5EF4-FFF2-40B4-BE49-F238E27FC236}">
                <a16:creationId xmlns:a16="http://schemas.microsoft.com/office/drawing/2014/main" id="{EFC500A6-9DD5-4EF4-A6DD-12970E5C1E30}"/>
              </a:ext>
            </a:extLst>
          </p:cNvPr>
          <p:cNvSpPr/>
          <p:nvPr/>
        </p:nvSpPr>
        <p:spPr>
          <a:xfrm>
            <a:off x="134351" y="917668"/>
            <a:ext cx="7910573" cy="584775"/>
          </a:xfrm>
          <a:prstGeom prst="rect">
            <a:avLst/>
          </a:prstGeom>
        </p:spPr>
        <p:txBody>
          <a:bodyPr wrap="square">
            <a:spAutoFit/>
          </a:bodyPr>
          <a:lstStyle/>
          <a:p>
            <a:r>
              <a:rPr lang="da-DK" sz="2000" dirty="0"/>
              <a:t>Skabelon til: </a:t>
            </a:r>
            <a:r>
              <a:rPr lang="da-DK" sz="2000" b="1" dirty="0">
                <a:latin typeface="+mj-lt"/>
              </a:rPr>
              <a:t>Forslag til driftsorganisation</a:t>
            </a:r>
          </a:p>
          <a:p>
            <a:endParaRPr lang="da-DK" sz="1200" b="1" dirty="0">
              <a:latin typeface="+mj-lt"/>
            </a:endParaRPr>
          </a:p>
        </p:txBody>
      </p:sp>
      <p:sp>
        <p:nvSpPr>
          <p:cNvPr id="29" name="Rectangle 9">
            <a:hlinkClick r:id="rId3" action="ppaction://hlinksldjump"/>
            <a:extLst>
              <a:ext uri="{FF2B5EF4-FFF2-40B4-BE49-F238E27FC236}">
                <a16:creationId xmlns:a16="http://schemas.microsoft.com/office/drawing/2014/main" id="{4F1E855B-4171-4AF5-9192-A3D282332899}"/>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30" name="Rectangle 10">
            <a:hlinkClick r:id="rId4" action="ppaction://hlinksldjump"/>
            <a:extLst>
              <a:ext uri="{FF2B5EF4-FFF2-40B4-BE49-F238E27FC236}">
                <a16:creationId xmlns:a16="http://schemas.microsoft.com/office/drawing/2014/main" id="{934DFEA1-DCB5-448C-ACFC-55A3E1597FDE}"/>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1" name="Rectangle 11">
            <a:hlinkClick r:id="rId5" action="ppaction://hlinksldjump"/>
            <a:extLst>
              <a:ext uri="{FF2B5EF4-FFF2-40B4-BE49-F238E27FC236}">
                <a16:creationId xmlns:a16="http://schemas.microsoft.com/office/drawing/2014/main" id="{76B7C4FA-9AB4-40A7-A2D2-4172578F71A1}"/>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2" name="Rectangle 12">
            <a:hlinkClick r:id="rId6" action="ppaction://hlinksldjump"/>
            <a:extLst>
              <a:ext uri="{FF2B5EF4-FFF2-40B4-BE49-F238E27FC236}">
                <a16:creationId xmlns:a16="http://schemas.microsoft.com/office/drawing/2014/main" id="{FA948821-87C8-4E7C-A3BD-41A14B561ACF}"/>
              </a:ext>
            </a:extLst>
          </p:cNvPr>
          <p:cNvSpPr/>
          <p:nvPr/>
        </p:nvSpPr>
        <p:spPr>
          <a:xfrm>
            <a:off x="9867861" y="113149"/>
            <a:ext cx="1507610"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AFSLUTNING</a:t>
            </a:r>
          </a:p>
        </p:txBody>
      </p:sp>
      <p:sp>
        <p:nvSpPr>
          <p:cNvPr id="33" name="Rektangel 55">
            <a:hlinkClick r:id="rId7" action="ppaction://hlinksldjump"/>
            <a:extLst>
              <a:ext uri="{FF2B5EF4-FFF2-40B4-BE49-F238E27FC236}">
                <a16:creationId xmlns:a16="http://schemas.microsoft.com/office/drawing/2014/main" id="{179E8CB9-CBD2-4184-A9FA-887FD6F5352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Rektangel 55">
            <a:hlinkClick r:id="rId8" action="ppaction://hlinksldjump"/>
            <a:extLst>
              <a:ext uri="{FF2B5EF4-FFF2-40B4-BE49-F238E27FC236}">
                <a16:creationId xmlns:a16="http://schemas.microsoft.com/office/drawing/2014/main" id="{E5EE6E7D-0774-4C58-A209-5AE3D7150F18}"/>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Rektangel 55">
            <a:hlinkClick r:id="rId9" action="ppaction://hlinksldjump"/>
            <a:extLst>
              <a:ext uri="{FF2B5EF4-FFF2-40B4-BE49-F238E27FC236}">
                <a16:creationId xmlns:a16="http://schemas.microsoft.com/office/drawing/2014/main" id="{ED3BDA7A-58FC-4114-BFD5-1DBCF1BA7C4D}"/>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Tekstfelt 61">
            <a:hlinkClick r:id="rId7" action="ppaction://hlinksldjump"/>
            <a:extLst>
              <a:ext uri="{FF2B5EF4-FFF2-40B4-BE49-F238E27FC236}">
                <a16:creationId xmlns:a16="http://schemas.microsoft.com/office/drawing/2014/main" id="{59F42D81-3B10-4081-91C0-3260B70270D6}"/>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7" name="Tekstfelt 61">
            <a:hlinkClick r:id="rId8" action="ppaction://hlinksldjump"/>
            <a:extLst>
              <a:ext uri="{FF2B5EF4-FFF2-40B4-BE49-F238E27FC236}">
                <a16:creationId xmlns:a16="http://schemas.microsoft.com/office/drawing/2014/main" id="{FD956766-B638-42BA-B946-46168E346863}"/>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8" name="Tekstfelt 61">
            <a:hlinkClick r:id="rId9" action="ppaction://hlinksldjump"/>
            <a:extLst>
              <a:ext uri="{FF2B5EF4-FFF2-40B4-BE49-F238E27FC236}">
                <a16:creationId xmlns:a16="http://schemas.microsoft.com/office/drawing/2014/main" id="{4D88D177-FB45-43C9-8082-01864C536076}"/>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9" name="Rektangel 55">
            <a:hlinkClick r:id="rId10" action="ppaction://hlinksldjump"/>
            <a:extLst>
              <a:ext uri="{FF2B5EF4-FFF2-40B4-BE49-F238E27FC236}">
                <a16:creationId xmlns:a16="http://schemas.microsoft.com/office/drawing/2014/main" id="{3E51915D-765F-4283-A15D-46C48F240771}"/>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10" action="ppaction://hlinksldjump"/>
            <a:extLst>
              <a:ext uri="{FF2B5EF4-FFF2-40B4-BE49-F238E27FC236}">
                <a16:creationId xmlns:a16="http://schemas.microsoft.com/office/drawing/2014/main" id="{BEFB6B11-9C22-48CD-BA02-9176A3E62100}"/>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3" name="Tekstfelt 2">
            <a:extLst>
              <a:ext uri="{FF2B5EF4-FFF2-40B4-BE49-F238E27FC236}">
                <a16:creationId xmlns:a16="http://schemas.microsoft.com/office/drawing/2014/main" id="{686AD542-FED6-4829-8E46-9952B1DE3E68}"/>
              </a:ext>
            </a:extLst>
          </p:cNvPr>
          <p:cNvSpPr txBox="1"/>
          <p:nvPr/>
        </p:nvSpPr>
        <p:spPr>
          <a:xfrm>
            <a:off x="407988" y="1446370"/>
            <a:ext cx="9459873" cy="358816"/>
          </a:xfrm>
          <a:prstGeom prst="rect">
            <a:avLst/>
          </a:prstGeom>
          <a:noFill/>
        </p:spPr>
        <p:txBody>
          <a:bodyPr wrap="square" rtlCol="0">
            <a:spAutoFit/>
          </a:bodyPr>
          <a:lstStyle/>
          <a:p>
            <a:pPr>
              <a:lnSpc>
                <a:spcPct val="115000"/>
              </a:lnSpc>
              <a:spcAft>
                <a:spcPts val="1000"/>
              </a:spcAft>
            </a:pPr>
            <a:r>
              <a:rPr lang="da-DK" sz="1600" dirty="0">
                <a:effectLst/>
                <a:latin typeface="Calibri" panose="020F0502020204030204" pitchFamily="34" charset="0"/>
                <a:ea typeface="Calibri" panose="020F0502020204030204" pitchFamily="34" charset="0"/>
                <a:cs typeface="Times New Roman" panose="02020603050405020304" pitchFamily="18" charset="0"/>
              </a:rPr>
              <a:t>Ved projektets afslutning overdrages ansvaret for drift, opfølgning og vedligeholdelse til følgende:</a:t>
            </a:r>
          </a:p>
        </p:txBody>
      </p:sp>
      <p:graphicFrame>
        <p:nvGraphicFramePr>
          <p:cNvPr id="11" name="Tabel 10">
            <a:extLst>
              <a:ext uri="{FF2B5EF4-FFF2-40B4-BE49-F238E27FC236}">
                <a16:creationId xmlns:a16="http://schemas.microsoft.com/office/drawing/2014/main" id="{B6B90E9B-E763-44B5-AB0B-8629B90C18C7}"/>
              </a:ext>
            </a:extLst>
          </p:cNvPr>
          <p:cNvGraphicFramePr>
            <a:graphicFrameLocks noGrp="1"/>
          </p:cNvGraphicFramePr>
          <p:nvPr>
            <p:extLst>
              <p:ext uri="{D42A27DB-BD31-4B8C-83A1-F6EECF244321}">
                <p14:modId xmlns:p14="http://schemas.microsoft.com/office/powerpoint/2010/main" val="3389501349"/>
              </p:ext>
            </p:extLst>
          </p:nvPr>
        </p:nvGraphicFramePr>
        <p:xfrm>
          <a:off x="485993" y="2190108"/>
          <a:ext cx="9894669" cy="1472184"/>
        </p:xfrm>
        <a:graphic>
          <a:graphicData uri="http://schemas.openxmlformats.org/drawingml/2006/table">
            <a:tbl>
              <a:tblPr firstRow="1" firstCol="1" bandRow="1">
                <a:tableStyleId>{5C22544A-7EE6-4342-B048-85BDC9FD1C3A}</a:tableStyleId>
              </a:tblPr>
              <a:tblGrid>
                <a:gridCol w="1427835">
                  <a:extLst>
                    <a:ext uri="{9D8B030D-6E8A-4147-A177-3AD203B41FA5}">
                      <a16:colId xmlns:a16="http://schemas.microsoft.com/office/drawing/2014/main" val="442157443"/>
                    </a:ext>
                  </a:extLst>
                </a:gridCol>
                <a:gridCol w="1550280">
                  <a:extLst>
                    <a:ext uri="{9D8B030D-6E8A-4147-A177-3AD203B41FA5}">
                      <a16:colId xmlns:a16="http://schemas.microsoft.com/office/drawing/2014/main" val="3415255821"/>
                    </a:ext>
                  </a:extLst>
                </a:gridCol>
                <a:gridCol w="2726144">
                  <a:extLst>
                    <a:ext uri="{9D8B030D-6E8A-4147-A177-3AD203B41FA5}">
                      <a16:colId xmlns:a16="http://schemas.microsoft.com/office/drawing/2014/main" val="4134351599"/>
                    </a:ext>
                  </a:extLst>
                </a:gridCol>
                <a:gridCol w="2007673">
                  <a:extLst>
                    <a:ext uri="{9D8B030D-6E8A-4147-A177-3AD203B41FA5}">
                      <a16:colId xmlns:a16="http://schemas.microsoft.com/office/drawing/2014/main" val="3962258795"/>
                    </a:ext>
                  </a:extLst>
                </a:gridCol>
                <a:gridCol w="1434919">
                  <a:extLst>
                    <a:ext uri="{9D8B030D-6E8A-4147-A177-3AD203B41FA5}">
                      <a16:colId xmlns:a16="http://schemas.microsoft.com/office/drawing/2014/main" val="2835530900"/>
                    </a:ext>
                  </a:extLst>
                </a:gridCol>
                <a:gridCol w="747818">
                  <a:extLst>
                    <a:ext uri="{9D8B030D-6E8A-4147-A177-3AD203B41FA5}">
                      <a16:colId xmlns:a16="http://schemas.microsoft.com/office/drawing/2014/main" val="3402206051"/>
                    </a:ext>
                  </a:extLst>
                </a:gridCol>
              </a:tblGrid>
              <a:tr h="171793">
                <a:tc gridSpan="6">
                  <a:txBody>
                    <a:bodyPr/>
                    <a:lstStyle/>
                    <a:p>
                      <a:pPr>
                        <a:lnSpc>
                          <a:spcPct val="115000"/>
                        </a:lnSpc>
                        <a:spcAft>
                          <a:spcPts val="0"/>
                        </a:spcAft>
                      </a:pPr>
                      <a:r>
                        <a:rPr lang="da-DK" sz="1400" dirty="0" err="1">
                          <a:effectLst/>
                        </a:rPr>
                        <a:t>Driftorganisation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690062424"/>
                  </a:ext>
                </a:extLst>
              </a:tr>
              <a:tr h="171793">
                <a:tc>
                  <a:txBody>
                    <a:bodyPr/>
                    <a:lstStyle/>
                    <a:p>
                      <a:pPr>
                        <a:lnSpc>
                          <a:spcPct val="115000"/>
                        </a:lnSpc>
                        <a:spcAft>
                          <a:spcPts val="0"/>
                        </a:spcAft>
                      </a:pPr>
                      <a:r>
                        <a:rPr lang="da-DK" sz="1400" b="0">
                          <a:solidFill>
                            <a:schemeClr val="tx1"/>
                          </a:solidFill>
                          <a:effectLst/>
                        </a:rPr>
                        <a:t>Navn/enhed</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Ansvarlig for</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Relation til andre områder</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Overdragelsesdato</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Godkendt af</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Dato</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74638146"/>
                  </a:ext>
                </a:extLst>
              </a:tr>
              <a:tr h="171793">
                <a:tc>
                  <a:txBody>
                    <a:bodyPr/>
                    <a:lstStyle/>
                    <a:p>
                      <a:pPr>
                        <a:lnSpc>
                          <a:spcPct val="115000"/>
                        </a:lnSpc>
                        <a:spcAft>
                          <a:spcPts val="0"/>
                        </a:spcAft>
                      </a:pPr>
                      <a:r>
                        <a:rPr lang="da-DK" sz="1400" b="0">
                          <a:solidFill>
                            <a:schemeClr val="tx1"/>
                          </a:solidFill>
                          <a:effectLst/>
                        </a:rPr>
                        <a:t>1.</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 </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 </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231935795"/>
                  </a:ext>
                </a:extLst>
              </a:tr>
              <a:tr h="171793">
                <a:tc>
                  <a:txBody>
                    <a:bodyPr/>
                    <a:lstStyle/>
                    <a:p>
                      <a:pPr>
                        <a:lnSpc>
                          <a:spcPct val="115000"/>
                        </a:lnSpc>
                        <a:spcAft>
                          <a:spcPts val="0"/>
                        </a:spcAft>
                      </a:pPr>
                      <a:r>
                        <a:rPr lang="da-DK" sz="1400" b="0">
                          <a:solidFill>
                            <a:schemeClr val="tx1"/>
                          </a:solidFill>
                          <a:effectLst/>
                        </a:rPr>
                        <a:t>2.</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 </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39440483"/>
                  </a:ext>
                </a:extLst>
              </a:tr>
              <a:tr h="171793">
                <a:tc>
                  <a:txBody>
                    <a:bodyPr/>
                    <a:lstStyle/>
                    <a:p>
                      <a:pPr>
                        <a:lnSpc>
                          <a:spcPct val="115000"/>
                        </a:lnSpc>
                        <a:spcAft>
                          <a:spcPts val="0"/>
                        </a:spcAft>
                      </a:pPr>
                      <a:r>
                        <a:rPr lang="da-DK" sz="1400" b="0">
                          <a:solidFill>
                            <a:schemeClr val="tx1"/>
                          </a:solidFill>
                          <a:effectLst/>
                        </a:rPr>
                        <a:t>3.</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 </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17685485"/>
                  </a:ext>
                </a:extLst>
              </a:tr>
              <a:tr h="171793">
                <a:tc>
                  <a:txBody>
                    <a:bodyPr/>
                    <a:lstStyle/>
                    <a:p>
                      <a:pPr>
                        <a:lnSpc>
                          <a:spcPct val="115000"/>
                        </a:lnSpc>
                        <a:spcAft>
                          <a:spcPts val="0"/>
                        </a:spcAft>
                      </a:pPr>
                      <a:r>
                        <a:rPr lang="da-DK" sz="1400" b="0">
                          <a:solidFill>
                            <a:schemeClr val="tx1"/>
                          </a:solidFill>
                          <a:effectLst/>
                        </a:rPr>
                        <a:t>(fortsættes)</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a:solidFill>
                            <a:schemeClr val="tx1"/>
                          </a:solidFill>
                          <a:effectLst/>
                        </a:rPr>
                        <a:t> </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 </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27722957"/>
                  </a:ext>
                </a:extLst>
              </a:tr>
            </a:tbl>
          </a:graphicData>
        </a:graphic>
      </p:graphicFrame>
      <p:pic>
        <p:nvPicPr>
          <p:cNvPr id="4" name="Grafik 64" descr="Hjem">
            <a:hlinkClick r:id="rId11" action="ppaction://hlinksldjump"/>
            <a:extLst>
              <a:ext uri="{FF2B5EF4-FFF2-40B4-BE49-F238E27FC236}">
                <a16:creationId xmlns:a16="http://schemas.microsoft.com/office/drawing/2014/main" id="{730DC0F6-0D72-4099-BA7D-5CFDC702F57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984D193F-4065-42BE-AA68-DDA4B631CA9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4138971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2004F48-0520-418F-A34E-8580313519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27" name="Billede 26">
            <a:extLst>
              <a:ext uri="{FF2B5EF4-FFF2-40B4-BE49-F238E27FC236}">
                <a16:creationId xmlns:a16="http://schemas.microsoft.com/office/drawing/2014/main" id="{000B7EDB-87E2-4098-A519-1CF82078F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8" name="Rectangle 3">
            <a:extLst>
              <a:ext uri="{FF2B5EF4-FFF2-40B4-BE49-F238E27FC236}">
                <a16:creationId xmlns:a16="http://schemas.microsoft.com/office/drawing/2014/main" id="{EFC500A6-9DD5-4EF4-A6DD-12970E5C1E30}"/>
              </a:ext>
            </a:extLst>
          </p:cNvPr>
          <p:cNvSpPr/>
          <p:nvPr/>
        </p:nvSpPr>
        <p:spPr>
          <a:xfrm>
            <a:off x="134351" y="917668"/>
            <a:ext cx="7910573" cy="584775"/>
          </a:xfrm>
          <a:prstGeom prst="rect">
            <a:avLst/>
          </a:prstGeom>
        </p:spPr>
        <p:txBody>
          <a:bodyPr wrap="square">
            <a:spAutoFit/>
          </a:bodyPr>
          <a:lstStyle/>
          <a:p>
            <a:r>
              <a:rPr lang="da-DK" sz="2000" dirty="0"/>
              <a:t>Skabelon til: </a:t>
            </a:r>
            <a:r>
              <a:rPr lang="da-DK" sz="2000" b="1" dirty="0">
                <a:latin typeface="+mj-lt"/>
              </a:rPr>
              <a:t>Forslag til projektgrundlag</a:t>
            </a:r>
          </a:p>
          <a:p>
            <a:endParaRPr lang="da-DK" sz="1200" b="1" dirty="0">
              <a:latin typeface="+mj-lt"/>
            </a:endParaRPr>
          </a:p>
        </p:txBody>
      </p:sp>
      <p:sp>
        <p:nvSpPr>
          <p:cNvPr id="29" name="Rectangle 9">
            <a:hlinkClick r:id="rId3" action="ppaction://hlinksldjump"/>
            <a:extLst>
              <a:ext uri="{FF2B5EF4-FFF2-40B4-BE49-F238E27FC236}">
                <a16:creationId xmlns:a16="http://schemas.microsoft.com/office/drawing/2014/main" id="{4F1E855B-4171-4AF5-9192-A3D282332899}"/>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30" name="Rectangle 10">
            <a:hlinkClick r:id="rId4" action="ppaction://hlinksldjump"/>
            <a:extLst>
              <a:ext uri="{FF2B5EF4-FFF2-40B4-BE49-F238E27FC236}">
                <a16:creationId xmlns:a16="http://schemas.microsoft.com/office/drawing/2014/main" id="{934DFEA1-DCB5-448C-ACFC-55A3E1597FDE}"/>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1" name="Rectangle 11">
            <a:hlinkClick r:id="rId5" action="ppaction://hlinksldjump"/>
            <a:extLst>
              <a:ext uri="{FF2B5EF4-FFF2-40B4-BE49-F238E27FC236}">
                <a16:creationId xmlns:a16="http://schemas.microsoft.com/office/drawing/2014/main" id="{76B7C4FA-9AB4-40A7-A2D2-4172578F71A1}"/>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2" name="Rectangle 12">
            <a:hlinkClick r:id="rId6" action="ppaction://hlinksldjump"/>
            <a:extLst>
              <a:ext uri="{FF2B5EF4-FFF2-40B4-BE49-F238E27FC236}">
                <a16:creationId xmlns:a16="http://schemas.microsoft.com/office/drawing/2014/main" id="{FA948821-87C8-4E7C-A3BD-41A14B561AC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3" name="Rektangel 55">
            <a:hlinkClick r:id="rId7" action="ppaction://hlinksldjump"/>
            <a:extLst>
              <a:ext uri="{FF2B5EF4-FFF2-40B4-BE49-F238E27FC236}">
                <a16:creationId xmlns:a16="http://schemas.microsoft.com/office/drawing/2014/main" id="{179E8CB9-CBD2-4184-A9FA-887FD6F5352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Rektangel 55">
            <a:hlinkClick r:id="rId8" action="ppaction://hlinksldjump"/>
            <a:extLst>
              <a:ext uri="{FF2B5EF4-FFF2-40B4-BE49-F238E27FC236}">
                <a16:creationId xmlns:a16="http://schemas.microsoft.com/office/drawing/2014/main" id="{E5EE6E7D-0774-4C58-A209-5AE3D7150F18}"/>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Rektangel 55">
            <a:hlinkClick r:id="rId9" action="ppaction://hlinksldjump"/>
            <a:extLst>
              <a:ext uri="{FF2B5EF4-FFF2-40B4-BE49-F238E27FC236}">
                <a16:creationId xmlns:a16="http://schemas.microsoft.com/office/drawing/2014/main" id="{ED3BDA7A-58FC-4114-BFD5-1DBCF1BA7C4D}"/>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Tekstfelt 61">
            <a:hlinkClick r:id="rId7" action="ppaction://hlinksldjump"/>
            <a:extLst>
              <a:ext uri="{FF2B5EF4-FFF2-40B4-BE49-F238E27FC236}">
                <a16:creationId xmlns:a16="http://schemas.microsoft.com/office/drawing/2014/main" id="{59F42D81-3B10-4081-91C0-3260B70270D6}"/>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7" name="Tekstfelt 61">
            <a:hlinkClick r:id="rId8" action="ppaction://hlinksldjump"/>
            <a:extLst>
              <a:ext uri="{FF2B5EF4-FFF2-40B4-BE49-F238E27FC236}">
                <a16:creationId xmlns:a16="http://schemas.microsoft.com/office/drawing/2014/main" id="{FD956766-B638-42BA-B946-46168E346863}"/>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8" name="Tekstfelt 61">
            <a:hlinkClick r:id="rId9" action="ppaction://hlinksldjump"/>
            <a:extLst>
              <a:ext uri="{FF2B5EF4-FFF2-40B4-BE49-F238E27FC236}">
                <a16:creationId xmlns:a16="http://schemas.microsoft.com/office/drawing/2014/main" id="{4D88D177-FB45-43C9-8082-01864C536076}"/>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9" name="Rektangel 55">
            <a:hlinkClick r:id="rId10" action="ppaction://hlinksldjump"/>
            <a:extLst>
              <a:ext uri="{FF2B5EF4-FFF2-40B4-BE49-F238E27FC236}">
                <a16:creationId xmlns:a16="http://schemas.microsoft.com/office/drawing/2014/main" id="{3E51915D-765F-4283-A15D-46C48F240771}"/>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10" action="ppaction://hlinksldjump"/>
            <a:extLst>
              <a:ext uri="{FF2B5EF4-FFF2-40B4-BE49-F238E27FC236}">
                <a16:creationId xmlns:a16="http://schemas.microsoft.com/office/drawing/2014/main" id="{BEFB6B11-9C22-48CD-BA02-9176A3E62100}"/>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3" name="Tekstfelt 2">
            <a:extLst>
              <a:ext uri="{FF2B5EF4-FFF2-40B4-BE49-F238E27FC236}">
                <a16:creationId xmlns:a16="http://schemas.microsoft.com/office/drawing/2014/main" id="{686AD542-FED6-4829-8E46-9952B1DE3E68}"/>
              </a:ext>
            </a:extLst>
          </p:cNvPr>
          <p:cNvSpPr txBox="1"/>
          <p:nvPr/>
        </p:nvSpPr>
        <p:spPr>
          <a:xfrm>
            <a:off x="407988" y="1446370"/>
            <a:ext cx="10050682" cy="573298"/>
          </a:xfrm>
          <a:prstGeom prst="rect">
            <a:avLst/>
          </a:prstGeom>
          <a:noFill/>
        </p:spPr>
        <p:txBody>
          <a:bodyPr wrap="square" rtlCol="0">
            <a:spAutoFit/>
          </a:bodyPr>
          <a:lstStyle/>
          <a:p>
            <a:pPr>
              <a:lnSpc>
                <a:spcPct val="115000"/>
              </a:lnSpc>
              <a:spcAft>
                <a:spcPts val="10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Formålet med dette dokument er, at komme med projektlederens forslag til projektets grundlag, som ved en efterfølgende godkendelse af projektansvarlig eller styregruppen er den formelle kontrakt mellem dem. </a:t>
            </a:r>
          </a:p>
        </p:txBody>
      </p:sp>
      <p:graphicFrame>
        <p:nvGraphicFramePr>
          <p:cNvPr id="7" name="Tabel 6">
            <a:extLst>
              <a:ext uri="{FF2B5EF4-FFF2-40B4-BE49-F238E27FC236}">
                <a16:creationId xmlns:a16="http://schemas.microsoft.com/office/drawing/2014/main" id="{75E8DA51-B354-46DA-A238-50298B5F3F9F}"/>
              </a:ext>
            </a:extLst>
          </p:cNvPr>
          <p:cNvGraphicFramePr>
            <a:graphicFrameLocks noGrp="1"/>
          </p:cNvGraphicFramePr>
          <p:nvPr>
            <p:extLst>
              <p:ext uri="{D42A27DB-BD31-4B8C-83A1-F6EECF244321}">
                <p14:modId xmlns:p14="http://schemas.microsoft.com/office/powerpoint/2010/main" val="967267793"/>
              </p:ext>
            </p:extLst>
          </p:nvPr>
        </p:nvGraphicFramePr>
        <p:xfrm>
          <a:off x="485993" y="2210698"/>
          <a:ext cx="9972680" cy="630936"/>
        </p:xfrm>
        <a:graphic>
          <a:graphicData uri="http://schemas.openxmlformats.org/drawingml/2006/table">
            <a:tbl>
              <a:tblPr firstRow="1" firstCol="1" bandRow="1">
                <a:tableStyleId>{5C22544A-7EE6-4342-B048-85BDC9FD1C3A}</a:tableStyleId>
              </a:tblPr>
              <a:tblGrid>
                <a:gridCol w="6929875">
                  <a:extLst>
                    <a:ext uri="{9D8B030D-6E8A-4147-A177-3AD203B41FA5}">
                      <a16:colId xmlns:a16="http://schemas.microsoft.com/office/drawing/2014/main" val="3589245755"/>
                    </a:ext>
                  </a:extLst>
                </a:gridCol>
                <a:gridCol w="3042805">
                  <a:extLst>
                    <a:ext uri="{9D8B030D-6E8A-4147-A177-3AD203B41FA5}">
                      <a16:colId xmlns:a16="http://schemas.microsoft.com/office/drawing/2014/main" val="3645443976"/>
                    </a:ext>
                  </a:extLst>
                </a:gridCol>
              </a:tblGrid>
              <a:tr h="0">
                <a:tc gridSpan="2">
                  <a:txBody>
                    <a:bodyPr/>
                    <a:lstStyle/>
                    <a:p>
                      <a:pPr>
                        <a:lnSpc>
                          <a:spcPct val="115000"/>
                        </a:lnSpc>
                        <a:spcAft>
                          <a:spcPts val="0"/>
                        </a:spcAft>
                      </a:pPr>
                      <a:r>
                        <a:rPr lang="da-DK" sz="1200" dirty="0">
                          <a:effectLst/>
                        </a:rPr>
                        <a:t>1. Forslag vedr. tid:</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1749488204"/>
                  </a:ext>
                </a:extLst>
              </a:tr>
              <a:tr h="0">
                <a:tc>
                  <a:txBody>
                    <a:bodyPr/>
                    <a:lstStyle/>
                    <a:p>
                      <a:pPr>
                        <a:lnSpc>
                          <a:spcPct val="115000"/>
                        </a:lnSpc>
                        <a:spcAft>
                          <a:spcPts val="0"/>
                        </a:spcAft>
                      </a:pPr>
                      <a:r>
                        <a:rPr lang="da-DK" sz="1200" b="0" dirty="0">
                          <a:solidFill>
                            <a:schemeClr val="tx1"/>
                          </a:solidFill>
                          <a:effectLst/>
                        </a:rPr>
                        <a:t>Forslag til starttidspunkt for projektet:</a:t>
                      </a:r>
                    </a:p>
                    <a:p>
                      <a:pPr>
                        <a:lnSpc>
                          <a:spcPct val="115000"/>
                        </a:lnSpc>
                        <a:spcAft>
                          <a:spcPts val="0"/>
                        </a:spcAft>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sluttidspunkt for projektet:</a:t>
                      </a:r>
                    </a:p>
                  </a:txBody>
                  <a:tcPr marL="68580" marR="68580" marT="0" marB="0">
                    <a:solidFill>
                      <a:schemeClr val="accent1">
                        <a:lumMod val="20000"/>
                        <a:lumOff val="80000"/>
                      </a:schemeClr>
                    </a:solidFill>
                  </a:tcPr>
                </a:tc>
                <a:tc>
                  <a:txBody>
                    <a:bodyPr/>
                    <a:lstStyle/>
                    <a:p>
                      <a:pPr>
                        <a:lnSpc>
                          <a:spcPct val="115000"/>
                        </a:lnSpc>
                        <a:spcAft>
                          <a:spcPts val="0"/>
                        </a:spcAft>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(Skriv begrundelser)</a:t>
                      </a: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graphicFrame>
        <p:nvGraphicFramePr>
          <p:cNvPr id="13" name="Tabel 12">
            <a:extLst>
              <a:ext uri="{FF2B5EF4-FFF2-40B4-BE49-F238E27FC236}">
                <a16:creationId xmlns:a16="http://schemas.microsoft.com/office/drawing/2014/main" id="{F091D6EA-5577-4037-94BE-30BC1A8B385C}"/>
              </a:ext>
            </a:extLst>
          </p:cNvPr>
          <p:cNvGraphicFramePr>
            <a:graphicFrameLocks noGrp="1"/>
          </p:cNvGraphicFramePr>
          <p:nvPr>
            <p:extLst>
              <p:ext uri="{D42A27DB-BD31-4B8C-83A1-F6EECF244321}">
                <p14:modId xmlns:p14="http://schemas.microsoft.com/office/powerpoint/2010/main" val="3856463460"/>
              </p:ext>
            </p:extLst>
          </p:nvPr>
        </p:nvGraphicFramePr>
        <p:xfrm>
          <a:off x="485990" y="2880003"/>
          <a:ext cx="9972680" cy="630936"/>
        </p:xfrm>
        <a:graphic>
          <a:graphicData uri="http://schemas.openxmlformats.org/drawingml/2006/table">
            <a:tbl>
              <a:tblPr firstRow="1" firstCol="1" bandRow="1">
                <a:tableStyleId>{5C22544A-7EE6-4342-B048-85BDC9FD1C3A}</a:tableStyleId>
              </a:tblPr>
              <a:tblGrid>
                <a:gridCol w="6929875">
                  <a:extLst>
                    <a:ext uri="{9D8B030D-6E8A-4147-A177-3AD203B41FA5}">
                      <a16:colId xmlns:a16="http://schemas.microsoft.com/office/drawing/2014/main" val="3589245755"/>
                    </a:ext>
                  </a:extLst>
                </a:gridCol>
                <a:gridCol w="3042805">
                  <a:extLst>
                    <a:ext uri="{9D8B030D-6E8A-4147-A177-3AD203B41FA5}">
                      <a16:colId xmlns:a16="http://schemas.microsoft.com/office/drawing/2014/main" val="3645443976"/>
                    </a:ext>
                  </a:extLst>
                </a:gridCol>
              </a:tblGrid>
              <a:tr h="0">
                <a:tc gridSpan="2">
                  <a:txBody>
                    <a:bodyPr/>
                    <a:lstStyle/>
                    <a:p>
                      <a:pPr>
                        <a:lnSpc>
                          <a:spcPct val="115000"/>
                        </a:lnSpc>
                        <a:spcAft>
                          <a:spcPts val="0"/>
                        </a:spcAft>
                      </a:pPr>
                      <a:r>
                        <a:rPr lang="da-DK" sz="1200" dirty="0">
                          <a:effectLst/>
                        </a:rPr>
                        <a:t>2. </a:t>
                      </a:r>
                      <a:r>
                        <a:rPr lang="da-DK" sz="1200" b="1" dirty="0">
                          <a:effectLst/>
                          <a:latin typeface="Calibri" panose="020F0502020204030204" pitchFamily="34" charset="0"/>
                          <a:ea typeface="Calibri" panose="020F0502020204030204" pitchFamily="34" charset="0"/>
                          <a:cs typeface="Times New Roman" panose="02020603050405020304" pitchFamily="18" charset="0"/>
                        </a:rPr>
                        <a:t>Forslag vedr. indhold:</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1749488204"/>
                  </a:ext>
                </a:extLst>
              </a:tr>
              <a:tr h="0">
                <a:tc>
                  <a:txBody>
                    <a:bodyPr/>
                    <a:lstStyle/>
                    <a:p>
                      <a:pPr marL="0" indent="0">
                        <a:lnSpc>
                          <a:spcPct val="115000"/>
                        </a:lnSpc>
                        <a:spcAft>
                          <a:spcPts val="1000"/>
                        </a:spcAft>
                        <a:buFont typeface="+mj-lt"/>
                        <a:buNone/>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projektets hovedleverancer (mål):</a:t>
                      </a:r>
                      <a:b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øvrige leverancer.</a:t>
                      </a:r>
                      <a:endParaRPr lang="da-DK" sz="12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(Skriv begrundelser)</a:t>
                      </a: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graphicFrame>
        <p:nvGraphicFramePr>
          <p:cNvPr id="14" name="Tabel 13">
            <a:extLst>
              <a:ext uri="{FF2B5EF4-FFF2-40B4-BE49-F238E27FC236}">
                <a16:creationId xmlns:a16="http://schemas.microsoft.com/office/drawing/2014/main" id="{8A11463F-3738-4761-95E6-8A8BEE4FF6ED}"/>
              </a:ext>
            </a:extLst>
          </p:cNvPr>
          <p:cNvGraphicFramePr>
            <a:graphicFrameLocks noGrp="1"/>
          </p:cNvGraphicFramePr>
          <p:nvPr>
            <p:extLst>
              <p:ext uri="{D42A27DB-BD31-4B8C-83A1-F6EECF244321}">
                <p14:modId xmlns:p14="http://schemas.microsoft.com/office/powerpoint/2010/main" val="472994516"/>
              </p:ext>
            </p:extLst>
          </p:nvPr>
        </p:nvGraphicFramePr>
        <p:xfrm>
          <a:off x="485990" y="3551194"/>
          <a:ext cx="9972680" cy="841248"/>
        </p:xfrm>
        <a:graphic>
          <a:graphicData uri="http://schemas.openxmlformats.org/drawingml/2006/table">
            <a:tbl>
              <a:tblPr firstRow="1" firstCol="1" bandRow="1">
                <a:tableStyleId>{5C22544A-7EE6-4342-B048-85BDC9FD1C3A}</a:tableStyleId>
              </a:tblPr>
              <a:tblGrid>
                <a:gridCol w="6929875">
                  <a:extLst>
                    <a:ext uri="{9D8B030D-6E8A-4147-A177-3AD203B41FA5}">
                      <a16:colId xmlns:a16="http://schemas.microsoft.com/office/drawing/2014/main" val="3589245755"/>
                    </a:ext>
                  </a:extLst>
                </a:gridCol>
                <a:gridCol w="3042805">
                  <a:extLst>
                    <a:ext uri="{9D8B030D-6E8A-4147-A177-3AD203B41FA5}">
                      <a16:colId xmlns:a16="http://schemas.microsoft.com/office/drawing/2014/main" val="3645443976"/>
                    </a:ext>
                  </a:extLst>
                </a:gridCol>
              </a:tblGrid>
              <a:tr h="0">
                <a:tc gridSpan="2">
                  <a:txBody>
                    <a:bodyPr/>
                    <a:lstStyle/>
                    <a:p>
                      <a:pPr>
                        <a:lnSpc>
                          <a:spcPct val="115000"/>
                        </a:lnSpc>
                        <a:spcAft>
                          <a:spcPts val="0"/>
                        </a:spcAft>
                      </a:pPr>
                      <a:r>
                        <a:rPr lang="da-DK" sz="1200" dirty="0">
                          <a:effectLst/>
                        </a:rPr>
                        <a:t>3. </a:t>
                      </a:r>
                      <a:r>
                        <a:rPr lang="da-DK" sz="1200" b="1" dirty="0">
                          <a:effectLst/>
                          <a:latin typeface="Calibri" panose="020F0502020204030204" pitchFamily="34" charset="0"/>
                          <a:ea typeface="Calibri" panose="020F0502020204030204" pitchFamily="34" charset="0"/>
                          <a:cs typeface="Times New Roman" panose="02020603050405020304" pitchFamily="18" charset="0"/>
                        </a:rPr>
                        <a:t>Forslag vedr. ressourcer: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1749488204"/>
                  </a:ext>
                </a:extLst>
              </a:tr>
              <a:tr h="0">
                <a:tc>
                  <a:txBody>
                    <a:bodyPr/>
                    <a:lstStyle/>
                    <a:p>
                      <a:pPr marL="0" indent="0">
                        <a:lnSpc>
                          <a:spcPct val="115000"/>
                        </a:lnSpc>
                        <a:spcAft>
                          <a:spcPts val="1000"/>
                        </a:spcAft>
                        <a:buFont typeface="+mj-lt"/>
                        <a:buNone/>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forbrug af arbejdstimer for projektet (inkl. forudsætninger)</a:t>
                      </a:r>
                      <a:b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budget for øvrige omkostninger</a:t>
                      </a:r>
                      <a:b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brug af faciliteter</a:t>
                      </a:r>
                      <a:endParaRPr lang="da-DK" sz="12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(Skriv begrundelser)</a:t>
                      </a: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graphicFrame>
        <p:nvGraphicFramePr>
          <p:cNvPr id="15" name="Tabel 14">
            <a:extLst>
              <a:ext uri="{FF2B5EF4-FFF2-40B4-BE49-F238E27FC236}">
                <a16:creationId xmlns:a16="http://schemas.microsoft.com/office/drawing/2014/main" id="{BFC15549-1AEC-4426-BD0B-BB95652E25E5}"/>
              </a:ext>
            </a:extLst>
          </p:cNvPr>
          <p:cNvGraphicFramePr>
            <a:graphicFrameLocks noGrp="1"/>
          </p:cNvGraphicFramePr>
          <p:nvPr>
            <p:extLst>
              <p:ext uri="{D42A27DB-BD31-4B8C-83A1-F6EECF244321}">
                <p14:modId xmlns:p14="http://schemas.microsoft.com/office/powerpoint/2010/main" val="3897903879"/>
              </p:ext>
            </p:extLst>
          </p:nvPr>
        </p:nvGraphicFramePr>
        <p:xfrm>
          <a:off x="485990" y="4437392"/>
          <a:ext cx="9972680" cy="630936"/>
        </p:xfrm>
        <a:graphic>
          <a:graphicData uri="http://schemas.openxmlformats.org/drawingml/2006/table">
            <a:tbl>
              <a:tblPr firstRow="1" firstCol="1" bandRow="1">
                <a:tableStyleId>{5C22544A-7EE6-4342-B048-85BDC9FD1C3A}</a:tableStyleId>
              </a:tblPr>
              <a:tblGrid>
                <a:gridCol w="6929875">
                  <a:extLst>
                    <a:ext uri="{9D8B030D-6E8A-4147-A177-3AD203B41FA5}">
                      <a16:colId xmlns:a16="http://schemas.microsoft.com/office/drawing/2014/main" val="3589245755"/>
                    </a:ext>
                  </a:extLst>
                </a:gridCol>
                <a:gridCol w="3042805">
                  <a:extLst>
                    <a:ext uri="{9D8B030D-6E8A-4147-A177-3AD203B41FA5}">
                      <a16:colId xmlns:a16="http://schemas.microsoft.com/office/drawing/2014/main" val="3645443976"/>
                    </a:ext>
                  </a:extLst>
                </a:gridCol>
              </a:tblGrid>
              <a:tr h="0">
                <a:tc gridSpan="2">
                  <a:txBody>
                    <a:bodyPr/>
                    <a:lstStyle/>
                    <a:p>
                      <a:pPr>
                        <a:lnSpc>
                          <a:spcPct val="115000"/>
                        </a:lnSpc>
                        <a:spcAft>
                          <a:spcPts val="0"/>
                        </a:spcAft>
                      </a:pPr>
                      <a:r>
                        <a:rPr lang="da-DK" sz="1200" dirty="0">
                          <a:effectLst/>
                        </a:rPr>
                        <a:t>4. </a:t>
                      </a:r>
                      <a:r>
                        <a:rPr lang="da-DK" sz="1200" b="1" dirty="0">
                          <a:effectLst/>
                          <a:latin typeface="Calibri" panose="020F0502020204030204" pitchFamily="34" charset="0"/>
                          <a:ea typeface="Calibri" panose="020F0502020204030204" pitchFamily="34" charset="0"/>
                          <a:cs typeface="Times New Roman" panose="02020603050405020304" pitchFamily="18" charset="0"/>
                        </a:rPr>
                        <a:t>Forslag vedr. mandat: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1749488204"/>
                  </a:ext>
                </a:extLst>
              </a:tr>
              <a:tr h="0">
                <a:tc>
                  <a:txBody>
                    <a:bodyPr/>
                    <a:lstStyle/>
                    <a:p>
                      <a:pPr marL="0" indent="0">
                        <a:lnSpc>
                          <a:spcPct val="115000"/>
                        </a:lnSpc>
                        <a:spcAft>
                          <a:spcPts val="1000"/>
                        </a:spcAft>
                        <a:buFont typeface="+mj-lt"/>
                        <a:buNone/>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Beføjelser til at forhandle </a:t>
                      </a:r>
                      <a:b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Beføjelser til at beslutte</a:t>
                      </a:r>
                      <a:endParaRPr lang="da-DK" sz="12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(Skriv begrundelser)</a:t>
                      </a: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graphicFrame>
        <p:nvGraphicFramePr>
          <p:cNvPr id="16" name="Tabel 15">
            <a:extLst>
              <a:ext uri="{FF2B5EF4-FFF2-40B4-BE49-F238E27FC236}">
                <a16:creationId xmlns:a16="http://schemas.microsoft.com/office/drawing/2014/main" id="{FD524690-A863-44B8-B19A-FF587AC42DDA}"/>
              </a:ext>
            </a:extLst>
          </p:cNvPr>
          <p:cNvGraphicFramePr>
            <a:graphicFrameLocks noGrp="1"/>
          </p:cNvGraphicFramePr>
          <p:nvPr>
            <p:extLst>
              <p:ext uri="{D42A27DB-BD31-4B8C-83A1-F6EECF244321}">
                <p14:modId xmlns:p14="http://schemas.microsoft.com/office/powerpoint/2010/main" val="3548734207"/>
              </p:ext>
            </p:extLst>
          </p:nvPr>
        </p:nvGraphicFramePr>
        <p:xfrm>
          <a:off x="485990" y="5108481"/>
          <a:ext cx="9972680" cy="841248"/>
        </p:xfrm>
        <a:graphic>
          <a:graphicData uri="http://schemas.openxmlformats.org/drawingml/2006/table">
            <a:tbl>
              <a:tblPr firstRow="1" firstCol="1" bandRow="1">
                <a:tableStyleId>{5C22544A-7EE6-4342-B048-85BDC9FD1C3A}</a:tableStyleId>
              </a:tblPr>
              <a:tblGrid>
                <a:gridCol w="6929875">
                  <a:extLst>
                    <a:ext uri="{9D8B030D-6E8A-4147-A177-3AD203B41FA5}">
                      <a16:colId xmlns:a16="http://schemas.microsoft.com/office/drawing/2014/main" val="3589245755"/>
                    </a:ext>
                  </a:extLst>
                </a:gridCol>
                <a:gridCol w="3042805">
                  <a:extLst>
                    <a:ext uri="{9D8B030D-6E8A-4147-A177-3AD203B41FA5}">
                      <a16:colId xmlns:a16="http://schemas.microsoft.com/office/drawing/2014/main" val="3645443976"/>
                    </a:ext>
                  </a:extLst>
                </a:gridCol>
              </a:tblGrid>
              <a:tr h="0">
                <a:tc gridSpan="2">
                  <a:txBody>
                    <a:bodyPr/>
                    <a:lstStyle/>
                    <a:p>
                      <a:pPr>
                        <a:lnSpc>
                          <a:spcPct val="115000"/>
                        </a:lnSpc>
                        <a:spcAft>
                          <a:spcPts val="0"/>
                        </a:spcAft>
                      </a:pPr>
                      <a:r>
                        <a:rPr lang="da-DK" sz="1200" dirty="0">
                          <a:effectLst/>
                        </a:rPr>
                        <a:t>5. </a:t>
                      </a:r>
                      <a:r>
                        <a:rPr lang="da-DK" sz="1200" b="1" dirty="0">
                          <a:effectLst/>
                          <a:latin typeface="Calibri" panose="020F0502020204030204" pitchFamily="34" charset="0"/>
                          <a:ea typeface="Calibri" panose="020F0502020204030204" pitchFamily="34" charset="0"/>
                          <a:cs typeface="Times New Roman" panose="02020603050405020304" pitchFamily="18" charset="0"/>
                        </a:rPr>
                        <a:t>Forslag vedr. tolerancer: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1749488204"/>
                  </a:ext>
                </a:extLst>
              </a:tr>
              <a:tr h="274960">
                <a:tc>
                  <a:txBody>
                    <a:bodyPr/>
                    <a:lstStyle/>
                    <a:p>
                      <a:pPr marL="0" indent="0">
                        <a:lnSpc>
                          <a:spcPct val="115000"/>
                        </a:lnSpc>
                        <a:spcAft>
                          <a:spcPts val="1000"/>
                        </a:spcAft>
                        <a:buFont typeface="+mj-lt"/>
                        <a:buNone/>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Overskridelse af aftalte tidsrammer uden godkendelse (varighed)</a:t>
                      </a:r>
                      <a:b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Ændring af aftalt indhold/leverancer uden godkendelse (konsekvens)</a:t>
                      </a:r>
                      <a:b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Overskridelse af aftalt budget uden godkendelse (beløb)</a:t>
                      </a:r>
                      <a:endParaRPr lang="da-DK" sz="12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(Skriv begrundelser)</a:t>
                      </a: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graphicFrame>
        <p:nvGraphicFramePr>
          <p:cNvPr id="17" name="Tabel 16">
            <a:extLst>
              <a:ext uri="{FF2B5EF4-FFF2-40B4-BE49-F238E27FC236}">
                <a16:creationId xmlns:a16="http://schemas.microsoft.com/office/drawing/2014/main" id="{6936BE69-B376-4DE1-A360-027D34C39954}"/>
              </a:ext>
            </a:extLst>
          </p:cNvPr>
          <p:cNvGraphicFramePr>
            <a:graphicFrameLocks noGrp="1"/>
          </p:cNvGraphicFramePr>
          <p:nvPr>
            <p:extLst>
              <p:ext uri="{D42A27DB-BD31-4B8C-83A1-F6EECF244321}">
                <p14:modId xmlns:p14="http://schemas.microsoft.com/office/powerpoint/2010/main" val="3675818293"/>
              </p:ext>
            </p:extLst>
          </p:nvPr>
        </p:nvGraphicFramePr>
        <p:xfrm>
          <a:off x="485990" y="6014726"/>
          <a:ext cx="9972680" cy="485272"/>
        </p:xfrm>
        <a:graphic>
          <a:graphicData uri="http://schemas.openxmlformats.org/drawingml/2006/table">
            <a:tbl>
              <a:tblPr firstRow="1" firstCol="1" bandRow="1">
                <a:tableStyleId>{5C22544A-7EE6-4342-B048-85BDC9FD1C3A}</a:tableStyleId>
              </a:tblPr>
              <a:tblGrid>
                <a:gridCol w="6929875">
                  <a:extLst>
                    <a:ext uri="{9D8B030D-6E8A-4147-A177-3AD203B41FA5}">
                      <a16:colId xmlns:a16="http://schemas.microsoft.com/office/drawing/2014/main" val="3589245755"/>
                    </a:ext>
                  </a:extLst>
                </a:gridCol>
                <a:gridCol w="3042805">
                  <a:extLst>
                    <a:ext uri="{9D8B030D-6E8A-4147-A177-3AD203B41FA5}">
                      <a16:colId xmlns:a16="http://schemas.microsoft.com/office/drawing/2014/main" val="3645443976"/>
                    </a:ext>
                  </a:extLst>
                </a:gridCol>
              </a:tblGrid>
              <a:tr h="0">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200" dirty="0">
                          <a:effectLst/>
                        </a:rPr>
                        <a:t>6. </a:t>
                      </a:r>
                      <a:r>
                        <a:rPr lang="da-DK" sz="1200" b="1" dirty="0">
                          <a:effectLst/>
                          <a:latin typeface="Calibri" panose="020F0502020204030204" pitchFamily="34" charset="0"/>
                          <a:ea typeface="Calibri" panose="020F0502020204030204" pitchFamily="34" charset="0"/>
                          <a:cs typeface="Times New Roman" panose="02020603050405020304" pitchFamily="18" charset="0"/>
                        </a:rPr>
                        <a:t>Øvrige begrundede forslag: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1749488204"/>
                  </a:ext>
                </a:extLst>
              </a:tr>
              <a:tr h="274960">
                <a:tc>
                  <a:txBody>
                    <a:bodyPr/>
                    <a:lstStyle/>
                    <a:p>
                      <a:pPr marL="0" indent="0">
                        <a:lnSpc>
                          <a:spcPct val="115000"/>
                        </a:lnSpc>
                        <a:spcAft>
                          <a:spcPts val="1000"/>
                        </a:spcAft>
                        <a:buFont typeface="+mj-lt"/>
                        <a:buNone/>
                      </a:pPr>
                      <a:endParaRPr lang="da-DK" sz="12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(Skriv begrundelser)</a:t>
                      </a: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pic>
        <p:nvPicPr>
          <p:cNvPr id="18" name="Grafik 64" descr="Hjem">
            <a:hlinkClick r:id="rId11" action="ppaction://hlinksldjump"/>
            <a:extLst>
              <a:ext uri="{FF2B5EF4-FFF2-40B4-BE49-F238E27FC236}">
                <a16:creationId xmlns:a16="http://schemas.microsoft.com/office/drawing/2014/main" id="{9C5B1C5B-09EB-46B3-8230-CE1A3C7CF33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19" name="Grafik 10" descr="Pil vandret u-vending">
            <a:hlinkClick r:id="" action="ppaction://hlinkshowjump?jump=lastslideviewed"/>
            <a:extLst>
              <a:ext uri="{FF2B5EF4-FFF2-40B4-BE49-F238E27FC236}">
                <a16:creationId xmlns:a16="http://schemas.microsoft.com/office/drawing/2014/main" id="{17BE658C-7822-4DBC-ACDD-05B2B9BEDD4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648057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2004F48-0520-418F-A34E-8580313519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27" name="Billede 26">
            <a:extLst>
              <a:ext uri="{FF2B5EF4-FFF2-40B4-BE49-F238E27FC236}">
                <a16:creationId xmlns:a16="http://schemas.microsoft.com/office/drawing/2014/main" id="{000B7EDB-87E2-4098-A519-1CF82078F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8" name="Rectangle 3">
            <a:extLst>
              <a:ext uri="{FF2B5EF4-FFF2-40B4-BE49-F238E27FC236}">
                <a16:creationId xmlns:a16="http://schemas.microsoft.com/office/drawing/2014/main" id="{EFC500A6-9DD5-4EF4-A6DD-12970E5C1E30}"/>
              </a:ext>
            </a:extLst>
          </p:cNvPr>
          <p:cNvSpPr/>
          <p:nvPr/>
        </p:nvSpPr>
        <p:spPr>
          <a:xfrm>
            <a:off x="134351" y="917668"/>
            <a:ext cx="7910573" cy="584775"/>
          </a:xfrm>
          <a:prstGeom prst="rect">
            <a:avLst/>
          </a:prstGeom>
        </p:spPr>
        <p:txBody>
          <a:bodyPr wrap="square">
            <a:spAutoFit/>
          </a:bodyPr>
          <a:lstStyle/>
          <a:p>
            <a:r>
              <a:rPr lang="da-DK" sz="2000" dirty="0"/>
              <a:t>Skabelon til: </a:t>
            </a:r>
            <a:r>
              <a:rPr lang="da-DK" sz="2000" b="1" dirty="0">
                <a:latin typeface="+mj-lt"/>
              </a:rPr>
              <a:t>Godkendelse af formål og succeskriterier</a:t>
            </a:r>
          </a:p>
          <a:p>
            <a:endParaRPr lang="da-DK" sz="1200" b="1" dirty="0">
              <a:latin typeface="+mj-lt"/>
            </a:endParaRPr>
          </a:p>
        </p:txBody>
      </p:sp>
      <p:sp>
        <p:nvSpPr>
          <p:cNvPr id="29" name="Rectangle 9">
            <a:hlinkClick r:id="rId3" action="ppaction://hlinksldjump"/>
            <a:extLst>
              <a:ext uri="{FF2B5EF4-FFF2-40B4-BE49-F238E27FC236}">
                <a16:creationId xmlns:a16="http://schemas.microsoft.com/office/drawing/2014/main" id="{4F1E855B-4171-4AF5-9192-A3D282332899}"/>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30" name="Rectangle 10">
            <a:hlinkClick r:id="rId4" action="ppaction://hlinksldjump"/>
            <a:extLst>
              <a:ext uri="{FF2B5EF4-FFF2-40B4-BE49-F238E27FC236}">
                <a16:creationId xmlns:a16="http://schemas.microsoft.com/office/drawing/2014/main" id="{934DFEA1-DCB5-448C-ACFC-55A3E1597FDE}"/>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1" name="Rectangle 11">
            <a:hlinkClick r:id="rId5" action="ppaction://hlinksldjump"/>
            <a:extLst>
              <a:ext uri="{FF2B5EF4-FFF2-40B4-BE49-F238E27FC236}">
                <a16:creationId xmlns:a16="http://schemas.microsoft.com/office/drawing/2014/main" id="{76B7C4FA-9AB4-40A7-A2D2-4172578F71A1}"/>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2" name="Rectangle 12">
            <a:hlinkClick r:id="rId6" action="ppaction://hlinksldjump"/>
            <a:extLst>
              <a:ext uri="{FF2B5EF4-FFF2-40B4-BE49-F238E27FC236}">
                <a16:creationId xmlns:a16="http://schemas.microsoft.com/office/drawing/2014/main" id="{FA948821-87C8-4E7C-A3BD-41A14B561AC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3" name="Rektangel 55">
            <a:hlinkClick r:id="rId7" action="ppaction://hlinksldjump"/>
            <a:extLst>
              <a:ext uri="{FF2B5EF4-FFF2-40B4-BE49-F238E27FC236}">
                <a16:creationId xmlns:a16="http://schemas.microsoft.com/office/drawing/2014/main" id="{179E8CB9-CBD2-4184-A9FA-887FD6F5352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Rektangel 55">
            <a:hlinkClick r:id="rId8" action="ppaction://hlinksldjump"/>
            <a:extLst>
              <a:ext uri="{FF2B5EF4-FFF2-40B4-BE49-F238E27FC236}">
                <a16:creationId xmlns:a16="http://schemas.microsoft.com/office/drawing/2014/main" id="{E5EE6E7D-0774-4C58-A209-5AE3D7150F18}"/>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Rektangel 55">
            <a:hlinkClick r:id="rId9" action="ppaction://hlinksldjump"/>
            <a:extLst>
              <a:ext uri="{FF2B5EF4-FFF2-40B4-BE49-F238E27FC236}">
                <a16:creationId xmlns:a16="http://schemas.microsoft.com/office/drawing/2014/main" id="{ED3BDA7A-58FC-4114-BFD5-1DBCF1BA7C4D}"/>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Tekstfelt 61">
            <a:hlinkClick r:id="rId7" action="ppaction://hlinksldjump"/>
            <a:extLst>
              <a:ext uri="{FF2B5EF4-FFF2-40B4-BE49-F238E27FC236}">
                <a16:creationId xmlns:a16="http://schemas.microsoft.com/office/drawing/2014/main" id="{59F42D81-3B10-4081-91C0-3260B70270D6}"/>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7" name="Tekstfelt 61">
            <a:hlinkClick r:id="rId8" action="ppaction://hlinksldjump"/>
            <a:extLst>
              <a:ext uri="{FF2B5EF4-FFF2-40B4-BE49-F238E27FC236}">
                <a16:creationId xmlns:a16="http://schemas.microsoft.com/office/drawing/2014/main" id="{FD956766-B638-42BA-B946-46168E346863}"/>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8" name="Tekstfelt 61">
            <a:hlinkClick r:id="rId9" action="ppaction://hlinksldjump"/>
            <a:extLst>
              <a:ext uri="{FF2B5EF4-FFF2-40B4-BE49-F238E27FC236}">
                <a16:creationId xmlns:a16="http://schemas.microsoft.com/office/drawing/2014/main" id="{4D88D177-FB45-43C9-8082-01864C536076}"/>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9" name="Rektangel 55">
            <a:hlinkClick r:id="rId10" action="ppaction://hlinksldjump"/>
            <a:extLst>
              <a:ext uri="{FF2B5EF4-FFF2-40B4-BE49-F238E27FC236}">
                <a16:creationId xmlns:a16="http://schemas.microsoft.com/office/drawing/2014/main" id="{3E51915D-765F-4283-A15D-46C48F240771}"/>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10" action="ppaction://hlinksldjump"/>
            <a:extLst>
              <a:ext uri="{FF2B5EF4-FFF2-40B4-BE49-F238E27FC236}">
                <a16:creationId xmlns:a16="http://schemas.microsoft.com/office/drawing/2014/main" id="{BEFB6B11-9C22-48CD-BA02-9176A3E62100}"/>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3" name="Tekstfelt 2">
            <a:extLst>
              <a:ext uri="{FF2B5EF4-FFF2-40B4-BE49-F238E27FC236}">
                <a16:creationId xmlns:a16="http://schemas.microsoft.com/office/drawing/2014/main" id="{686AD542-FED6-4829-8E46-9952B1DE3E68}"/>
              </a:ext>
            </a:extLst>
          </p:cNvPr>
          <p:cNvSpPr txBox="1"/>
          <p:nvPr/>
        </p:nvSpPr>
        <p:spPr>
          <a:xfrm>
            <a:off x="407988" y="1446370"/>
            <a:ext cx="10050682" cy="325538"/>
          </a:xfrm>
          <a:prstGeom prst="rect">
            <a:avLst/>
          </a:prstGeom>
          <a:noFill/>
        </p:spPr>
        <p:txBody>
          <a:bodyPr wrap="square" rtlCol="0">
            <a:spAutoFit/>
          </a:bodyPr>
          <a:lstStyle/>
          <a:p>
            <a:pPr>
              <a:lnSpc>
                <a:spcPct val="115000"/>
              </a:lnSpc>
              <a:spcAft>
                <a:spcPts val="10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Formålet med dette dokument er at godkende projektets formål og projektets succeskriterier. </a:t>
            </a:r>
          </a:p>
        </p:txBody>
      </p:sp>
      <p:graphicFrame>
        <p:nvGraphicFramePr>
          <p:cNvPr id="7" name="Tabel 6">
            <a:extLst>
              <a:ext uri="{FF2B5EF4-FFF2-40B4-BE49-F238E27FC236}">
                <a16:creationId xmlns:a16="http://schemas.microsoft.com/office/drawing/2014/main" id="{75E8DA51-B354-46DA-A238-50298B5F3F9F}"/>
              </a:ext>
            </a:extLst>
          </p:cNvPr>
          <p:cNvGraphicFramePr>
            <a:graphicFrameLocks noGrp="1"/>
          </p:cNvGraphicFramePr>
          <p:nvPr>
            <p:extLst>
              <p:ext uri="{D42A27DB-BD31-4B8C-83A1-F6EECF244321}">
                <p14:modId xmlns:p14="http://schemas.microsoft.com/office/powerpoint/2010/main" val="1740628004"/>
              </p:ext>
            </p:extLst>
          </p:nvPr>
        </p:nvGraphicFramePr>
        <p:xfrm>
          <a:off x="485990" y="2064464"/>
          <a:ext cx="9972680" cy="704088"/>
        </p:xfrm>
        <a:graphic>
          <a:graphicData uri="http://schemas.openxmlformats.org/drawingml/2006/table">
            <a:tbl>
              <a:tblPr firstRow="1" firstCol="1" bandRow="1">
                <a:tableStyleId>{5C22544A-7EE6-4342-B048-85BDC9FD1C3A}</a:tableStyleId>
              </a:tblPr>
              <a:tblGrid>
                <a:gridCol w="6929875">
                  <a:extLst>
                    <a:ext uri="{9D8B030D-6E8A-4147-A177-3AD203B41FA5}">
                      <a16:colId xmlns:a16="http://schemas.microsoft.com/office/drawing/2014/main" val="3589245755"/>
                    </a:ext>
                  </a:extLst>
                </a:gridCol>
                <a:gridCol w="3042805">
                  <a:extLst>
                    <a:ext uri="{9D8B030D-6E8A-4147-A177-3AD203B41FA5}">
                      <a16:colId xmlns:a16="http://schemas.microsoft.com/office/drawing/2014/main" val="3645443976"/>
                    </a:ext>
                  </a:extLst>
                </a:gridCol>
              </a:tblGrid>
              <a:tr h="0">
                <a:tc gridSpan="2">
                  <a:txBody>
                    <a:bodyPr/>
                    <a:lstStyle/>
                    <a:p>
                      <a:r>
                        <a:rPr lang="da-DK" sz="1400" b="1" kern="1200" dirty="0">
                          <a:solidFill>
                            <a:schemeClr val="lt1"/>
                          </a:solidFill>
                          <a:effectLst/>
                          <a:latin typeface="+mn-lt"/>
                          <a:ea typeface="+mn-ea"/>
                          <a:cs typeface="+mn-cs"/>
                        </a:rPr>
                        <a:t> 1. Baggrunden for projektet</a:t>
                      </a:r>
                    </a:p>
                  </a:txBody>
                  <a:tcPr marL="68580" marR="68580" marT="0" marB="0"/>
                </a:tc>
                <a:tc hMerge="1">
                  <a:txBody>
                    <a:bodyPr/>
                    <a:lstStyle/>
                    <a:p>
                      <a:endParaRPr lang="da-DK"/>
                    </a:p>
                  </a:txBody>
                  <a:tcPr/>
                </a:tc>
                <a:extLst>
                  <a:ext uri="{0D108BD9-81ED-4DB2-BD59-A6C34878D82A}">
                    <a16:rowId xmlns:a16="http://schemas.microsoft.com/office/drawing/2014/main" val="1749488204"/>
                  </a:ext>
                </a:extLst>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400" b="0" dirty="0">
                          <a:solidFill>
                            <a:schemeClr val="tx1"/>
                          </a:solidFill>
                          <a:effectLst/>
                          <a:latin typeface="+mn-lt"/>
                          <a:ea typeface="Calibri" panose="020F0502020204030204" pitchFamily="34" charset="0"/>
                          <a:cs typeface="Times New Roman" panose="02020603050405020304" pitchFamily="18" charset="0"/>
                        </a:rPr>
                        <a:t>(Skriv baggrund)</a:t>
                      </a:r>
                    </a:p>
                    <a:p>
                      <a:pPr>
                        <a:lnSpc>
                          <a:spcPct val="115000"/>
                        </a:lnSpc>
                        <a:spcAft>
                          <a:spcPts val="0"/>
                        </a:spcAft>
                      </a:pPr>
                      <a:endParaRPr lang="da-DK"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latin typeface="+mn-lt"/>
                          <a:ea typeface="Calibri" panose="020F0502020204030204" pitchFamily="34" charset="0"/>
                          <a:cs typeface="Times New Roman" panose="02020603050405020304" pitchFamily="18" charset="0"/>
                        </a:rPr>
                        <a:t>(Godkendt af)</a:t>
                      </a: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graphicFrame>
        <p:nvGraphicFramePr>
          <p:cNvPr id="13" name="Tabel 12">
            <a:extLst>
              <a:ext uri="{FF2B5EF4-FFF2-40B4-BE49-F238E27FC236}">
                <a16:creationId xmlns:a16="http://schemas.microsoft.com/office/drawing/2014/main" id="{F091D6EA-5577-4037-94BE-30BC1A8B385C}"/>
              </a:ext>
            </a:extLst>
          </p:cNvPr>
          <p:cNvGraphicFramePr>
            <a:graphicFrameLocks noGrp="1"/>
          </p:cNvGraphicFramePr>
          <p:nvPr>
            <p:extLst>
              <p:ext uri="{D42A27DB-BD31-4B8C-83A1-F6EECF244321}">
                <p14:modId xmlns:p14="http://schemas.microsoft.com/office/powerpoint/2010/main" val="3595693077"/>
              </p:ext>
            </p:extLst>
          </p:nvPr>
        </p:nvGraphicFramePr>
        <p:xfrm>
          <a:off x="485990" y="2998743"/>
          <a:ext cx="9972680" cy="831088"/>
        </p:xfrm>
        <a:graphic>
          <a:graphicData uri="http://schemas.openxmlformats.org/drawingml/2006/table">
            <a:tbl>
              <a:tblPr firstRow="1" firstCol="1" bandRow="1">
                <a:tableStyleId>{5C22544A-7EE6-4342-B048-85BDC9FD1C3A}</a:tableStyleId>
              </a:tblPr>
              <a:tblGrid>
                <a:gridCol w="6929875">
                  <a:extLst>
                    <a:ext uri="{9D8B030D-6E8A-4147-A177-3AD203B41FA5}">
                      <a16:colId xmlns:a16="http://schemas.microsoft.com/office/drawing/2014/main" val="3589245755"/>
                    </a:ext>
                  </a:extLst>
                </a:gridCol>
                <a:gridCol w="3042805">
                  <a:extLst>
                    <a:ext uri="{9D8B030D-6E8A-4147-A177-3AD203B41FA5}">
                      <a16:colId xmlns:a16="http://schemas.microsoft.com/office/drawing/2014/main" val="3645443976"/>
                    </a:ext>
                  </a:extLst>
                </a:gridCol>
              </a:tblGrid>
              <a:tr h="0">
                <a:tc gridSpan="2">
                  <a:txBody>
                    <a:bodyPr/>
                    <a:lstStyle/>
                    <a:p>
                      <a:pPr lvl="0"/>
                      <a:r>
                        <a:rPr lang="da-DK" sz="1400" b="1" kern="1200" dirty="0">
                          <a:solidFill>
                            <a:schemeClr val="lt1"/>
                          </a:solidFill>
                          <a:effectLst/>
                          <a:latin typeface="+mn-lt"/>
                          <a:ea typeface="+mn-ea"/>
                          <a:cs typeface="+mn-cs"/>
                        </a:rPr>
                        <a:t>2. Projektets formål er:</a:t>
                      </a:r>
                    </a:p>
                  </a:txBody>
                  <a:tcPr marL="68580" marR="68580" marT="0" marB="0"/>
                </a:tc>
                <a:tc hMerge="1">
                  <a:txBody>
                    <a:bodyPr/>
                    <a:lstStyle/>
                    <a:p>
                      <a:endParaRPr lang="da-DK"/>
                    </a:p>
                  </a:txBody>
                  <a:tcPr/>
                </a:tc>
                <a:extLst>
                  <a:ext uri="{0D108BD9-81ED-4DB2-BD59-A6C34878D82A}">
                    <a16:rowId xmlns:a16="http://schemas.microsoft.com/office/drawing/2014/main" val="1749488204"/>
                  </a:ext>
                </a:extLst>
              </a:tr>
              <a:tr h="0">
                <a:tc>
                  <a:txBody>
                    <a:bodyPr/>
                    <a:lstStyle/>
                    <a:p>
                      <a:pPr marL="0" marR="0" lvl="0" indent="0" algn="l" defTabSz="914400" rtl="0" eaLnBrk="1" fontAlgn="auto" latinLnBrk="0" hangingPunct="1">
                        <a:lnSpc>
                          <a:spcPct val="115000"/>
                        </a:lnSpc>
                        <a:spcBef>
                          <a:spcPts val="0"/>
                        </a:spcBef>
                        <a:spcAft>
                          <a:spcPts val="1000"/>
                        </a:spcAft>
                        <a:buClrTx/>
                        <a:buSzTx/>
                        <a:buFont typeface="+mj-lt"/>
                        <a:buNone/>
                        <a:tabLst/>
                        <a:defRPr/>
                      </a:pPr>
                      <a:r>
                        <a:rPr lang="da-DK" sz="1400" b="0" dirty="0">
                          <a:solidFill>
                            <a:schemeClr val="tx1"/>
                          </a:solidFill>
                          <a:effectLst/>
                          <a:latin typeface="+mn-lt"/>
                          <a:ea typeface="Calibri" panose="020F0502020204030204" pitchFamily="34" charset="0"/>
                          <a:cs typeface="Times New Roman" panose="02020603050405020304" pitchFamily="18" charset="0"/>
                        </a:rPr>
                        <a:t>(Skriv formål)</a:t>
                      </a:r>
                    </a:p>
                    <a:p>
                      <a:pPr marL="0" indent="0">
                        <a:lnSpc>
                          <a:spcPct val="115000"/>
                        </a:lnSpc>
                        <a:spcAft>
                          <a:spcPts val="1000"/>
                        </a:spcAft>
                        <a:buFont typeface="+mj-lt"/>
                        <a:buNone/>
                      </a:pPr>
                      <a:endParaRPr lang="da-DK" sz="1400" b="0" dirty="0">
                        <a:solidFill>
                          <a:schemeClr val="tx1"/>
                        </a:solidFill>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400" b="0" dirty="0">
                          <a:solidFill>
                            <a:schemeClr val="tx1"/>
                          </a:solidFill>
                          <a:effectLst/>
                          <a:latin typeface="+mn-lt"/>
                          <a:ea typeface="Calibri" panose="020F0502020204030204" pitchFamily="34" charset="0"/>
                          <a:cs typeface="Times New Roman" panose="02020603050405020304" pitchFamily="18" charset="0"/>
                        </a:rPr>
                        <a:t>(Godkendt af)</a:t>
                      </a:r>
                    </a:p>
                    <a:p>
                      <a:pPr>
                        <a:lnSpc>
                          <a:spcPct val="115000"/>
                        </a:lnSpc>
                        <a:spcAft>
                          <a:spcPts val="0"/>
                        </a:spcAft>
                      </a:pPr>
                      <a:endParaRPr lang="da-DK"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graphicFrame>
        <p:nvGraphicFramePr>
          <p:cNvPr id="14" name="Tabel 13">
            <a:extLst>
              <a:ext uri="{FF2B5EF4-FFF2-40B4-BE49-F238E27FC236}">
                <a16:creationId xmlns:a16="http://schemas.microsoft.com/office/drawing/2014/main" id="{8A11463F-3738-4761-95E6-8A8BEE4FF6ED}"/>
              </a:ext>
            </a:extLst>
          </p:cNvPr>
          <p:cNvGraphicFramePr>
            <a:graphicFrameLocks noGrp="1"/>
          </p:cNvGraphicFramePr>
          <p:nvPr>
            <p:extLst>
              <p:ext uri="{D42A27DB-BD31-4B8C-83A1-F6EECF244321}">
                <p14:modId xmlns:p14="http://schemas.microsoft.com/office/powerpoint/2010/main" val="1675024856"/>
              </p:ext>
            </p:extLst>
          </p:nvPr>
        </p:nvGraphicFramePr>
        <p:xfrm>
          <a:off x="485990" y="4060022"/>
          <a:ext cx="9972680" cy="863092"/>
        </p:xfrm>
        <a:graphic>
          <a:graphicData uri="http://schemas.openxmlformats.org/drawingml/2006/table">
            <a:tbl>
              <a:tblPr firstRow="1" firstCol="1" bandRow="1">
                <a:tableStyleId>{5C22544A-7EE6-4342-B048-85BDC9FD1C3A}</a:tableStyleId>
              </a:tblPr>
              <a:tblGrid>
                <a:gridCol w="6929875">
                  <a:extLst>
                    <a:ext uri="{9D8B030D-6E8A-4147-A177-3AD203B41FA5}">
                      <a16:colId xmlns:a16="http://schemas.microsoft.com/office/drawing/2014/main" val="3589245755"/>
                    </a:ext>
                  </a:extLst>
                </a:gridCol>
                <a:gridCol w="3042805">
                  <a:extLst>
                    <a:ext uri="{9D8B030D-6E8A-4147-A177-3AD203B41FA5}">
                      <a16:colId xmlns:a16="http://schemas.microsoft.com/office/drawing/2014/main" val="3645443976"/>
                    </a:ext>
                  </a:extLst>
                </a:gridCol>
              </a:tblGrid>
              <a:tr h="0">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400" dirty="0">
                          <a:effectLst/>
                          <a:latin typeface="+mn-lt"/>
                        </a:rPr>
                        <a:t>3. </a:t>
                      </a:r>
                      <a:r>
                        <a:rPr lang="da-DK" sz="1400" b="1" kern="1200" dirty="0">
                          <a:solidFill>
                            <a:schemeClr val="lt1"/>
                          </a:solidFill>
                          <a:effectLst/>
                          <a:latin typeface="+mn-lt"/>
                          <a:ea typeface="+mn-ea"/>
                          <a:cs typeface="+mn-cs"/>
                        </a:rPr>
                        <a:t>Projektets succeskriterier er:</a:t>
                      </a:r>
                    </a:p>
                  </a:txBody>
                  <a:tcPr marL="68580" marR="68580" marT="0" marB="0"/>
                </a:tc>
                <a:tc hMerge="1">
                  <a:txBody>
                    <a:bodyPr/>
                    <a:lstStyle/>
                    <a:p>
                      <a:endParaRPr lang="da-DK"/>
                    </a:p>
                  </a:txBody>
                  <a:tcPr/>
                </a:tc>
                <a:extLst>
                  <a:ext uri="{0D108BD9-81ED-4DB2-BD59-A6C34878D82A}">
                    <a16:rowId xmlns:a16="http://schemas.microsoft.com/office/drawing/2014/main" val="1749488204"/>
                  </a:ext>
                </a:extLst>
              </a:tr>
              <a:tr h="0">
                <a:tc>
                  <a:txBody>
                    <a:bodyPr/>
                    <a:lstStyle/>
                    <a:p>
                      <a:pPr marL="0" marR="0" lvl="0" indent="0" algn="l" defTabSz="914400" rtl="0" eaLnBrk="1" fontAlgn="auto" latinLnBrk="0" hangingPunct="1">
                        <a:lnSpc>
                          <a:spcPct val="115000"/>
                        </a:lnSpc>
                        <a:spcBef>
                          <a:spcPts val="0"/>
                        </a:spcBef>
                        <a:spcAft>
                          <a:spcPts val="1000"/>
                        </a:spcAft>
                        <a:buClrTx/>
                        <a:buSzTx/>
                        <a:buFont typeface="+mj-lt"/>
                        <a:buNone/>
                        <a:tabLst/>
                        <a:defRPr/>
                      </a:pPr>
                      <a:r>
                        <a:rPr lang="da-DK" sz="1400" b="0" dirty="0">
                          <a:solidFill>
                            <a:schemeClr val="tx1"/>
                          </a:solidFill>
                          <a:effectLst/>
                          <a:latin typeface="+mn-lt"/>
                          <a:ea typeface="Calibri" panose="020F0502020204030204" pitchFamily="34" charset="0"/>
                          <a:cs typeface="Times New Roman" panose="02020603050405020304" pitchFamily="18" charset="0"/>
                        </a:rPr>
                        <a:t>(Skriv succeskriterier – husk SMART)</a:t>
                      </a:r>
                    </a:p>
                    <a:p>
                      <a:pPr marL="0" indent="0">
                        <a:lnSpc>
                          <a:spcPct val="115000"/>
                        </a:lnSpc>
                        <a:spcAft>
                          <a:spcPts val="1000"/>
                        </a:spcAft>
                        <a:buFont typeface="+mj-lt"/>
                        <a:buNone/>
                      </a:pPr>
                      <a:endParaRPr lang="da-DK" sz="1400" b="0" dirty="0">
                        <a:solidFill>
                          <a:schemeClr val="tx1"/>
                        </a:solidFill>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400" b="0" dirty="0">
                          <a:solidFill>
                            <a:schemeClr val="tx1"/>
                          </a:solidFill>
                          <a:effectLst/>
                          <a:latin typeface="+mn-lt"/>
                          <a:ea typeface="Calibri" panose="020F0502020204030204" pitchFamily="34" charset="0"/>
                          <a:cs typeface="Times New Roman" panose="02020603050405020304" pitchFamily="18" charset="0"/>
                        </a:rPr>
                        <a:t>(Godkendt af)</a:t>
                      </a:r>
                    </a:p>
                    <a:p>
                      <a:pPr>
                        <a:lnSpc>
                          <a:spcPct val="115000"/>
                        </a:lnSpc>
                        <a:spcAft>
                          <a:spcPts val="0"/>
                        </a:spcAft>
                      </a:pPr>
                      <a:endParaRPr lang="da-DK"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graphicFrame>
        <p:nvGraphicFramePr>
          <p:cNvPr id="15" name="Tabel 14">
            <a:extLst>
              <a:ext uri="{FF2B5EF4-FFF2-40B4-BE49-F238E27FC236}">
                <a16:creationId xmlns:a16="http://schemas.microsoft.com/office/drawing/2014/main" id="{BFC15549-1AEC-4426-BD0B-BB95652E25E5}"/>
              </a:ext>
            </a:extLst>
          </p:cNvPr>
          <p:cNvGraphicFramePr>
            <a:graphicFrameLocks noGrp="1"/>
          </p:cNvGraphicFramePr>
          <p:nvPr>
            <p:extLst>
              <p:ext uri="{D42A27DB-BD31-4B8C-83A1-F6EECF244321}">
                <p14:modId xmlns:p14="http://schemas.microsoft.com/office/powerpoint/2010/main" val="3169700636"/>
              </p:ext>
            </p:extLst>
          </p:nvPr>
        </p:nvGraphicFramePr>
        <p:xfrm>
          <a:off x="485990" y="5138891"/>
          <a:ext cx="9972680" cy="490728"/>
        </p:xfrm>
        <a:graphic>
          <a:graphicData uri="http://schemas.openxmlformats.org/drawingml/2006/table">
            <a:tbl>
              <a:tblPr firstRow="1" firstCol="1" bandRow="1">
                <a:tableStyleId>{5C22544A-7EE6-4342-B048-85BDC9FD1C3A}</a:tableStyleId>
              </a:tblPr>
              <a:tblGrid>
                <a:gridCol w="6929875">
                  <a:extLst>
                    <a:ext uri="{9D8B030D-6E8A-4147-A177-3AD203B41FA5}">
                      <a16:colId xmlns:a16="http://schemas.microsoft.com/office/drawing/2014/main" val="3589245755"/>
                    </a:ext>
                  </a:extLst>
                </a:gridCol>
                <a:gridCol w="3042805">
                  <a:extLst>
                    <a:ext uri="{9D8B030D-6E8A-4147-A177-3AD203B41FA5}">
                      <a16:colId xmlns:a16="http://schemas.microsoft.com/office/drawing/2014/main" val="3645443976"/>
                    </a:ext>
                  </a:extLst>
                </a:gridCol>
              </a:tblGrid>
              <a:tr h="0">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400" dirty="0">
                          <a:effectLst/>
                          <a:latin typeface="+mn-lt"/>
                        </a:rPr>
                        <a:t>4. </a:t>
                      </a:r>
                      <a:r>
                        <a:rPr lang="da-DK" sz="1400" b="1" kern="1200" dirty="0">
                          <a:solidFill>
                            <a:schemeClr val="lt1"/>
                          </a:solidFill>
                          <a:effectLst/>
                          <a:latin typeface="+mn-lt"/>
                          <a:ea typeface="+mn-ea"/>
                          <a:cs typeface="+mn-cs"/>
                        </a:rPr>
                        <a:t>Øvrige forhold eller bemærkninger</a:t>
                      </a:r>
                      <a:endParaRPr lang="da-DK" sz="14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1749488204"/>
                  </a:ext>
                </a:extLst>
              </a:tr>
              <a:tr h="0">
                <a:tc>
                  <a:txBody>
                    <a:bodyPr/>
                    <a:lstStyle/>
                    <a:p>
                      <a:pPr marL="0" indent="0">
                        <a:lnSpc>
                          <a:spcPct val="115000"/>
                        </a:lnSpc>
                        <a:spcAft>
                          <a:spcPts val="1000"/>
                        </a:spcAft>
                        <a:buFont typeface="+mj-lt"/>
                        <a:buNone/>
                      </a:pPr>
                      <a:endParaRPr lang="da-DK" sz="1400" b="0" dirty="0">
                        <a:solidFill>
                          <a:schemeClr val="tx1"/>
                        </a:solidFill>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endParaRPr lang="da-DK"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pic>
        <p:nvPicPr>
          <p:cNvPr id="4" name="Grafik 64" descr="Hjem">
            <a:hlinkClick r:id="rId11" action="ppaction://hlinksldjump"/>
            <a:extLst>
              <a:ext uri="{FF2B5EF4-FFF2-40B4-BE49-F238E27FC236}">
                <a16:creationId xmlns:a16="http://schemas.microsoft.com/office/drawing/2014/main" id="{D79E156A-0BC6-4053-97DE-6823262A7B6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E45A4E0D-2328-4151-837A-0FD3364884F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32465464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table">
            <a:extLst>
              <a:ext uri="{FF2B5EF4-FFF2-40B4-BE49-F238E27FC236}">
                <a16:creationId xmlns:a16="http://schemas.microsoft.com/office/drawing/2014/main" id="{10AE6DD0-8767-47EF-A09B-ECAAC59EC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73" y="1305309"/>
            <a:ext cx="10942959" cy="49768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2004F48-0520-418F-A34E-8580313519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pic>
        <p:nvPicPr>
          <p:cNvPr id="27" name="Billede 26">
            <a:extLst>
              <a:ext uri="{FF2B5EF4-FFF2-40B4-BE49-F238E27FC236}">
                <a16:creationId xmlns:a16="http://schemas.microsoft.com/office/drawing/2014/main" id="{000B7EDB-87E2-4098-A519-1CF82078F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8" name="Rectangle 3">
            <a:extLst>
              <a:ext uri="{FF2B5EF4-FFF2-40B4-BE49-F238E27FC236}">
                <a16:creationId xmlns:a16="http://schemas.microsoft.com/office/drawing/2014/main" id="{EFC500A6-9DD5-4EF4-A6DD-12970E5C1E30}"/>
              </a:ext>
            </a:extLst>
          </p:cNvPr>
          <p:cNvSpPr/>
          <p:nvPr/>
        </p:nvSpPr>
        <p:spPr>
          <a:xfrm>
            <a:off x="201566" y="859206"/>
            <a:ext cx="8227014" cy="400110"/>
          </a:xfrm>
          <a:prstGeom prst="rect">
            <a:avLst/>
          </a:prstGeom>
        </p:spPr>
        <p:txBody>
          <a:bodyPr wrap="square">
            <a:spAutoFit/>
          </a:bodyPr>
          <a:lstStyle/>
          <a:p>
            <a:r>
              <a:rPr lang="da-DK" sz="2000" dirty="0"/>
              <a:t>Skabelon til ideblanket</a:t>
            </a:r>
            <a:endParaRPr lang="da-DK" sz="1200" b="1" dirty="0">
              <a:latin typeface="+mj-lt"/>
            </a:endParaRPr>
          </a:p>
        </p:txBody>
      </p:sp>
      <p:sp>
        <p:nvSpPr>
          <p:cNvPr id="29" name="Rectangle 9">
            <a:hlinkClick r:id="rId4" action="ppaction://hlinksldjump"/>
            <a:extLst>
              <a:ext uri="{FF2B5EF4-FFF2-40B4-BE49-F238E27FC236}">
                <a16:creationId xmlns:a16="http://schemas.microsoft.com/office/drawing/2014/main" id="{4F1E855B-4171-4AF5-9192-A3D282332899}"/>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30" name="Rectangle 10">
            <a:hlinkClick r:id="rId5" action="ppaction://hlinksldjump"/>
            <a:extLst>
              <a:ext uri="{FF2B5EF4-FFF2-40B4-BE49-F238E27FC236}">
                <a16:creationId xmlns:a16="http://schemas.microsoft.com/office/drawing/2014/main" id="{934DFEA1-DCB5-448C-ACFC-55A3E1597FDE}"/>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1" name="Rectangle 11">
            <a:hlinkClick r:id="rId6" action="ppaction://hlinksldjump"/>
            <a:extLst>
              <a:ext uri="{FF2B5EF4-FFF2-40B4-BE49-F238E27FC236}">
                <a16:creationId xmlns:a16="http://schemas.microsoft.com/office/drawing/2014/main" id="{76B7C4FA-9AB4-40A7-A2D2-4172578F71A1}"/>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2" name="Rectangle 12">
            <a:hlinkClick r:id="rId7" action="ppaction://hlinksldjump"/>
            <a:extLst>
              <a:ext uri="{FF2B5EF4-FFF2-40B4-BE49-F238E27FC236}">
                <a16:creationId xmlns:a16="http://schemas.microsoft.com/office/drawing/2014/main" id="{FA948821-87C8-4E7C-A3BD-41A14B561ACF}"/>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3" name="Rektangel 55">
            <a:hlinkClick r:id="rId8" action="ppaction://hlinksldjump"/>
            <a:extLst>
              <a:ext uri="{FF2B5EF4-FFF2-40B4-BE49-F238E27FC236}">
                <a16:creationId xmlns:a16="http://schemas.microsoft.com/office/drawing/2014/main" id="{179E8CB9-CBD2-4184-A9FA-887FD6F5352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Rektangel 55">
            <a:hlinkClick r:id="rId9" action="ppaction://hlinksldjump"/>
            <a:extLst>
              <a:ext uri="{FF2B5EF4-FFF2-40B4-BE49-F238E27FC236}">
                <a16:creationId xmlns:a16="http://schemas.microsoft.com/office/drawing/2014/main" id="{E5EE6E7D-0774-4C58-A209-5AE3D7150F18}"/>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Rektangel 55">
            <a:hlinkClick r:id="rId10" action="ppaction://hlinksldjump"/>
            <a:extLst>
              <a:ext uri="{FF2B5EF4-FFF2-40B4-BE49-F238E27FC236}">
                <a16:creationId xmlns:a16="http://schemas.microsoft.com/office/drawing/2014/main" id="{ED3BDA7A-58FC-4114-BFD5-1DBCF1BA7C4D}"/>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Tekstfelt 61">
            <a:hlinkClick r:id="rId8" action="ppaction://hlinksldjump"/>
            <a:extLst>
              <a:ext uri="{FF2B5EF4-FFF2-40B4-BE49-F238E27FC236}">
                <a16:creationId xmlns:a16="http://schemas.microsoft.com/office/drawing/2014/main" id="{59F42D81-3B10-4081-91C0-3260B70270D6}"/>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7" name="Tekstfelt 61">
            <a:hlinkClick r:id="rId9" action="ppaction://hlinksldjump"/>
            <a:extLst>
              <a:ext uri="{FF2B5EF4-FFF2-40B4-BE49-F238E27FC236}">
                <a16:creationId xmlns:a16="http://schemas.microsoft.com/office/drawing/2014/main" id="{FD956766-B638-42BA-B946-46168E346863}"/>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8" name="Tekstfelt 61">
            <a:hlinkClick r:id="rId10" action="ppaction://hlinksldjump"/>
            <a:extLst>
              <a:ext uri="{FF2B5EF4-FFF2-40B4-BE49-F238E27FC236}">
                <a16:creationId xmlns:a16="http://schemas.microsoft.com/office/drawing/2014/main" id="{4D88D177-FB45-43C9-8082-01864C536076}"/>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9" name="Rektangel 55">
            <a:hlinkClick r:id="rId11" action="ppaction://hlinksldjump"/>
            <a:extLst>
              <a:ext uri="{FF2B5EF4-FFF2-40B4-BE49-F238E27FC236}">
                <a16:creationId xmlns:a16="http://schemas.microsoft.com/office/drawing/2014/main" id="{3E51915D-765F-4283-A15D-46C48F240771}"/>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11" action="ppaction://hlinksldjump"/>
            <a:extLst>
              <a:ext uri="{FF2B5EF4-FFF2-40B4-BE49-F238E27FC236}">
                <a16:creationId xmlns:a16="http://schemas.microsoft.com/office/drawing/2014/main" id="{BEFB6B11-9C22-48CD-BA02-9176A3E62100}"/>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3" name="Grafik 64" descr="Hjem">
            <a:hlinkClick r:id="rId12" action="ppaction://hlinksldjump"/>
            <a:extLst>
              <a:ext uri="{FF2B5EF4-FFF2-40B4-BE49-F238E27FC236}">
                <a16:creationId xmlns:a16="http://schemas.microsoft.com/office/drawing/2014/main" id="{355E0CC2-E0D5-45C0-889B-63668932B5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153" y="127113"/>
            <a:ext cx="407840" cy="407840"/>
          </a:xfrm>
          <a:prstGeom prst="rect">
            <a:avLst/>
          </a:prstGeom>
        </p:spPr>
      </p:pic>
      <p:pic>
        <p:nvPicPr>
          <p:cNvPr id="4" name="Grafik 10" descr="Pil vandret u-vending">
            <a:hlinkClick r:id="" action="ppaction://hlinkshowjump?jump=lastslideviewed"/>
            <a:extLst>
              <a:ext uri="{FF2B5EF4-FFF2-40B4-BE49-F238E27FC236}">
                <a16:creationId xmlns:a16="http://schemas.microsoft.com/office/drawing/2014/main" id="{A17810A9-D97E-4D2D-B427-56203D2E0DB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533525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Skabelon til: Interessentanalyse</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graphicFrame>
        <p:nvGraphicFramePr>
          <p:cNvPr id="2" name="Tabel 1">
            <a:extLst>
              <a:ext uri="{FF2B5EF4-FFF2-40B4-BE49-F238E27FC236}">
                <a16:creationId xmlns:a16="http://schemas.microsoft.com/office/drawing/2014/main" id="{BC382BFF-A9C6-49B8-8403-61F7B27C732F}"/>
              </a:ext>
            </a:extLst>
          </p:cNvPr>
          <p:cNvGraphicFramePr>
            <a:graphicFrameLocks noGrp="1"/>
          </p:cNvGraphicFramePr>
          <p:nvPr>
            <p:extLst>
              <p:ext uri="{D42A27DB-BD31-4B8C-83A1-F6EECF244321}">
                <p14:modId xmlns:p14="http://schemas.microsoft.com/office/powerpoint/2010/main" val="1024993173"/>
              </p:ext>
            </p:extLst>
          </p:nvPr>
        </p:nvGraphicFramePr>
        <p:xfrm>
          <a:off x="293298" y="1526875"/>
          <a:ext cx="11490384" cy="4118610"/>
        </p:xfrm>
        <a:graphic>
          <a:graphicData uri="http://schemas.openxmlformats.org/drawingml/2006/table">
            <a:tbl>
              <a:tblPr firstRow="1" firstCol="1" bandRow="1">
                <a:tableStyleId>{5C22544A-7EE6-4342-B048-85BDC9FD1C3A}</a:tableStyleId>
              </a:tblPr>
              <a:tblGrid>
                <a:gridCol w="1831568">
                  <a:extLst>
                    <a:ext uri="{9D8B030D-6E8A-4147-A177-3AD203B41FA5}">
                      <a16:colId xmlns:a16="http://schemas.microsoft.com/office/drawing/2014/main" val="2839636137"/>
                    </a:ext>
                  </a:extLst>
                </a:gridCol>
                <a:gridCol w="1767221">
                  <a:extLst>
                    <a:ext uri="{9D8B030D-6E8A-4147-A177-3AD203B41FA5}">
                      <a16:colId xmlns:a16="http://schemas.microsoft.com/office/drawing/2014/main" val="1846163648"/>
                    </a:ext>
                  </a:extLst>
                </a:gridCol>
                <a:gridCol w="1436298">
                  <a:extLst>
                    <a:ext uri="{9D8B030D-6E8A-4147-A177-3AD203B41FA5}">
                      <a16:colId xmlns:a16="http://schemas.microsoft.com/office/drawing/2014/main" val="2129238392"/>
                    </a:ext>
                  </a:extLst>
                </a:gridCol>
                <a:gridCol w="1539711">
                  <a:extLst>
                    <a:ext uri="{9D8B030D-6E8A-4147-A177-3AD203B41FA5}">
                      <a16:colId xmlns:a16="http://schemas.microsoft.com/office/drawing/2014/main" val="3291835987"/>
                    </a:ext>
                  </a:extLst>
                </a:gridCol>
                <a:gridCol w="1321394">
                  <a:extLst>
                    <a:ext uri="{9D8B030D-6E8A-4147-A177-3AD203B41FA5}">
                      <a16:colId xmlns:a16="http://schemas.microsoft.com/office/drawing/2014/main" val="1812740348"/>
                    </a:ext>
                  </a:extLst>
                </a:gridCol>
                <a:gridCol w="1155932">
                  <a:extLst>
                    <a:ext uri="{9D8B030D-6E8A-4147-A177-3AD203B41FA5}">
                      <a16:colId xmlns:a16="http://schemas.microsoft.com/office/drawing/2014/main" val="2274511437"/>
                    </a:ext>
                  </a:extLst>
                </a:gridCol>
                <a:gridCol w="992770">
                  <a:extLst>
                    <a:ext uri="{9D8B030D-6E8A-4147-A177-3AD203B41FA5}">
                      <a16:colId xmlns:a16="http://schemas.microsoft.com/office/drawing/2014/main" val="495697739"/>
                    </a:ext>
                  </a:extLst>
                </a:gridCol>
                <a:gridCol w="1445490">
                  <a:extLst>
                    <a:ext uri="{9D8B030D-6E8A-4147-A177-3AD203B41FA5}">
                      <a16:colId xmlns:a16="http://schemas.microsoft.com/office/drawing/2014/main" val="4047876644"/>
                    </a:ext>
                  </a:extLst>
                </a:gridCol>
              </a:tblGrid>
              <a:tr h="977970">
                <a:tc>
                  <a:txBody>
                    <a:bodyPr/>
                    <a:lstStyle/>
                    <a:p>
                      <a:pPr fontAlgn="base">
                        <a:lnSpc>
                          <a:spcPct val="115000"/>
                        </a:lnSpc>
                        <a:spcAft>
                          <a:spcPts val="0"/>
                        </a:spcAft>
                      </a:pPr>
                      <a:r>
                        <a:rPr lang="da-DK" sz="1400" dirty="0">
                          <a:effectLst/>
                        </a:rPr>
                        <a:t>Interessentens navn eller tilhørsforhold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Hvad er deres ønsker eller krav?</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Hvad kan de bidrage med?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Hvad vil gøre dem</a:t>
                      </a:r>
                      <a:endParaRPr lang="da-DK" sz="1400" dirty="0">
                        <a:effectLst/>
                      </a:endParaRPr>
                    </a:p>
                    <a:p>
                      <a:pPr>
                        <a:lnSpc>
                          <a:spcPct val="115000"/>
                        </a:lnSpc>
                        <a:spcAft>
                          <a:spcPts val="0"/>
                        </a:spcAft>
                      </a:pPr>
                      <a:r>
                        <a:rPr lang="da-DK" sz="1400" kern="1200" dirty="0">
                          <a:effectLst/>
                        </a:rPr>
                        <a:t>tilfredse?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Konflikter med andre?</a:t>
                      </a:r>
                      <a:endParaRPr lang="da-DK" sz="1400" dirty="0">
                        <a:effectLst/>
                      </a:endParaRPr>
                    </a:p>
                  </a:txBody>
                  <a:tcPr marL="68580" marR="68580" marT="0" marB="0"/>
                </a:tc>
                <a:tc gridSpan="2">
                  <a:txBody>
                    <a:bodyPr/>
                    <a:lstStyle/>
                    <a:p>
                      <a:pPr>
                        <a:lnSpc>
                          <a:spcPct val="115000"/>
                        </a:lnSpc>
                        <a:spcAft>
                          <a:spcPts val="0"/>
                        </a:spcAft>
                      </a:pPr>
                      <a:r>
                        <a:rPr lang="da-DK" sz="1200" kern="1200" dirty="0">
                          <a:effectLst/>
                        </a:rPr>
                        <a:t>Interessentens nødvendighed og indflydelse 1-10:</a:t>
                      </a:r>
                    </a:p>
                    <a:p>
                      <a:pPr>
                        <a:lnSpc>
                          <a:spcPct val="115000"/>
                        </a:lnSpc>
                        <a:spcAft>
                          <a:spcPts val="0"/>
                        </a:spcAft>
                      </a:pPr>
                      <a:br>
                        <a:rPr lang="da-DK" sz="1400" kern="1200" dirty="0">
                          <a:effectLst/>
                        </a:rPr>
                      </a:br>
                      <a:r>
                        <a:rPr lang="da-DK" sz="1100" kern="1200" dirty="0">
                          <a:effectLst/>
                        </a:rPr>
                        <a:t>Nødvendighed             Indflydelse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tc>
                  <a:txBody>
                    <a:bodyPr/>
                    <a:lstStyle/>
                    <a:p>
                      <a:pPr>
                        <a:lnSpc>
                          <a:spcPct val="115000"/>
                        </a:lnSpc>
                        <a:spcAft>
                          <a:spcPts val="0"/>
                        </a:spcAft>
                      </a:pPr>
                      <a:r>
                        <a:rPr lang="da-DK" sz="1400" kern="1200">
                          <a:effectLst/>
                        </a:rPr>
                        <a:t>Ansvar for håndtering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9619044"/>
                  </a:ext>
                </a:extLst>
              </a:tr>
              <a:tr h="314064">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724092"/>
                  </a:ext>
                </a:extLst>
              </a:tr>
              <a:tr h="314064">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143690"/>
                  </a:ext>
                </a:extLst>
              </a:tr>
              <a:tr h="314064">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8678463"/>
                  </a:ext>
                </a:extLst>
              </a:tr>
              <a:tr h="314064">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1856712"/>
                  </a:ext>
                </a:extLst>
              </a:tr>
              <a:tr h="314064">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1483076"/>
                  </a:ext>
                </a:extLst>
              </a:tr>
              <a:tr h="314064">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8889429"/>
                  </a:ext>
                </a:extLst>
              </a:tr>
              <a:tr h="314064">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6594379"/>
                  </a:ext>
                </a:extLst>
              </a:tr>
              <a:tr h="314064">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016101"/>
                  </a:ext>
                </a:extLst>
              </a:tr>
              <a:tr h="314064">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4717924"/>
                  </a:ext>
                </a:extLst>
              </a:tr>
              <a:tr h="314064">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1079321"/>
                  </a:ext>
                </a:extLst>
              </a:tr>
            </a:tbl>
          </a:graphicData>
        </a:graphic>
      </p:graphicFrame>
      <p:sp>
        <p:nvSpPr>
          <p:cNvPr id="5" name="Tekstfelt 4">
            <a:extLst>
              <a:ext uri="{FF2B5EF4-FFF2-40B4-BE49-F238E27FC236}">
                <a16:creationId xmlns:a16="http://schemas.microsoft.com/office/drawing/2014/main" id="{CC176401-762F-47C0-A5E6-531E757D21ED}"/>
              </a:ext>
            </a:extLst>
          </p:cNvPr>
          <p:cNvSpPr txBox="1"/>
          <p:nvPr/>
        </p:nvSpPr>
        <p:spPr>
          <a:xfrm>
            <a:off x="293299" y="5656427"/>
            <a:ext cx="11490384" cy="1170577"/>
          </a:xfrm>
          <a:prstGeom prst="rect">
            <a:avLst/>
          </a:prstGeom>
          <a:noFill/>
        </p:spPr>
        <p:txBody>
          <a:bodyPr wrap="square" rtlCol="0">
            <a:spAutoFit/>
          </a:bodyPr>
          <a:lstStyle/>
          <a:p>
            <a:pPr algn="r">
              <a:lnSpc>
                <a:spcPct val="115000"/>
              </a:lnSpc>
              <a:spcAft>
                <a:spcPts val="1000"/>
              </a:spcAft>
            </a:pPr>
            <a:r>
              <a:rPr lang="da-DK" sz="1200" b="1" dirty="0">
                <a:effectLst/>
                <a:latin typeface="Calibri" panose="020F0502020204030204" pitchFamily="34" charset="0"/>
                <a:ea typeface="Calibri" panose="020F0502020204030204" pitchFamily="34" charset="0"/>
                <a:cs typeface="Times New Roman" panose="02020603050405020304" pitchFamily="18" charset="0"/>
              </a:rPr>
              <a:t>(flere linjer kan tilføjes)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1  : Er ikke nødvendig og har ingen indflydelse</a:t>
            </a:r>
            <a:br>
              <a:rPr lang="da-DK" sz="1200" dirty="0">
                <a:effectLst/>
                <a:latin typeface="Calibri" panose="020F0502020204030204" pitchFamily="34" charset="0"/>
                <a:ea typeface="Calibri" panose="020F0502020204030204" pitchFamily="34" charset="0"/>
                <a:cs typeface="Times New Roman" panose="02020603050405020304" pitchFamily="18" charset="0"/>
              </a:rPr>
            </a:br>
            <a:r>
              <a:rPr lang="da-DK" sz="1200" dirty="0">
                <a:effectLst/>
                <a:latin typeface="Calibri" panose="020F0502020204030204" pitchFamily="34" charset="0"/>
                <a:ea typeface="Calibri" panose="020F0502020204030204" pitchFamily="34" charset="0"/>
                <a:cs typeface="Times New Roman" panose="02020603050405020304" pitchFamily="18" charset="0"/>
              </a:rPr>
              <a:t>10: Projektet kan ikke gennemføres uden interessenten og vedkommende har meget stor indflydelse</a:t>
            </a:r>
          </a:p>
          <a:p>
            <a:endParaRPr lang="da-DK" sz="1200" dirty="0"/>
          </a:p>
        </p:txBody>
      </p:sp>
      <p:sp>
        <p:nvSpPr>
          <p:cNvPr id="26" name="Rectangle 9">
            <a:hlinkClick r:id="rId3" action="ppaction://hlinksldjump"/>
            <a:extLst>
              <a:ext uri="{FF2B5EF4-FFF2-40B4-BE49-F238E27FC236}">
                <a16:creationId xmlns:a16="http://schemas.microsoft.com/office/drawing/2014/main" id="{478F1535-FD56-4B6E-A6D8-96194CA2B06D}"/>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28" name="Rectangle 10">
            <a:hlinkClick r:id="rId4" action="ppaction://hlinksldjump"/>
            <a:extLst>
              <a:ext uri="{FF2B5EF4-FFF2-40B4-BE49-F238E27FC236}">
                <a16:creationId xmlns:a16="http://schemas.microsoft.com/office/drawing/2014/main" id="{655FAC45-AB2C-41C0-9A47-E8B3E34420B9}"/>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9" name="Rectangle 11">
            <a:hlinkClick r:id="rId5" action="ppaction://hlinksldjump"/>
            <a:extLst>
              <a:ext uri="{FF2B5EF4-FFF2-40B4-BE49-F238E27FC236}">
                <a16:creationId xmlns:a16="http://schemas.microsoft.com/office/drawing/2014/main" id="{4A5AEF95-8C40-48AE-ACA6-A8C10D4B20D5}"/>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0" name="Rectangle 12">
            <a:hlinkClick r:id="rId6" action="ppaction://hlinksldjump"/>
            <a:extLst>
              <a:ext uri="{FF2B5EF4-FFF2-40B4-BE49-F238E27FC236}">
                <a16:creationId xmlns:a16="http://schemas.microsoft.com/office/drawing/2014/main" id="{FE630796-09F4-4E67-B319-0A342677740D}"/>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3" name="Rektangel 55">
            <a:hlinkClick r:id="rId7" action="ppaction://hlinksldjump"/>
            <a:extLst>
              <a:ext uri="{FF2B5EF4-FFF2-40B4-BE49-F238E27FC236}">
                <a16:creationId xmlns:a16="http://schemas.microsoft.com/office/drawing/2014/main" id="{68BC3AE0-60B3-4E64-9B0B-18E08AE18125}"/>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Rektangel 55">
            <a:hlinkClick r:id="rId8" action="ppaction://hlinksldjump"/>
            <a:extLst>
              <a:ext uri="{FF2B5EF4-FFF2-40B4-BE49-F238E27FC236}">
                <a16:creationId xmlns:a16="http://schemas.microsoft.com/office/drawing/2014/main" id="{EBD850E7-B84E-4F26-89F5-8E982C29F877}"/>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Rektangel 55">
            <a:hlinkClick r:id="rId9" action="ppaction://hlinksldjump"/>
            <a:extLst>
              <a:ext uri="{FF2B5EF4-FFF2-40B4-BE49-F238E27FC236}">
                <a16:creationId xmlns:a16="http://schemas.microsoft.com/office/drawing/2014/main" id="{BEC9EDC7-58C1-4189-81C9-B989536FD095}"/>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Tekstfelt 61">
            <a:hlinkClick r:id="rId7" action="ppaction://hlinksldjump"/>
            <a:extLst>
              <a:ext uri="{FF2B5EF4-FFF2-40B4-BE49-F238E27FC236}">
                <a16:creationId xmlns:a16="http://schemas.microsoft.com/office/drawing/2014/main" id="{E0098947-2F35-4C61-9A22-AAF0FAD3798E}"/>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1" name="Tekstfelt 61">
            <a:hlinkClick r:id="rId8" action="ppaction://hlinksldjump"/>
            <a:extLst>
              <a:ext uri="{FF2B5EF4-FFF2-40B4-BE49-F238E27FC236}">
                <a16:creationId xmlns:a16="http://schemas.microsoft.com/office/drawing/2014/main" id="{BB7E914B-2D5F-4C20-B59A-ABB5E3742A89}"/>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2" name="Tekstfelt 61">
            <a:hlinkClick r:id="rId9" action="ppaction://hlinksldjump"/>
            <a:extLst>
              <a:ext uri="{FF2B5EF4-FFF2-40B4-BE49-F238E27FC236}">
                <a16:creationId xmlns:a16="http://schemas.microsoft.com/office/drawing/2014/main" id="{B72D403C-FAF8-400B-A980-6246B13A4ACF}"/>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3" name="Rektangel 55">
            <a:hlinkClick r:id="rId10" action="ppaction://hlinksldjump"/>
            <a:extLst>
              <a:ext uri="{FF2B5EF4-FFF2-40B4-BE49-F238E27FC236}">
                <a16:creationId xmlns:a16="http://schemas.microsoft.com/office/drawing/2014/main" id="{514BD631-904F-4ED5-A576-A5CDF8CF92BB}"/>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4" name="Tekstfelt 61">
            <a:hlinkClick r:id="rId10" action="ppaction://hlinksldjump"/>
            <a:extLst>
              <a:ext uri="{FF2B5EF4-FFF2-40B4-BE49-F238E27FC236}">
                <a16:creationId xmlns:a16="http://schemas.microsoft.com/office/drawing/2014/main" id="{4AB8BD12-4AE3-47F4-936B-6C491171A73B}"/>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23" name="Grafik 22" descr="Lystryk">
            <a:hlinkClick r:id="rId11" action="ppaction://hlinksldjump"/>
            <a:extLst>
              <a:ext uri="{FF2B5EF4-FFF2-40B4-BE49-F238E27FC236}">
                <a16:creationId xmlns:a16="http://schemas.microsoft.com/office/drawing/2014/main" id="{ECF0D1D8-8C99-4B21-BE07-19E8B99969D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75178" y="113433"/>
            <a:ext cx="407840" cy="443592"/>
          </a:xfrm>
          <a:prstGeom prst="rect">
            <a:avLst/>
          </a:prstGeom>
        </p:spPr>
      </p:pic>
      <p:pic>
        <p:nvPicPr>
          <p:cNvPr id="24" name="Grafik 23" descr="Arbejdsgang ">
            <a:hlinkClick r:id="rId14" action="ppaction://hlinksldjump"/>
            <a:extLst>
              <a:ext uri="{FF2B5EF4-FFF2-40B4-BE49-F238E27FC236}">
                <a16:creationId xmlns:a16="http://schemas.microsoft.com/office/drawing/2014/main" id="{8C9F189F-2EEC-4F70-A53F-D3F6A1ECD28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7811" y="139311"/>
            <a:ext cx="407840" cy="407840"/>
          </a:xfrm>
          <a:prstGeom prst="rect">
            <a:avLst/>
          </a:prstGeom>
        </p:spPr>
      </p:pic>
      <p:pic>
        <p:nvPicPr>
          <p:cNvPr id="6" name="Grafik 64" descr="Hjem">
            <a:hlinkClick r:id="rId17" action="ppaction://hlinksldjump"/>
            <a:extLst>
              <a:ext uri="{FF2B5EF4-FFF2-40B4-BE49-F238E27FC236}">
                <a16:creationId xmlns:a16="http://schemas.microsoft.com/office/drawing/2014/main" id="{86F9CE2A-A214-460C-B697-A0A8E34EC48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8153" y="127113"/>
            <a:ext cx="407840" cy="407840"/>
          </a:xfrm>
          <a:prstGeom prst="rect">
            <a:avLst/>
          </a:prstGeom>
        </p:spPr>
      </p:pic>
      <p:pic>
        <p:nvPicPr>
          <p:cNvPr id="7" name="Grafik 10" descr="Pil vandret u-vending">
            <a:hlinkClick r:id="" action="ppaction://hlinkshowjump?jump=lastslideviewed"/>
            <a:extLst>
              <a:ext uri="{FF2B5EF4-FFF2-40B4-BE49-F238E27FC236}">
                <a16:creationId xmlns:a16="http://schemas.microsoft.com/office/drawing/2014/main" id="{8F6EA086-78CD-4E12-8C36-483A25DB23A2}"/>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5587" y="157640"/>
            <a:ext cx="347297" cy="373662"/>
          </a:xfrm>
          <a:prstGeom prst="rect">
            <a:avLst/>
          </a:prstGeom>
        </p:spPr>
      </p:pic>
      <p:pic>
        <p:nvPicPr>
          <p:cNvPr id="3" name="Grafik 2" descr="Gentag">
            <a:hlinkClick r:id="rId22" action="ppaction://hlinksldjump"/>
            <a:extLst>
              <a:ext uri="{FF2B5EF4-FFF2-40B4-BE49-F238E27FC236}">
                <a16:creationId xmlns:a16="http://schemas.microsoft.com/office/drawing/2014/main" id="{18B08E2E-24DB-494A-B0F4-3F6B6A3C1E42}"/>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75928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felt 23">
            <a:extLst>
              <a:ext uri="{FF2B5EF4-FFF2-40B4-BE49-F238E27FC236}">
                <a16:creationId xmlns:a16="http://schemas.microsoft.com/office/drawing/2014/main" id="{4BF41E6E-F4EE-409F-9C02-777FA82D2E6E}"/>
              </a:ext>
            </a:extLst>
          </p:cNvPr>
          <p:cNvSpPr txBox="1"/>
          <p:nvPr/>
        </p:nvSpPr>
        <p:spPr>
          <a:xfrm>
            <a:off x="3990812" y="412415"/>
            <a:ext cx="8074777" cy="523220"/>
          </a:xfrm>
          <a:prstGeom prst="rect">
            <a:avLst/>
          </a:prstGeom>
          <a:noFill/>
        </p:spPr>
        <p:txBody>
          <a:bodyPr wrap="square" rtlCol="0">
            <a:spAutoFit/>
          </a:bodyPr>
          <a:lstStyle/>
          <a:p>
            <a:r>
              <a:rPr lang="da-DK" sz="2800" b="1" dirty="0">
                <a:latin typeface="+mj-lt"/>
                <a:cs typeface="Lao UI" panose="020B0604020202020204" pitchFamily="34" charset="0"/>
              </a:rPr>
              <a:t>Metodebeskrivelser</a:t>
            </a:r>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0251AB8C-A375-4FBA-89BD-68BD075852EC}"/>
              </a:ext>
            </a:extLst>
          </p:cNvPr>
          <p:cNvSpPr/>
          <p:nvPr/>
        </p:nvSpPr>
        <p:spPr>
          <a:xfrm>
            <a:off x="3990812" y="1141424"/>
            <a:ext cx="7545406" cy="1231106"/>
          </a:xfrm>
          <a:prstGeom prst="rect">
            <a:avLst/>
          </a:prstGeom>
        </p:spPr>
        <p:txBody>
          <a:bodyPr wrap="square">
            <a:spAutoFit/>
          </a:bodyPr>
          <a:lstStyle/>
          <a:p>
            <a:pPr>
              <a:defRPr/>
            </a:pPr>
            <a:r>
              <a:rPr lang="da-DK" sz="1500" dirty="0">
                <a:latin typeface="+mj-lt"/>
              </a:rPr>
              <a:t>En metodebeskrivelse er en guide til, hvordan du gennemfører en  aktivitet trin-for-trin.</a:t>
            </a:r>
          </a:p>
          <a:p>
            <a:pPr>
              <a:defRPr/>
            </a:pPr>
            <a:endParaRPr lang="da-DK" sz="1500" b="1" dirty="0">
              <a:latin typeface="+mj-lt"/>
            </a:endParaRPr>
          </a:p>
          <a:p>
            <a:pPr>
              <a:defRPr/>
            </a:pPr>
            <a:r>
              <a:rPr lang="da-DK" sz="1500" b="1" dirty="0">
                <a:latin typeface="+mj-lt"/>
              </a:rPr>
              <a:t>Her har du en samlet oversigt over de metoder som modellen indeholder: </a:t>
            </a:r>
            <a:br>
              <a:rPr lang="da-DK" sz="1500" b="1" dirty="0">
                <a:latin typeface="+mj-lt"/>
              </a:rPr>
            </a:br>
            <a:r>
              <a:rPr lang="da-DK" sz="1500" dirty="0">
                <a:latin typeface="+mj-lt"/>
              </a:rPr>
              <a:t>(</a:t>
            </a:r>
            <a:r>
              <a:rPr lang="da-DK" sz="1400" dirty="0">
                <a:latin typeface="+mj-lt"/>
              </a:rPr>
              <a:t>Du kan klikke på de enkelte metoder for at få en uddybende beskrivelse)</a:t>
            </a:r>
            <a:endParaRPr lang="da-DK" sz="1200" dirty="0">
              <a:latin typeface="+mj-lt"/>
            </a:endParaRPr>
          </a:p>
          <a:p>
            <a:pPr>
              <a:defRPr/>
            </a:pPr>
            <a:endParaRPr lang="da-DK" sz="1400" b="1" dirty="0">
              <a:latin typeface="+mj-lt"/>
            </a:endParaRPr>
          </a:p>
        </p:txBody>
      </p:sp>
      <p:pic>
        <p:nvPicPr>
          <p:cNvPr id="15" name="Billede 14">
            <a:extLst>
              <a:ext uri="{FF2B5EF4-FFF2-40B4-BE49-F238E27FC236}">
                <a16:creationId xmlns:a16="http://schemas.microsoft.com/office/drawing/2014/main" id="{9281AE1D-F575-4286-9C0F-1B32BCDC7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5" y="67677"/>
            <a:ext cx="1574831" cy="518126"/>
          </a:xfrm>
          <a:prstGeom prst="rect">
            <a:avLst/>
          </a:prstGeom>
        </p:spPr>
      </p:pic>
      <p:sp>
        <p:nvSpPr>
          <p:cNvPr id="17" name="Isosceles Triangle 19">
            <a:extLst>
              <a:ext uri="{FF2B5EF4-FFF2-40B4-BE49-F238E27FC236}">
                <a16:creationId xmlns:a16="http://schemas.microsoft.com/office/drawing/2014/main" id="{E966DF32-655F-4BD4-898C-A5A29DDA18DA}"/>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ctangle 2">
            <a:extLst>
              <a:ext uri="{FF2B5EF4-FFF2-40B4-BE49-F238E27FC236}">
                <a16:creationId xmlns:a16="http://schemas.microsoft.com/office/drawing/2014/main" id="{30D44C4D-D0F5-46FC-84C3-56D0C34C135C}"/>
              </a:ext>
            </a:extLst>
          </p:cNvPr>
          <p:cNvSpPr/>
          <p:nvPr/>
        </p:nvSpPr>
        <p:spPr>
          <a:xfrm>
            <a:off x="165682" y="1169407"/>
            <a:ext cx="2168671" cy="3323987"/>
          </a:xfrm>
          <a:prstGeom prst="rect">
            <a:avLst/>
          </a:prstGeom>
        </p:spPr>
        <p:txBody>
          <a:bodyPr wrap="none">
            <a:spAutoFit/>
          </a:bodyPr>
          <a:lstStyle/>
          <a:p>
            <a:pPr>
              <a:lnSpc>
                <a:spcPct val="200000"/>
              </a:lnSpc>
            </a:pPr>
            <a:r>
              <a:rPr lang="da-DK" sz="1100" dirty="0">
                <a:solidFill>
                  <a:schemeClr val="bg1"/>
                </a:solidFill>
              </a:rPr>
              <a:t>Indledning</a:t>
            </a:r>
          </a:p>
          <a:p>
            <a:pPr>
              <a:lnSpc>
                <a:spcPct val="200000"/>
              </a:lnSpc>
            </a:pPr>
            <a:r>
              <a:rPr lang="da-DK" sz="1100" dirty="0">
                <a:solidFill>
                  <a:schemeClr val="bg1"/>
                </a:solidFill>
              </a:rPr>
              <a:t>Forklaringer</a:t>
            </a:r>
            <a:br>
              <a:rPr lang="da-DK" sz="1100" dirty="0">
                <a:solidFill>
                  <a:schemeClr val="bg1"/>
                </a:solidFill>
              </a:rPr>
            </a:br>
            <a:r>
              <a:rPr lang="da-DK" sz="1100" dirty="0">
                <a:solidFill>
                  <a:schemeClr val="bg1"/>
                </a:solidFill>
              </a:rPr>
              <a:t>Projektdefinition</a:t>
            </a:r>
          </a:p>
          <a:p>
            <a:pPr marL="285750" indent="-285750">
              <a:lnSpc>
                <a:spcPct val="200000"/>
              </a:lnSpc>
              <a:buFont typeface="Wingdings" panose="05000000000000000000" pitchFamily="2" charset="2"/>
              <a:buChar char="§"/>
            </a:pPr>
            <a:r>
              <a:rPr lang="da-DK" sz="1600" b="1" dirty="0">
                <a:solidFill>
                  <a:schemeClr val="bg1"/>
                </a:solidFill>
              </a:rPr>
              <a:t>Metodebeskrivelser</a:t>
            </a:r>
          </a:p>
          <a:p>
            <a:pPr>
              <a:lnSpc>
                <a:spcPct val="200000"/>
              </a:lnSpc>
            </a:pPr>
            <a:r>
              <a:rPr lang="da-DK" sz="1200" dirty="0">
                <a:solidFill>
                  <a:schemeClr val="bg1"/>
                </a:solidFill>
              </a:rPr>
              <a:t>Modellen</a:t>
            </a:r>
            <a:br>
              <a:rPr lang="da-DK" sz="1200" dirty="0">
                <a:solidFill>
                  <a:schemeClr val="bg1"/>
                </a:solidFill>
              </a:rPr>
            </a:br>
            <a:r>
              <a:rPr lang="da-DK" sz="1100" dirty="0">
                <a:solidFill>
                  <a:schemeClr val="bg1"/>
                </a:solidFill>
              </a:rPr>
              <a:t>Overblik</a:t>
            </a:r>
            <a:br>
              <a:rPr lang="da-DK" sz="1100" dirty="0">
                <a:solidFill>
                  <a:schemeClr val="bg1"/>
                </a:solidFill>
              </a:rPr>
            </a:br>
            <a:r>
              <a:rPr lang="da-DK" sz="1100" dirty="0">
                <a:solidFill>
                  <a:schemeClr val="bg1"/>
                </a:solidFill>
              </a:rPr>
              <a:t>Skabeloner</a:t>
            </a:r>
            <a:br>
              <a:rPr lang="da-DK" sz="1100" dirty="0">
                <a:solidFill>
                  <a:schemeClr val="bg1"/>
                </a:solidFill>
              </a:rPr>
            </a:br>
            <a:r>
              <a:rPr lang="da-DK" sz="1100" dirty="0">
                <a:solidFill>
                  <a:schemeClr val="bg1"/>
                </a:solidFill>
              </a:rPr>
              <a:t>Værktøjer</a:t>
            </a:r>
          </a:p>
          <a:p>
            <a:pPr>
              <a:lnSpc>
                <a:spcPct val="200000"/>
              </a:lnSpc>
            </a:pPr>
            <a:endParaRPr lang="da-DK" sz="1100" dirty="0">
              <a:solidFill>
                <a:schemeClr val="bg1"/>
              </a:solidFill>
            </a:endParaRPr>
          </a:p>
        </p:txBody>
      </p:sp>
      <p:sp>
        <p:nvSpPr>
          <p:cNvPr id="19" name="Rectangle 4">
            <a:extLst>
              <a:ext uri="{FF2B5EF4-FFF2-40B4-BE49-F238E27FC236}">
                <a16:creationId xmlns:a16="http://schemas.microsoft.com/office/drawing/2014/main" id="{6A47EBAE-140D-42F0-90D0-A7481B832BCE}"/>
              </a:ext>
            </a:extLst>
          </p:cNvPr>
          <p:cNvSpPr/>
          <p:nvPr/>
        </p:nvSpPr>
        <p:spPr>
          <a:xfrm>
            <a:off x="161606" y="788978"/>
            <a:ext cx="918841" cy="369332"/>
          </a:xfrm>
          <a:prstGeom prst="rect">
            <a:avLst/>
          </a:prstGeom>
        </p:spPr>
        <p:txBody>
          <a:bodyPr wrap="none">
            <a:spAutoFit/>
          </a:bodyPr>
          <a:lstStyle/>
          <a:p>
            <a:r>
              <a:rPr lang="da-DK" b="1" dirty="0">
                <a:solidFill>
                  <a:schemeClr val="bg1"/>
                </a:solidFill>
              </a:rPr>
              <a:t>Indhold</a:t>
            </a:r>
          </a:p>
        </p:txBody>
      </p:sp>
      <p:sp>
        <p:nvSpPr>
          <p:cNvPr id="23" name="Isosceles Triangle 5">
            <a:extLst>
              <a:ext uri="{FF2B5EF4-FFF2-40B4-BE49-F238E27FC236}">
                <a16:creationId xmlns:a16="http://schemas.microsoft.com/office/drawing/2014/main" id="{92938BE5-9997-4FD8-9BEB-5782457A5E0D}"/>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39">
            <a:hlinkClick r:id="rId3" action="ppaction://hlinksldjump"/>
            <a:extLst>
              <a:ext uri="{FF2B5EF4-FFF2-40B4-BE49-F238E27FC236}">
                <a16:creationId xmlns:a16="http://schemas.microsoft.com/office/drawing/2014/main" id="{1FFDDAFF-6C12-4A87-92E1-D34BE51F2528}"/>
              </a:ext>
            </a:extLst>
          </p:cNvPr>
          <p:cNvSpPr/>
          <p:nvPr/>
        </p:nvSpPr>
        <p:spPr>
          <a:xfrm>
            <a:off x="249572" y="4578756"/>
            <a:ext cx="742910" cy="254192"/>
          </a:xfrm>
          <a:prstGeom prst="homePlat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solidFill>
                <a:latin typeface="+mj-lt"/>
              </a:rPr>
              <a:t>START</a:t>
            </a:r>
          </a:p>
        </p:txBody>
      </p:sp>
      <p:sp>
        <p:nvSpPr>
          <p:cNvPr id="12" name="Rektangel 11">
            <a:hlinkClick r:id="rId4" action="ppaction://hlinksldjump"/>
            <a:extLst>
              <a:ext uri="{FF2B5EF4-FFF2-40B4-BE49-F238E27FC236}">
                <a16:creationId xmlns:a16="http://schemas.microsoft.com/office/drawing/2014/main" id="{091B8E52-A235-4857-9F29-A0C36B81CE57}"/>
              </a:ext>
            </a:extLst>
          </p:cNvPr>
          <p:cNvSpPr/>
          <p:nvPr/>
        </p:nvSpPr>
        <p:spPr>
          <a:xfrm>
            <a:off x="77716" y="1333850"/>
            <a:ext cx="107996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hlinkClick r:id="rId5" action="ppaction://hlinksldjump"/>
            <a:extLst>
              <a:ext uri="{FF2B5EF4-FFF2-40B4-BE49-F238E27FC236}">
                <a16:creationId xmlns:a16="http://schemas.microsoft.com/office/drawing/2014/main" id="{7F917C32-DB73-4B84-980E-2E04E4C40671}"/>
              </a:ext>
            </a:extLst>
          </p:cNvPr>
          <p:cNvSpPr/>
          <p:nvPr/>
        </p:nvSpPr>
        <p:spPr>
          <a:xfrm>
            <a:off x="165682" y="1661020"/>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hlinkClick r:id="rId6" action="ppaction://hlinksldjump"/>
            <a:extLst>
              <a:ext uri="{FF2B5EF4-FFF2-40B4-BE49-F238E27FC236}">
                <a16:creationId xmlns:a16="http://schemas.microsoft.com/office/drawing/2014/main" id="{45D33799-B867-4652-B48C-D6891D16139F}"/>
              </a:ext>
            </a:extLst>
          </p:cNvPr>
          <p:cNvSpPr/>
          <p:nvPr/>
        </p:nvSpPr>
        <p:spPr>
          <a:xfrm>
            <a:off x="77715" y="2010650"/>
            <a:ext cx="1642027"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hlinkClick r:id="rId7" action="ppaction://hlinksldjump"/>
            <a:extLst>
              <a:ext uri="{FF2B5EF4-FFF2-40B4-BE49-F238E27FC236}">
                <a16:creationId xmlns:a16="http://schemas.microsoft.com/office/drawing/2014/main" id="{E8731F3F-F2B4-49FB-AEB0-8267A9C96708}"/>
              </a:ext>
            </a:extLst>
          </p:cNvPr>
          <p:cNvSpPr/>
          <p:nvPr/>
        </p:nvSpPr>
        <p:spPr>
          <a:xfrm>
            <a:off x="165682" y="2843485"/>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hlinkClick r:id="rId8" action="ppaction://hlinksldjump"/>
            <a:extLst>
              <a:ext uri="{FF2B5EF4-FFF2-40B4-BE49-F238E27FC236}">
                <a16:creationId xmlns:a16="http://schemas.microsoft.com/office/drawing/2014/main" id="{1BB38739-3AE5-4B49-8E8E-5A1240F29695}"/>
              </a:ext>
            </a:extLst>
          </p:cNvPr>
          <p:cNvSpPr/>
          <p:nvPr/>
        </p:nvSpPr>
        <p:spPr>
          <a:xfrm>
            <a:off x="165682" y="3193059"/>
            <a:ext cx="83087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hlinkClick r:id="rId9" action="ppaction://hlinksldjump"/>
            <a:extLst>
              <a:ext uri="{FF2B5EF4-FFF2-40B4-BE49-F238E27FC236}">
                <a16:creationId xmlns:a16="http://schemas.microsoft.com/office/drawing/2014/main" id="{34C4CD64-0C94-499D-AC29-E510A05C98B2}"/>
              </a:ext>
            </a:extLst>
          </p:cNvPr>
          <p:cNvSpPr/>
          <p:nvPr/>
        </p:nvSpPr>
        <p:spPr>
          <a:xfrm>
            <a:off x="193430" y="3534281"/>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hlinkClick r:id="rId10" action="ppaction://hlinksldjump"/>
            <a:extLst>
              <a:ext uri="{FF2B5EF4-FFF2-40B4-BE49-F238E27FC236}">
                <a16:creationId xmlns:a16="http://schemas.microsoft.com/office/drawing/2014/main" id="{9EAAA242-D426-41B3-8B6A-A68965C7436C}"/>
              </a:ext>
            </a:extLst>
          </p:cNvPr>
          <p:cNvSpPr/>
          <p:nvPr/>
        </p:nvSpPr>
        <p:spPr>
          <a:xfrm>
            <a:off x="193429" y="3852868"/>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ctangle 5">
            <a:extLst>
              <a:ext uri="{FF2B5EF4-FFF2-40B4-BE49-F238E27FC236}">
                <a16:creationId xmlns:a16="http://schemas.microsoft.com/office/drawing/2014/main" id="{5E153DE4-092A-42C7-85A0-EB7108D85BDD}"/>
              </a:ext>
            </a:extLst>
          </p:cNvPr>
          <p:cNvSpPr/>
          <p:nvPr/>
        </p:nvSpPr>
        <p:spPr>
          <a:xfrm>
            <a:off x="4007526" y="2183166"/>
            <a:ext cx="6096000" cy="4260077"/>
          </a:xfrm>
          <a:prstGeom prst="rect">
            <a:avLst/>
          </a:prstGeom>
        </p:spPr>
        <p:txBody>
          <a:bodyPr>
            <a:spAutoFit/>
          </a:bodyPr>
          <a:lstStyle/>
          <a:p>
            <a:pPr>
              <a:lnSpc>
                <a:spcPct val="150000"/>
              </a:lnSpc>
            </a:pPr>
            <a:r>
              <a:rPr lang="da-DK" sz="1400" dirty="0">
                <a:hlinkClick r:id="rId11" action="ppaction://hlinksldjump"/>
              </a:rPr>
              <a:t>Aktivitetsplanlægning</a:t>
            </a:r>
            <a:endParaRPr lang="da-DK" sz="1400" dirty="0">
              <a:hlinkClick r:id="rId12" action="ppaction://hlinksldjump"/>
            </a:endParaRPr>
          </a:p>
          <a:p>
            <a:pPr>
              <a:lnSpc>
                <a:spcPct val="150000"/>
              </a:lnSpc>
            </a:pPr>
            <a:r>
              <a:rPr lang="da-DK" sz="1400" dirty="0" err="1">
                <a:hlinkClick r:id="rId12" action="ppaction://hlinksldjump"/>
              </a:rPr>
              <a:t>Cost</a:t>
            </a:r>
            <a:r>
              <a:rPr lang="da-DK" sz="1400" dirty="0">
                <a:hlinkClick r:id="rId12" action="ppaction://hlinksldjump"/>
              </a:rPr>
              <a:t>/benefit-analyse</a:t>
            </a:r>
            <a:br>
              <a:rPr lang="da-DK" sz="1400" dirty="0"/>
            </a:br>
            <a:r>
              <a:rPr lang="da-DK" sz="1400" dirty="0"/>
              <a:t>Estimering:  </a:t>
            </a:r>
            <a:r>
              <a:rPr lang="da-DK" sz="1400" dirty="0" err="1">
                <a:hlinkClick r:id="rId13" action="ppaction://hlinksldjump"/>
              </a:rPr>
              <a:t>Delfi-teknikken</a:t>
            </a:r>
            <a:r>
              <a:rPr lang="da-DK" sz="1400" dirty="0"/>
              <a:t> og </a:t>
            </a:r>
            <a:r>
              <a:rPr lang="da-DK" sz="1400" dirty="0">
                <a:hlinkClick r:id="rId14" action="ppaction://hlinksldjump"/>
              </a:rPr>
              <a:t>3 </a:t>
            </a:r>
            <a:r>
              <a:rPr lang="da-DK" sz="1400" dirty="0" err="1">
                <a:hlinkClick r:id="rId14" action="ppaction://hlinksldjump"/>
              </a:rPr>
              <a:t>punktsteknikken</a:t>
            </a:r>
            <a:br>
              <a:rPr lang="da-DK" sz="1400" dirty="0"/>
            </a:br>
            <a:r>
              <a:rPr lang="da-DK" sz="1400" dirty="0">
                <a:hlinkClick r:id="rId15" action="ppaction://hlinksldjump"/>
              </a:rPr>
              <a:t>Interessentanalyse</a:t>
            </a:r>
            <a:endParaRPr lang="da-DK" sz="1400" dirty="0"/>
          </a:p>
          <a:p>
            <a:pPr>
              <a:lnSpc>
                <a:spcPct val="150000"/>
              </a:lnSpc>
            </a:pPr>
            <a:r>
              <a:rPr lang="da-DK" sz="1400" dirty="0">
                <a:hlinkClick r:id="rId16" action="ppaction://hlinksldjump"/>
              </a:rPr>
              <a:t>Kommunikationsplan</a:t>
            </a:r>
            <a:endParaRPr lang="da-DK" sz="1400" dirty="0"/>
          </a:p>
          <a:p>
            <a:pPr>
              <a:lnSpc>
                <a:spcPct val="150000"/>
              </a:lnSpc>
            </a:pPr>
            <a:r>
              <a:rPr lang="da-DK" sz="1400" dirty="0">
                <a:hlinkClick r:id="rId17" action="ppaction://hlinksldjump"/>
              </a:rPr>
              <a:t>Ledelsesrapportering</a:t>
            </a:r>
            <a:br>
              <a:rPr lang="da-DK" sz="1400" dirty="0">
                <a:hlinkClick r:id="rId17" action="ppaction://hlinksldjump"/>
              </a:rPr>
            </a:br>
            <a:r>
              <a:rPr lang="da-DK" sz="1400" dirty="0">
                <a:hlinkClick r:id="rId18" action="ppaction://hlinksldjump"/>
              </a:rPr>
              <a:t>Milepælsplanlægning</a:t>
            </a:r>
            <a:br>
              <a:rPr lang="da-DK" sz="1400" dirty="0">
                <a:hlinkClick r:id="rId18" action="ppaction://hlinksldjump"/>
              </a:rPr>
            </a:br>
            <a:r>
              <a:rPr lang="da-DK" sz="1400" dirty="0">
                <a:hlinkClick r:id="rId19" action="ppaction://hlinksldjump"/>
              </a:rPr>
              <a:t>Målanalyse</a:t>
            </a:r>
            <a:br>
              <a:rPr lang="da-DK" sz="1400" dirty="0">
                <a:hlinkClick r:id="rId19" action="ppaction://hlinksldjump"/>
              </a:rPr>
            </a:br>
            <a:r>
              <a:rPr lang="da-DK" sz="1400" dirty="0">
                <a:hlinkClick r:id="rId20" action="ppaction://hlinksldjump"/>
              </a:rPr>
              <a:t>Netværksplanlægning og kritisk vej</a:t>
            </a:r>
            <a:endParaRPr lang="da-DK" sz="1400" dirty="0"/>
          </a:p>
          <a:p>
            <a:pPr>
              <a:lnSpc>
                <a:spcPct val="150000"/>
              </a:lnSpc>
            </a:pPr>
            <a:r>
              <a:rPr lang="da-DK" sz="1400" dirty="0">
                <a:hlinkClick r:id="rId21" action="ppaction://hlinksldjump"/>
              </a:rPr>
              <a:t>Organisationsanalyse</a:t>
            </a:r>
            <a:endParaRPr lang="da-DK" sz="1400" dirty="0"/>
          </a:p>
          <a:p>
            <a:pPr>
              <a:lnSpc>
                <a:spcPct val="150000"/>
              </a:lnSpc>
            </a:pPr>
            <a:r>
              <a:rPr lang="da-DK" sz="1400" dirty="0">
                <a:hlinkClick r:id="rId22" action="ppaction://hlinksldjump"/>
              </a:rPr>
              <a:t>Ressourceallokering</a:t>
            </a:r>
            <a:br>
              <a:rPr lang="da-DK" sz="1400" dirty="0"/>
            </a:br>
            <a:r>
              <a:rPr lang="da-DK" sz="1400" dirty="0">
                <a:hlinkClick r:id="rId23" action="ppaction://hlinksldjump"/>
              </a:rPr>
              <a:t>Risikoanalyse</a:t>
            </a:r>
            <a:endParaRPr lang="da-DK" sz="1400" dirty="0"/>
          </a:p>
          <a:p>
            <a:pPr>
              <a:lnSpc>
                <a:spcPct val="150000"/>
              </a:lnSpc>
            </a:pPr>
            <a:r>
              <a:rPr lang="da-DK" sz="1400" dirty="0">
                <a:hlinkClick r:id="rId24" action="ppaction://hlinksldjump"/>
              </a:rPr>
              <a:t>Ændringshåndtering</a:t>
            </a:r>
            <a:endParaRPr lang="da-DK" sz="1400" dirty="0"/>
          </a:p>
        </p:txBody>
      </p:sp>
      <p:sp>
        <p:nvSpPr>
          <p:cNvPr id="7" name="Rektangel 6">
            <a:hlinkClick r:id="rId25" action="ppaction://hlinksldjump"/>
            <a:extLst>
              <a:ext uri="{FF2B5EF4-FFF2-40B4-BE49-F238E27FC236}">
                <a16:creationId xmlns:a16="http://schemas.microsoft.com/office/drawing/2014/main" id="{82280D97-EB4F-44FE-9CEE-A14A3966A5FE}"/>
              </a:ext>
            </a:extLst>
          </p:cNvPr>
          <p:cNvSpPr/>
          <p:nvPr/>
        </p:nvSpPr>
        <p:spPr>
          <a:xfrm>
            <a:off x="184514" y="900936"/>
            <a:ext cx="142802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07991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2646878"/>
          </a:xfrm>
          <a:prstGeom prst="rect">
            <a:avLst/>
          </a:prstGeom>
        </p:spPr>
        <p:txBody>
          <a:bodyPr wrap="square">
            <a:spAutoFit/>
          </a:bodyPr>
          <a:lstStyle/>
          <a:p>
            <a:r>
              <a:rPr lang="da-DK" sz="2000" dirty="0"/>
              <a:t>Skabelon til: Kommunikationsplan</a:t>
            </a:r>
          </a:p>
          <a:p>
            <a:endParaRPr lang="da-DK" b="1" dirty="0">
              <a:latin typeface="+mj-lt"/>
            </a:endParaRPr>
          </a:p>
          <a:p>
            <a:endParaRPr lang="da-DK" b="1" dirty="0">
              <a:latin typeface="+mj-lt"/>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latin typeface="+mj-lt"/>
            </a:endParaRPr>
          </a:p>
          <a:p>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graphicFrame>
        <p:nvGraphicFramePr>
          <p:cNvPr id="3" name="Tabel 2">
            <a:extLst>
              <a:ext uri="{FF2B5EF4-FFF2-40B4-BE49-F238E27FC236}">
                <a16:creationId xmlns:a16="http://schemas.microsoft.com/office/drawing/2014/main" id="{2704FA2F-38C3-4123-BC9C-83992E39CD90}"/>
              </a:ext>
            </a:extLst>
          </p:cNvPr>
          <p:cNvGraphicFramePr>
            <a:graphicFrameLocks noGrp="1"/>
          </p:cNvGraphicFramePr>
          <p:nvPr>
            <p:extLst>
              <p:ext uri="{D42A27DB-BD31-4B8C-83A1-F6EECF244321}">
                <p14:modId xmlns:p14="http://schemas.microsoft.com/office/powerpoint/2010/main" val="3527623921"/>
              </p:ext>
            </p:extLst>
          </p:nvPr>
        </p:nvGraphicFramePr>
        <p:xfrm>
          <a:off x="282073" y="1525176"/>
          <a:ext cx="11566792" cy="4377818"/>
        </p:xfrm>
        <a:graphic>
          <a:graphicData uri="http://schemas.openxmlformats.org/drawingml/2006/table">
            <a:tbl>
              <a:tblPr firstRow="1" firstCol="1" bandRow="1">
                <a:tableStyleId>{5C22544A-7EE6-4342-B048-85BDC9FD1C3A}</a:tableStyleId>
              </a:tblPr>
              <a:tblGrid>
                <a:gridCol w="1808852">
                  <a:extLst>
                    <a:ext uri="{9D8B030D-6E8A-4147-A177-3AD203B41FA5}">
                      <a16:colId xmlns:a16="http://schemas.microsoft.com/office/drawing/2014/main" val="3965937556"/>
                    </a:ext>
                  </a:extLst>
                </a:gridCol>
                <a:gridCol w="1750974">
                  <a:extLst>
                    <a:ext uri="{9D8B030D-6E8A-4147-A177-3AD203B41FA5}">
                      <a16:colId xmlns:a16="http://schemas.microsoft.com/office/drawing/2014/main" val="668758702"/>
                    </a:ext>
                  </a:extLst>
                </a:gridCol>
                <a:gridCol w="2508567">
                  <a:extLst>
                    <a:ext uri="{9D8B030D-6E8A-4147-A177-3AD203B41FA5}">
                      <a16:colId xmlns:a16="http://schemas.microsoft.com/office/drawing/2014/main" val="189585680"/>
                    </a:ext>
                  </a:extLst>
                </a:gridCol>
                <a:gridCol w="2307965">
                  <a:extLst>
                    <a:ext uri="{9D8B030D-6E8A-4147-A177-3AD203B41FA5}">
                      <a16:colId xmlns:a16="http://schemas.microsoft.com/office/drawing/2014/main" val="3086260604"/>
                    </a:ext>
                  </a:extLst>
                </a:gridCol>
                <a:gridCol w="1480183">
                  <a:extLst>
                    <a:ext uri="{9D8B030D-6E8A-4147-A177-3AD203B41FA5}">
                      <a16:colId xmlns:a16="http://schemas.microsoft.com/office/drawing/2014/main" val="1403994304"/>
                    </a:ext>
                  </a:extLst>
                </a:gridCol>
                <a:gridCol w="876718">
                  <a:extLst>
                    <a:ext uri="{9D8B030D-6E8A-4147-A177-3AD203B41FA5}">
                      <a16:colId xmlns:a16="http://schemas.microsoft.com/office/drawing/2014/main" val="2592181368"/>
                    </a:ext>
                  </a:extLst>
                </a:gridCol>
                <a:gridCol w="833533">
                  <a:extLst>
                    <a:ext uri="{9D8B030D-6E8A-4147-A177-3AD203B41FA5}">
                      <a16:colId xmlns:a16="http://schemas.microsoft.com/office/drawing/2014/main" val="4053437474"/>
                    </a:ext>
                  </a:extLst>
                </a:gridCol>
              </a:tblGrid>
              <a:tr h="661663">
                <a:tc>
                  <a:txBody>
                    <a:bodyPr/>
                    <a:lstStyle/>
                    <a:p>
                      <a:pPr fontAlgn="base">
                        <a:lnSpc>
                          <a:spcPct val="115000"/>
                        </a:lnSpc>
                        <a:spcAft>
                          <a:spcPts val="0"/>
                        </a:spcAft>
                      </a:pPr>
                      <a:r>
                        <a:rPr lang="da-DK" sz="1400" kern="1200" dirty="0">
                          <a:effectLst/>
                        </a:rPr>
                        <a:t>Målgruppe/</a:t>
                      </a:r>
                      <a:endParaRPr lang="da-DK" sz="1400" dirty="0">
                        <a:effectLst/>
                      </a:endParaRPr>
                    </a:p>
                    <a:p>
                      <a:pPr>
                        <a:lnSpc>
                          <a:spcPct val="115000"/>
                        </a:lnSpc>
                        <a:spcAft>
                          <a:spcPts val="0"/>
                        </a:spcAft>
                      </a:pPr>
                      <a:r>
                        <a:rPr lang="da-DK" sz="1400" kern="1200" dirty="0">
                          <a:effectLst/>
                        </a:rPr>
                        <a:t>interessent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a:effectLst/>
                        </a:rPr>
                        <a:t>Formål</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a:effectLst/>
                        </a:rPr>
                        <a:t>Kommunikationsmedie</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a:effectLst/>
                        </a:rPr>
                        <a:t>Type af information</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a:effectLst/>
                        </a:rPr>
                        <a:t>Frekvens</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a:effectLst/>
                        </a:rPr>
                        <a:t>Ansvar</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err="1">
                          <a:effectLst/>
                        </a:rPr>
                        <a:t>Bemærk-ninger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4559463"/>
                  </a:ext>
                </a:extLst>
              </a:tr>
              <a:tr h="771787">
                <a:tc>
                  <a:txBody>
                    <a:bodyPr/>
                    <a:lstStyle/>
                    <a:p>
                      <a:pPr>
                        <a:lnSpc>
                          <a:spcPct val="115000"/>
                        </a:lnSpc>
                        <a:spcAft>
                          <a:spcPts val="0"/>
                        </a:spcAft>
                      </a:pPr>
                      <a:r>
                        <a:rPr lang="da-DK" sz="1400" kern="1200" dirty="0">
                          <a:effectLst/>
                        </a:rPr>
                        <a:t>Hvem skal modtage kommunikationen?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Hvorfor skal de </a:t>
                      </a:r>
                      <a:r>
                        <a:rPr lang="da-DK" sz="1400" kern="1200">
                          <a:effectLst/>
                        </a:rPr>
                        <a:t>modtage kommuni-kationen?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Hvordan skal de modtage kommunikationen?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Hvilken type information skal de modtage?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Hvor ofte?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0"/>
                        </a:spcAft>
                      </a:pPr>
                      <a:r>
                        <a:rPr lang="da-DK" sz="1400" kern="1200" dirty="0">
                          <a:effectLst/>
                        </a:rPr>
                        <a:t>Hvem er ansvarlig?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1064700"/>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258424"/>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0269695"/>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9127256"/>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5575761"/>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7056714"/>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8895384"/>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1727674"/>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837423"/>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3408055"/>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7879837"/>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726520"/>
                  </a:ext>
                </a:extLst>
              </a:tr>
              <a:tr h="197869">
                <a:tc>
                  <a:txBody>
                    <a:bodyPr/>
                    <a:lstStyle/>
                    <a:p>
                      <a:pPr>
                        <a:lnSpc>
                          <a:spcPct val="115000"/>
                        </a:lnSpc>
                        <a:spcAft>
                          <a:spcPts val="0"/>
                        </a:spcAft>
                      </a:pPr>
                      <a:r>
                        <a:rPr lang="da-DK" sz="1400" dirty="0">
                          <a:effectLst/>
                        </a:rPr>
                        <a:t> </a:t>
                      </a: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8576546"/>
                  </a:ext>
                </a:extLst>
              </a:tr>
            </a:tbl>
          </a:graphicData>
        </a:graphic>
      </p:graphicFrame>
      <p:sp>
        <p:nvSpPr>
          <p:cNvPr id="28" name="Tekstfelt 27">
            <a:extLst>
              <a:ext uri="{FF2B5EF4-FFF2-40B4-BE49-F238E27FC236}">
                <a16:creationId xmlns:a16="http://schemas.microsoft.com/office/drawing/2014/main" id="{08463294-980F-4B44-A144-A0F546FC8A07}"/>
              </a:ext>
            </a:extLst>
          </p:cNvPr>
          <p:cNvSpPr txBox="1"/>
          <p:nvPr/>
        </p:nvSpPr>
        <p:spPr>
          <a:xfrm>
            <a:off x="9964992" y="5849373"/>
            <a:ext cx="1883873" cy="292259"/>
          </a:xfrm>
          <a:prstGeom prst="rect">
            <a:avLst/>
          </a:prstGeom>
          <a:noFill/>
        </p:spPr>
        <p:txBody>
          <a:bodyPr wrap="square" rtlCol="0">
            <a:spAutoFit/>
          </a:bodyPr>
          <a:lstStyle/>
          <a:p>
            <a:pPr algn="r">
              <a:lnSpc>
                <a:spcPct val="115000"/>
              </a:lnSpc>
              <a:spcAft>
                <a:spcPts val="1000"/>
              </a:spcAft>
            </a:pPr>
            <a:r>
              <a:rPr lang="da-DK" sz="1200" b="1" dirty="0">
                <a:effectLst/>
                <a:latin typeface="Calibri" panose="020F0502020204030204" pitchFamily="34" charset="0"/>
                <a:ea typeface="Calibri" panose="020F0502020204030204" pitchFamily="34" charset="0"/>
                <a:cs typeface="Times New Roman" panose="02020603050405020304" pitchFamily="18" charset="0"/>
              </a:rPr>
              <a:t>(flere linjer kan tilføjes)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9">
            <a:hlinkClick r:id="rId3" action="ppaction://hlinksldjump"/>
            <a:extLst>
              <a:ext uri="{FF2B5EF4-FFF2-40B4-BE49-F238E27FC236}">
                <a16:creationId xmlns:a16="http://schemas.microsoft.com/office/drawing/2014/main" id="{21D31A28-9AFB-4D66-A21D-E4FEFF308E51}"/>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29" name="Rectangle 10">
            <a:hlinkClick r:id="rId4" action="ppaction://hlinksldjump"/>
            <a:extLst>
              <a:ext uri="{FF2B5EF4-FFF2-40B4-BE49-F238E27FC236}">
                <a16:creationId xmlns:a16="http://schemas.microsoft.com/office/drawing/2014/main" id="{8DB74418-89D9-484E-B9E4-C8B2CBA830EA}"/>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0" name="Rectangle 11">
            <a:hlinkClick r:id="rId5" action="ppaction://hlinksldjump"/>
            <a:extLst>
              <a:ext uri="{FF2B5EF4-FFF2-40B4-BE49-F238E27FC236}">
                <a16:creationId xmlns:a16="http://schemas.microsoft.com/office/drawing/2014/main" id="{D8A2041B-27D0-4CB3-9D5B-C747CFABE09E}"/>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3" name="Rectangle 12">
            <a:hlinkClick r:id="rId6" action="ppaction://hlinksldjump"/>
            <a:extLst>
              <a:ext uri="{FF2B5EF4-FFF2-40B4-BE49-F238E27FC236}">
                <a16:creationId xmlns:a16="http://schemas.microsoft.com/office/drawing/2014/main" id="{E34CE41A-FB6A-4E30-A02C-F7F6485F17D7}"/>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4" name="Rektangel 55">
            <a:hlinkClick r:id="rId7" action="ppaction://hlinksldjump"/>
            <a:extLst>
              <a:ext uri="{FF2B5EF4-FFF2-40B4-BE49-F238E27FC236}">
                <a16:creationId xmlns:a16="http://schemas.microsoft.com/office/drawing/2014/main" id="{B5E8681D-22F7-4796-9DEE-8585B9FF3942}"/>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Rektangel 55">
            <a:hlinkClick r:id="rId8" action="ppaction://hlinksldjump"/>
            <a:extLst>
              <a:ext uri="{FF2B5EF4-FFF2-40B4-BE49-F238E27FC236}">
                <a16:creationId xmlns:a16="http://schemas.microsoft.com/office/drawing/2014/main" id="{7A9C76D0-3177-4D4C-82BA-831BDBB1FCC2}"/>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Rektangel 55">
            <a:hlinkClick r:id="rId9" action="ppaction://hlinksldjump"/>
            <a:extLst>
              <a:ext uri="{FF2B5EF4-FFF2-40B4-BE49-F238E27FC236}">
                <a16:creationId xmlns:a16="http://schemas.microsoft.com/office/drawing/2014/main" id="{1020A6EC-A760-450E-BED3-055C86DB4FA7}"/>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1" name="Tekstfelt 61">
            <a:hlinkClick r:id="rId7" action="ppaction://hlinksldjump"/>
            <a:extLst>
              <a:ext uri="{FF2B5EF4-FFF2-40B4-BE49-F238E27FC236}">
                <a16:creationId xmlns:a16="http://schemas.microsoft.com/office/drawing/2014/main" id="{6F47F0D7-E8E2-4168-A87B-D1698C1E87C1}"/>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2" name="Tekstfelt 61">
            <a:hlinkClick r:id="rId8" action="ppaction://hlinksldjump"/>
            <a:extLst>
              <a:ext uri="{FF2B5EF4-FFF2-40B4-BE49-F238E27FC236}">
                <a16:creationId xmlns:a16="http://schemas.microsoft.com/office/drawing/2014/main" id="{B78952A0-049E-46CC-BB5E-1DA204490AFF}"/>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3" name="Tekstfelt 61">
            <a:hlinkClick r:id="rId9" action="ppaction://hlinksldjump"/>
            <a:extLst>
              <a:ext uri="{FF2B5EF4-FFF2-40B4-BE49-F238E27FC236}">
                <a16:creationId xmlns:a16="http://schemas.microsoft.com/office/drawing/2014/main" id="{B46366CE-87FC-4D58-88F6-7960CC8AA91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4" name="Rektangel 55">
            <a:hlinkClick r:id="rId10" action="ppaction://hlinksldjump"/>
            <a:extLst>
              <a:ext uri="{FF2B5EF4-FFF2-40B4-BE49-F238E27FC236}">
                <a16:creationId xmlns:a16="http://schemas.microsoft.com/office/drawing/2014/main" id="{2F537693-BC17-4E3F-B4A4-F09A06CEC11C}"/>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5" name="Tekstfelt 61">
            <a:hlinkClick r:id="rId10" action="ppaction://hlinksldjump"/>
            <a:extLst>
              <a:ext uri="{FF2B5EF4-FFF2-40B4-BE49-F238E27FC236}">
                <a16:creationId xmlns:a16="http://schemas.microsoft.com/office/drawing/2014/main" id="{C8C2649D-96BF-4B8E-B8A9-DC5CD25BBEFE}"/>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25" name="Grafik 24" descr="Lystryk">
            <a:hlinkClick r:id="rId11" action="ppaction://hlinksldjump"/>
            <a:extLst>
              <a:ext uri="{FF2B5EF4-FFF2-40B4-BE49-F238E27FC236}">
                <a16:creationId xmlns:a16="http://schemas.microsoft.com/office/drawing/2014/main" id="{F0F2B01F-16F6-4F16-807F-4B5C9E5BB27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75178" y="113433"/>
            <a:ext cx="407840" cy="443592"/>
          </a:xfrm>
          <a:prstGeom prst="rect">
            <a:avLst/>
          </a:prstGeom>
        </p:spPr>
      </p:pic>
      <p:pic>
        <p:nvPicPr>
          <p:cNvPr id="36" name="Grafik 35" descr="Arbejdsgang ">
            <a:hlinkClick r:id="rId14" action="ppaction://hlinksldjump"/>
            <a:extLst>
              <a:ext uri="{FF2B5EF4-FFF2-40B4-BE49-F238E27FC236}">
                <a16:creationId xmlns:a16="http://schemas.microsoft.com/office/drawing/2014/main" id="{041A9066-4F57-410A-B9C0-B28C13C0673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17811" y="139311"/>
            <a:ext cx="407840" cy="407840"/>
          </a:xfrm>
          <a:prstGeom prst="rect">
            <a:avLst/>
          </a:prstGeom>
        </p:spPr>
      </p:pic>
      <p:pic>
        <p:nvPicPr>
          <p:cNvPr id="5" name="Grafik 64" descr="Hjem">
            <a:hlinkClick r:id="rId17" action="ppaction://hlinksldjump"/>
            <a:extLst>
              <a:ext uri="{FF2B5EF4-FFF2-40B4-BE49-F238E27FC236}">
                <a16:creationId xmlns:a16="http://schemas.microsoft.com/office/drawing/2014/main" id="{87DD784C-187D-4F93-BA15-A81BADB8F01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DD92EBA4-A05A-49B1-8C11-D0F551DCDB85}"/>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5587" y="157640"/>
            <a:ext cx="347297" cy="373662"/>
          </a:xfrm>
          <a:prstGeom prst="rect">
            <a:avLst/>
          </a:prstGeom>
        </p:spPr>
      </p:pic>
      <p:pic>
        <p:nvPicPr>
          <p:cNvPr id="2" name="Grafik 1" descr="Gentag">
            <a:hlinkClick r:id="rId22" action="ppaction://hlinksldjump"/>
            <a:extLst>
              <a:ext uri="{FF2B5EF4-FFF2-40B4-BE49-F238E27FC236}">
                <a16:creationId xmlns:a16="http://schemas.microsoft.com/office/drawing/2014/main" id="{E03E4A71-33C9-4DA6-8DD5-AA9C623CFD42}"/>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3512104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Skabelon til: Ledelsesrapportering</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8" name="Tekstfelt 27">
            <a:extLst>
              <a:ext uri="{FF2B5EF4-FFF2-40B4-BE49-F238E27FC236}">
                <a16:creationId xmlns:a16="http://schemas.microsoft.com/office/drawing/2014/main" id="{08463294-980F-4B44-A144-A0F546FC8A07}"/>
              </a:ext>
            </a:extLst>
          </p:cNvPr>
          <p:cNvSpPr txBox="1"/>
          <p:nvPr/>
        </p:nvSpPr>
        <p:spPr>
          <a:xfrm>
            <a:off x="8217837" y="4736838"/>
            <a:ext cx="1883873" cy="292259"/>
          </a:xfrm>
          <a:prstGeom prst="rect">
            <a:avLst/>
          </a:prstGeom>
          <a:noFill/>
        </p:spPr>
        <p:txBody>
          <a:bodyPr wrap="square" rtlCol="0">
            <a:spAutoFit/>
          </a:bodyPr>
          <a:lstStyle/>
          <a:p>
            <a:pPr algn="r">
              <a:lnSpc>
                <a:spcPct val="115000"/>
              </a:lnSpc>
              <a:spcAft>
                <a:spcPts val="1000"/>
              </a:spcAft>
            </a:pPr>
            <a:r>
              <a:rPr lang="da-DK" sz="1200" b="1" dirty="0">
                <a:effectLst/>
                <a:latin typeface="Calibri" panose="020F0502020204030204" pitchFamily="34" charset="0"/>
                <a:ea typeface="Calibri" panose="020F0502020204030204" pitchFamily="34" charset="0"/>
                <a:cs typeface="Times New Roman" panose="02020603050405020304" pitchFamily="18" charset="0"/>
              </a:rPr>
              <a:t>(flere linjer kan tilføjes)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9">
            <a:hlinkClick r:id="rId3" action="ppaction://hlinksldjump"/>
            <a:extLst>
              <a:ext uri="{FF2B5EF4-FFF2-40B4-BE49-F238E27FC236}">
                <a16:creationId xmlns:a16="http://schemas.microsoft.com/office/drawing/2014/main" id="{21D31A28-9AFB-4D66-A21D-E4FEFF308E51}"/>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IDE/ANALYSE</a:t>
            </a:r>
          </a:p>
        </p:txBody>
      </p:sp>
      <p:sp>
        <p:nvSpPr>
          <p:cNvPr id="29" name="Rectangle 10">
            <a:hlinkClick r:id="rId4" action="ppaction://hlinksldjump"/>
            <a:extLst>
              <a:ext uri="{FF2B5EF4-FFF2-40B4-BE49-F238E27FC236}">
                <a16:creationId xmlns:a16="http://schemas.microsoft.com/office/drawing/2014/main" id="{8DB74418-89D9-484E-B9E4-C8B2CBA830EA}"/>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0" name="Rectangle 11">
            <a:hlinkClick r:id="rId5" action="ppaction://hlinksldjump"/>
            <a:extLst>
              <a:ext uri="{FF2B5EF4-FFF2-40B4-BE49-F238E27FC236}">
                <a16:creationId xmlns:a16="http://schemas.microsoft.com/office/drawing/2014/main" id="{D8A2041B-27D0-4CB3-9D5B-C747CFABE09E}"/>
              </a:ext>
            </a:extLst>
          </p:cNvPr>
          <p:cNvSpPr/>
          <p:nvPr/>
        </p:nvSpPr>
        <p:spPr>
          <a:xfrm>
            <a:off x="7929269" y="113149"/>
            <a:ext cx="148317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GENNEMFØRELSE</a:t>
            </a:r>
          </a:p>
        </p:txBody>
      </p:sp>
      <p:sp>
        <p:nvSpPr>
          <p:cNvPr id="33" name="Rectangle 12">
            <a:hlinkClick r:id="rId6" action="ppaction://hlinksldjump"/>
            <a:extLst>
              <a:ext uri="{FF2B5EF4-FFF2-40B4-BE49-F238E27FC236}">
                <a16:creationId xmlns:a16="http://schemas.microsoft.com/office/drawing/2014/main" id="{E34CE41A-FB6A-4E30-A02C-F7F6485F17D7}"/>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4" name="Rektangel 55">
            <a:hlinkClick r:id="rId7" action="ppaction://hlinksldjump"/>
            <a:extLst>
              <a:ext uri="{FF2B5EF4-FFF2-40B4-BE49-F238E27FC236}">
                <a16:creationId xmlns:a16="http://schemas.microsoft.com/office/drawing/2014/main" id="{B5E8681D-22F7-4796-9DEE-8585B9FF3942}"/>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Rektangel 55">
            <a:hlinkClick r:id="rId8" action="ppaction://hlinksldjump"/>
            <a:extLst>
              <a:ext uri="{FF2B5EF4-FFF2-40B4-BE49-F238E27FC236}">
                <a16:creationId xmlns:a16="http://schemas.microsoft.com/office/drawing/2014/main" id="{7A9C76D0-3177-4D4C-82BA-831BDBB1FCC2}"/>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Rektangel 55">
            <a:hlinkClick r:id="rId9" action="ppaction://hlinksldjump"/>
            <a:extLst>
              <a:ext uri="{FF2B5EF4-FFF2-40B4-BE49-F238E27FC236}">
                <a16:creationId xmlns:a16="http://schemas.microsoft.com/office/drawing/2014/main" id="{1020A6EC-A760-450E-BED3-055C86DB4FA7}"/>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1" name="Tekstfelt 61">
            <a:hlinkClick r:id="rId7" action="ppaction://hlinksldjump"/>
            <a:extLst>
              <a:ext uri="{FF2B5EF4-FFF2-40B4-BE49-F238E27FC236}">
                <a16:creationId xmlns:a16="http://schemas.microsoft.com/office/drawing/2014/main" id="{6F47F0D7-E8E2-4168-A87B-D1698C1E87C1}"/>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2" name="Tekstfelt 61">
            <a:hlinkClick r:id="rId8" action="ppaction://hlinksldjump"/>
            <a:extLst>
              <a:ext uri="{FF2B5EF4-FFF2-40B4-BE49-F238E27FC236}">
                <a16:creationId xmlns:a16="http://schemas.microsoft.com/office/drawing/2014/main" id="{B78952A0-049E-46CC-BB5E-1DA204490AFF}"/>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3" name="Tekstfelt 61">
            <a:hlinkClick r:id="rId9" action="ppaction://hlinksldjump"/>
            <a:extLst>
              <a:ext uri="{FF2B5EF4-FFF2-40B4-BE49-F238E27FC236}">
                <a16:creationId xmlns:a16="http://schemas.microsoft.com/office/drawing/2014/main" id="{B46366CE-87FC-4D58-88F6-7960CC8AA91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4" name="Rektangel 55">
            <a:hlinkClick r:id="rId10" action="ppaction://hlinksldjump"/>
            <a:extLst>
              <a:ext uri="{FF2B5EF4-FFF2-40B4-BE49-F238E27FC236}">
                <a16:creationId xmlns:a16="http://schemas.microsoft.com/office/drawing/2014/main" id="{2F537693-BC17-4E3F-B4A4-F09A06CEC11C}"/>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5" name="Tekstfelt 61">
            <a:hlinkClick r:id="rId10" action="ppaction://hlinksldjump"/>
            <a:extLst>
              <a:ext uri="{FF2B5EF4-FFF2-40B4-BE49-F238E27FC236}">
                <a16:creationId xmlns:a16="http://schemas.microsoft.com/office/drawing/2014/main" id="{C8C2649D-96BF-4B8E-B8A9-DC5CD25BBEFE}"/>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graphicFrame>
        <p:nvGraphicFramePr>
          <p:cNvPr id="9" name="Tabel 8">
            <a:extLst>
              <a:ext uri="{FF2B5EF4-FFF2-40B4-BE49-F238E27FC236}">
                <a16:creationId xmlns:a16="http://schemas.microsoft.com/office/drawing/2014/main" id="{39FDCAE1-92D9-4EBE-AFE8-E1C52D567FBB}"/>
              </a:ext>
            </a:extLst>
          </p:cNvPr>
          <p:cNvGraphicFramePr>
            <a:graphicFrameLocks noGrp="1"/>
          </p:cNvGraphicFramePr>
          <p:nvPr>
            <p:extLst>
              <p:ext uri="{D42A27DB-BD31-4B8C-83A1-F6EECF244321}">
                <p14:modId xmlns:p14="http://schemas.microsoft.com/office/powerpoint/2010/main" val="3020880929"/>
              </p:ext>
            </p:extLst>
          </p:nvPr>
        </p:nvGraphicFramePr>
        <p:xfrm>
          <a:off x="802030" y="1895912"/>
          <a:ext cx="9220647" cy="2752740"/>
        </p:xfrm>
        <a:graphic>
          <a:graphicData uri="http://schemas.openxmlformats.org/drawingml/2006/table">
            <a:tbl>
              <a:tblPr firstRow="1" firstCol="1" bandRow="1">
                <a:tableStyleId>{5C22544A-7EE6-4342-B048-85BDC9FD1C3A}</a:tableStyleId>
              </a:tblPr>
              <a:tblGrid>
                <a:gridCol w="3978513">
                  <a:extLst>
                    <a:ext uri="{9D8B030D-6E8A-4147-A177-3AD203B41FA5}">
                      <a16:colId xmlns:a16="http://schemas.microsoft.com/office/drawing/2014/main" val="2977827147"/>
                    </a:ext>
                  </a:extLst>
                </a:gridCol>
                <a:gridCol w="1747378">
                  <a:extLst>
                    <a:ext uri="{9D8B030D-6E8A-4147-A177-3AD203B41FA5}">
                      <a16:colId xmlns:a16="http://schemas.microsoft.com/office/drawing/2014/main" val="649767328"/>
                    </a:ext>
                  </a:extLst>
                </a:gridCol>
                <a:gridCol w="1747378">
                  <a:extLst>
                    <a:ext uri="{9D8B030D-6E8A-4147-A177-3AD203B41FA5}">
                      <a16:colId xmlns:a16="http://schemas.microsoft.com/office/drawing/2014/main" val="412367251"/>
                    </a:ext>
                  </a:extLst>
                </a:gridCol>
                <a:gridCol w="1747378">
                  <a:extLst>
                    <a:ext uri="{9D8B030D-6E8A-4147-A177-3AD203B41FA5}">
                      <a16:colId xmlns:a16="http://schemas.microsoft.com/office/drawing/2014/main" val="24830018"/>
                    </a:ext>
                  </a:extLst>
                </a:gridCol>
              </a:tblGrid>
              <a:tr h="275274">
                <a:tc>
                  <a:txBody>
                    <a:bodyPr/>
                    <a:lstStyle/>
                    <a:p>
                      <a:pPr>
                        <a:lnSpc>
                          <a:spcPct val="115000"/>
                        </a:lnSpc>
                        <a:spcAft>
                          <a:spcPts val="0"/>
                        </a:spcAft>
                      </a:pPr>
                      <a:r>
                        <a:rPr lang="da-DK" sz="1400" dirty="0">
                          <a:solidFill>
                            <a:schemeClr val="tx1"/>
                          </a:solidFill>
                          <a:effectLst/>
                        </a:rPr>
                        <a:t>Styringsområder</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400" dirty="0">
                          <a:solidFill>
                            <a:schemeClr val="tx1"/>
                          </a:solidFill>
                          <a:effectLst/>
                        </a:rPr>
                        <a:t>(sæt kryds)</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15000"/>
                        </a:lnSpc>
                        <a:spcAft>
                          <a:spcPts val="0"/>
                        </a:spcAft>
                      </a:pPr>
                      <a:r>
                        <a:rPr lang="da-DK" sz="1400" dirty="0">
                          <a:solidFill>
                            <a:schemeClr val="tx1"/>
                          </a:solidFill>
                          <a:effectLst/>
                        </a:rPr>
                        <a:t>(sæt kryds)</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r>
                        <a:rPr lang="da-DK" sz="1400" dirty="0">
                          <a:solidFill>
                            <a:schemeClr val="tx1"/>
                          </a:solidFill>
                          <a:effectLst/>
                        </a:rPr>
                        <a:t>(sæt kryds)</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4127969349"/>
                  </a:ext>
                </a:extLst>
              </a:tr>
              <a:tr h="275274">
                <a:tc>
                  <a:txBody>
                    <a:bodyPr/>
                    <a:lstStyle/>
                    <a:p>
                      <a:pPr>
                        <a:lnSpc>
                          <a:spcPct val="115000"/>
                        </a:lnSpc>
                        <a:spcAft>
                          <a:spcPts val="0"/>
                        </a:spcAft>
                      </a:pPr>
                      <a:r>
                        <a:rPr lang="da-DK" sz="1400" dirty="0">
                          <a:solidFill>
                            <a:schemeClr val="tx1"/>
                          </a:solidFill>
                          <a:effectLst/>
                        </a:rPr>
                        <a:t>Krav og ændringer </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8902616"/>
                  </a:ext>
                </a:extLst>
              </a:tr>
              <a:tr h="275274">
                <a:tc>
                  <a:txBody>
                    <a:bodyPr/>
                    <a:lstStyle/>
                    <a:p>
                      <a:pPr>
                        <a:lnSpc>
                          <a:spcPct val="115000"/>
                        </a:lnSpc>
                        <a:spcAft>
                          <a:spcPts val="0"/>
                        </a:spcAft>
                      </a:pPr>
                      <a:r>
                        <a:rPr lang="da-DK" sz="1400" dirty="0">
                          <a:solidFill>
                            <a:schemeClr val="tx1"/>
                          </a:solidFill>
                          <a:effectLst/>
                        </a:rPr>
                        <a:t>Risici</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6521759"/>
                  </a:ext>
                </a:extLst>
              </a:tr>
              <a:tr h="275274">
                <a:tc>
                  <a:txBody>
                    <a:bodyPr/>
                    <a:lstStyle/>
                    <a:p>
                      <a:pPr>
                        <a:lnSpc>
                          <a:spcPct val="115000"/>
                        </a:lnSpc>
                        <a:spcAft>
                          <a:spcPts val="0"/>
                        </a:spcAft>
                      </a:pPr>
                      <a:r>
                        <a:rPr lang="da-DK" sz="1400" dirty="0">
                          <a:solidFill>
                            <a:schemeClr val="tx1"/>
                          </a:solidFill>
                          <a:effectLst/>
                        </a:rPr>
                        <a:t>Økonomi</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6351543"/>
                  </a:ext>
                </a:extLst>
              </a:tr>
              <a:tr h="275274">
                <a:tc>
                  <a:txBody>
                    <a:bodyPr/>
                    <a:lstStyle/>
                    <a:p>
                      <a:pPr>
                        <a:lnSpc>
                          <a:spcPct val="115000"/>
                        </a:lnSpc>
                        <a:spcAft>
                          <a:spcPts val="0"/>
                        </a:spcAft>
                      </a:pPr>
                      <a:r>
                        <a:rPr lang="da-DK" sz="1400" dirty="0">
                          <a:solidFill>
                            <a:schemeClr val="tx1"/>
                          </a:solidFill>
                          <a:effectLst/>
                        </a:rPr>
                        <a:t>Tid og milepæle</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6632099"/>
                  </a:ext>
                </a:extLst>
              </a:tr>
              <a:tr h="275274">
                <a:tc>
                  <a:txBody>
                    <a:bodyPr/>
                    <a:lstStyle/>
                    <a:p>
                      <a:pPr>
                        <a:lnSpc>
                          <a:spcPct val="115000"/>
                        </a:lnSpc>
                        <a:spcAft>
                          <a:spcPts val="0"/>
                        </a:spcAft>
                      </a:pPr>
                      <a:r>
                        <a:rPr lang="da-DK" sz="1400" dirty="0">
                          <a:solidFill>
                            <a:schemeClr val="tx1"/>
                          </a:solidFill>
                          <a:effectLst/>
                        </a:rPr>
                        <a:t>Kvalitet</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6967303"/>
                  </a:ext>
                </a:extLst>
              </a:tr>
              <a:tr h="275274">
                <a:tc>
                  <a:txBody>
                    <a:bodyPr/>
                    <a:lstStyle/>
                    <a:p>
                      <a:pPr>
                        <a:lnSpc>
                          <a:spcPct val="115000"/>
                        </a:lnSpc>
                        <a:spcAft>
                          <a:spcPts val="0"/>
                        </a:spcAft>
                      </a:pPr>
                      <a:r>
                        <a:rPr lang="da-DK" sz="1400" dirty="0">
                          <a:solidFill>
                            <a:schemeClr val="tx1"/>
                          </a:solidFill>
                          <a:effectLst/>
                        </a:rPr>
                        <a:t>Leverandører</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0083314"/>
                  </a:ext>
                </a:extLst>
              </a:tr>
              <a:tr h="275274">
                <a:tc>
                  <a:txBody>
                    <a:bodyPr/>
                    <a:lstStyle/>
                    <a:p>
                      <a:pPr>
                        <a:lnSpc>
                          <a:spcPct val="115000"/>
                        </a:lnSpc>
                        <a:spcAft>
                          <a:spcPts val="0"/>
                        </a:spcAft>
                      </a:pPr>
                      <a:r>
                        <a:rPr lang="da-DK" sz="1400" dirty="0">
                          <a:solidFill>
                            <a:schemeClr val="tx1"/>
                          </a:solidFill>
                          <a:effectLst/>
                        </a:rPr>
                        <a:t>Interessenter</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7400060"/>
                  </a:ext>
                </a:extLst>
              </a:tr>
              <a:tr h="275274">
                <a:tc>
                  <a:txBody>
                    <a:bodyPr/>
                    <a:lstStyle/>
                    <a:p>
                      <a:pPr>
                        <a:lnSpc>
                          <a:spcPct val="115000"/>
                        </a:lnSpc>
                        <a:spcAft>
                          <a:spcPts val="0"/>
                        </a:spcAft>
                      </a:pPr>
                      <a:r>
                        <a:rPr lang="da-DK" sz="1400" dirty="0">
                          <a:solidFill>
                            <a:schemeClr val="tx1"/>
                          </a:solidFill>
                          <a:effectLst/>
                        </a:rPr>
                        <a:t>Medarbejdere</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7693707"/>
                  </a:ext>
                </a:extLst>
              </a:tr>
              <a:tr h="275274">
                <a:tc>
                  <a:txBody>
                    <a:bodyPr/>
                    <a:lstStyle/>
                    <a:p>
                      <a:pPr>
                        <a:lnSpc>
                          <a:spcPct val="115000"/>
                        </a:lnSpc>
                        <a:spcAft>
                          <a:spcPts val="0"/>
                        </a:spcAft>
                      </a:pPr>
                      <a:r>
                        <a:rPr lang="da-DK" sz="1400" dirty="0">
                          <a:solidFill>
                            <a:schemeClr val="tx1"/>
                          </a:solidFill>
                          <a:effectLst/>
                        </a:rPr>
                        <a:t>Processen</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697834"/>
                  </a:ext>
                </a:extLst>
              </a:tr>
            </a:tbl>
          </a:graphicData>
        </a:graphic>
      </p:graphicFrame>
      <p:sp>
        <p:nvSpPr>
          <p:cNvPr id="10" name="Tekstfelt 9">
            <a:extLst>
              <a:ext uri="{FF2B5EF4-FFF2-40B4-BE49-F238E27FC236}">
                <a16:creationId xmlns:a16="http://schemas.microsoft.com/office/drawing/2014/main" id="{23B15DD7-44BE-4EDE-8263-8998F1245C57}"/>
              </a:ext>
            </a:extLst>
          </p:cNvPr>
          <p:cNvSpPr txBox="1"/>
          <p:nvPr/>
        </p:nvSpPr>
        <p:spPr>
          <a:xfrm>
            <a:off x="802031" y="5117284"/>
            <a:ext cx="9220646" cy="1353191"/>
          </a:xfrm>
          <a:prstGeom prst="rect">
            <a:avLst/>
          </a:prstGeom>
          <a:noFill/>
        </p:spPr>
        <p:txBody>
          <a:bodyPr wrap="square" rtlCol="0">
            <a:spAutoFit/>
          </a:bodyPr>
          <a:lstStyle/>
          <a:p>
            <a:pPr>
              <a:lnSpc>
                <a:spcPct val="115000"/>
              </a:lnSpc>
              <a:spcAft>
                <a:spcPts val="1000"/>
              </a:spcAft>
            </a:pPr>
            <a:r>
              <a:rPr lang="da-DK" sz="1600" dirty="0">
                <a:effectLst/>
                <a:latin typeface="Calibri" panose="020F0502020204030204" pitchFamily="34" charset="0"/>
                <a:ea typeface="Calibri" panose="020F0502020204030204" pitchFamily="34" charset="0"/>
                <a:cs typeface="Times New Roman" panose="02020603050405020304" pitchFamily="18" charset="0"/>
              </a:rPr>
              <a:t>I ovenstående matrix er markeret den </a:t>
            </a:r>
            <a:r>
              <a:rPr lang="da-DK" sz="1600" i="1" dirty="0">
                <a:effectLst/>
                <a:latin typeface="Calibri" panose="020F0502020204030204" pitchFamily="34" charset="0"/>
                <a:ea typeface="Calibri" panose="020F0502020204030204" pitchFamily="34" charset="0"/>
                <a:cs typeface="Times New Roman" panose="02020603050405020304" pitchFamily="18" charset="0"/>
              </a:rPr>
              <a:t>forventede</a:t>
            </a:r>
            <a:r>
              <a:rPr lang="da-DK" sz="1600" dirty="0">
                <a:effectLst/>
                <a:latin typeface="Calibri" panose="020F0502020204030204" pitchFamily="34" charset="0"/>
                <a:ea typeface="Calibri" panose="020F0502020204030204" pitchFamily="34" charset="0"/>
                <a:cs typeface="Times New Roman" panose="02020603050405020304" pitchFamily="18" charset="0"/>
              </a:rPr>
              <a:t> status indtil </a:t>
            </a:r>
            <a:r>
              <a:rPr lang="da-DK" sz="1600" i="1" dirty="0">
                <a:effectLst/>
                <a:latin typeface="Calibri" panose="020F0502020204030204" pitchFamily="34" charset="0"/>
                <a:ea typeface="Calibri" panose="020F0502020204030204" pitchFamily="34" charset="0"/>
                <a:cs typeface="Times New Roman" panose="02020603050405020304" pitchFamily="18" charset="0"/>
              </a:rPr>
              <a:t>næste</a:t>
            </a:r>
            <a:r>
              <a:rPr lang="da-DK" sz="1600" dirty="0">
                <a:effectLst/>
                <a:latin typeface="Calibri" panose="020F0502020204030204" pitchFamily="34" charset="0"/>
                <a:ea typeface="Calibri" panose="020F0502020204030204" pitchFamily="34" charset="0"/>
                <a:cs typeface="Times New Roman" panose="02020603050405020304" pitchFamily="18" charset="0"/>
              </a:rPr>
              <a:t> ledelsesrapportering. </a:t>
            </a:r>
          </a:p>
          <a:p>
            <a:pPr>
              <a:lnSpc>
                <a:spcPct val="115000"/>
              </a:lnSpc>
              <a:spcAft>
                <a:spcPts val="1000"/>
              </a:spcAft>
            </a:pPr>
            <a:r>
              <a:rPr lang="da-DK"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Rød</a:t>
            </a:r>
            <a:r>
              <a:rPr lang="da-DK" sz="1600" dirty="0">
                <a:effectLst/>
                <a:latin typeface="Calibri" panose="020F0502020204030204" pitchFamily="34" charset="0"/>
                <a:ea typeface="Calibri" panose="020F0502020204030204" pitchFamily="34" charset="0"/>
                <a:cs typeface="Times New Roman" panose="02020603050405020304" pitchFamily="18" charset="0"/>
              </a:rPr>
              <a:t>: 	Skal der handles på – anbefalinger til beslutninger</a:t>
            </a:r>
            <a:br>
              <a:rPr lang="da-DK" sz="1600" dirty="0">
                <a:effectLst/>
                <a:latin typeface="Calibri" panose="020F0502020204030204" pitchFamily="34" charset="0"/>
                <a:ea typeface="Calibri" panose="020F0502020204030204" pitchFamily="34" charset="0"/>
                <a:cs typeface="Times New Roman" panose="02020603050405020304" pitchFamily="18" charset="0"/>
              </a:rPr>
            </a:br>
            <a:r>
              <a:rPr lang="da-DK"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Gul</a:t>
            </a:r>
            <a:r>
              <a:rPr lang="da-DK" sz="1600" dirty="0">
                <a:effectLst/>
                <a:latin typeface="Calibri" panose="020F0502020204030204" pitchFamily="34" charset="0"/>
                <a:ea typeface="Calibri" panose="020F0502020204030204" pitchFamily="34" charset="0"/>
                <a:cs typeface="Times New Roman" panose="02020603050405020304" pitchFamily="18" charset="0"/>
              </a:rPr>
              <a:t>: 	Har jeg opmærksomhed på</a:t>
            </a:r>
            <a:br>
              <a:rPr lang="da-DK" sz="1600" dirty="0">
                <a:effectLst/>
                <a:latin typeface="Calibri" panose="020F0502020204030204" pitchFamily="34" charset="0"/>
                <a:ea typeface="Calibri" panose="020F0502020204030204" pitchFamily="34" charset="0"/>
                <a:cs typeface="Times New Roman" panose="02020603050405020304" pitchFamily="18" charset="0"/>
              </a:rPr>
            </a:br>
            <a:r>
              <a:rPr lang="da-DK"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Grøn</a:t>
            </a:r>
            <a:r>
              <a:rPr lang="da-DK" sz="1600" dirty="0">
                <a:effectLst/>
                <a:latin typeface="Calibri" panose="020F0502020204030204" pitchFamily="34" charset="0"/>
                <a:ea typeface="Calibri" panose="020F0502020204030204" pitchFamily="34" charset="0"/>
                <a:cs typeface="Times New Roman" panose="02020603050405020304" pitchFamily="18" charset="0"/>
              </a:rPr>
              <a:t>: 	Alt er ok </a:t>
            </a:r>
            <a:endParaRPr lang="da-DK" sz="1600" dirty="0"/>
          </a:p>
        </p:txBody>
      </p:sp>
      <p:pic>
        <p:nvPicPr>
          <p:cNvPr id="3" name="Grafik 64" descr="Hjem">
            <a:hlinkClick r:id="rId11" action="ppaction://hlinksldjump"/>
            <a:extLst>
              <a:ext uri="{FF2B5EF4-FFF2-40B4-BE49-F238E27FC236}">
                <a16:creationId xmlns:a16="http://schemas.microsoft.com/office/drawing/2014/main" id="{4146085C-A5B7-4C47-B620-A5B18C252FB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EF9232FA-580B-4DF4-B401-F6D57954384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pic>
        <p:nvPicPr>
          <p:cNvPr id="6" name="Grafik 5" descr="Lystryk">
            <a:hlinkClick r:id="rId16" action="ppaction://hlinksldjump"/>
            <a:extLst>
              <a:ext uri="{FF2B5EF4-FFF2-40B4-BE49-F238E27FC236}">
                <a16:creationId xmlns:a16="http://schemas.microsoft.com/office/drawing/2014/main" id="{66F1D8A1-ED45-492C-81FA-48D0F7C1402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75178" y="113433"/>
            <a:ext cx="407840" cy="443592"/>
          </a:xfrm>
          <a:prstGeom prst="rect">
            <a:avLst/>
          </a:prstGeom>
        </p:spPr>
      </p:pic>
      <p:pic>
        <p:nvPicPr>
          <p:cNvPr id="7" name="Grafik 6" descr="Arbejdsgang ">
            <a:hlinkClick r:id="rId19" action="ppaction://hlinksldjump"/>
            <a:extLst>
              <a:ext uri="{FF2B5EF4-FFF2-40B4-BE49-F238E27FC236}">
                <a16:creationId xmlns:a16="http://schemas.microsoft.com/office/drawing/2014/main" id="{A5898169-25B4-499E-B00A-5B5C1B383AA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17811" y="139311"/>
            <a:ext cx="407840" cy="407840"/>
          </a:xfrm>
          <a:prstGeom prst="rect">
            <a:avLst/>
          </a:prstGeom>
        </p:spPr>
      </p:pic>
      <p:pic>
        <p:nvPicPr>
          <p:cNvPr id="2" name="Grafik 1" descr="Gentag">
            <a:hlinkClick r:id="rId22" action="ppaction://hlinksldjump"/>
            <a:extLst>
              <a:ext uri="{FF2B5EF4-FFF2-40B4-BE49-F238E27FC236}">
                <a16:creationId xmlns:a16="http://schemas.microsoft.com/office/drawing/2014/main" id="{912D6DE0-EABF-4290-9BF1-58F30941B4BA}"/>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2592610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Skabelon til: Projektafslutningsrapport</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197367" y="5884505"/>
            <a:ext cx="1250851" cy="411535"/>
          </a:xfrm>
          <a:prstGeom prst="rect">
            <a:avLst/>
          </a:prstGeom>
        </p:spPr>
      </p:pic>
      <p:sp>
        <p:nvSpPr>
          <p:cNvPr id="26" name="Rectangle 9">
            <a:hlinkClick r:id="rId3" action="ppaction://hlinksldjump"/>
            <a:extLst>
              <a:ext uri="{FF2B5EF4-FFF2-40B4-BE49-F238E27FC236}">
                <a16:creationId xmlns:a16="http://schemas.microsoft.com/office/drawing/2014/main" id="{21D31A28-9AFB-4D66-A21D-E4FEFF308E51}"/>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IDE/ANALYSE</a:t>
            </a:r>
          </a:p>
        </p:txBody>
      </p:sp>
      <p:sp>
        <p:nvSpPr>
          <p:cNvPr id="29" name="Rectangle 10">
            <a:hlinkClick r:id="rId4" action="ppaction://hlinksldjump"/>
            <a:extLst>
              <a:ext uri="{FF2B5EF4-FFF2-40B4-BE49-F238E27FC236}">
                <a16:creationId xmlns:a16="http://schemas.microsoft.com/office/drawing/2014/main" id="{8DB74418-89D9-484E-B9E4-C8B2CBA830EA}"/>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30" name="Rectangle 11">
            <a:hlinkClick r:id="rId5" action="ppaction://hlinksldjump"/>
            <a:extLst>
              <a:ext uri="{FF2B5EF4-FFF2-40B4-BE49-F238E27FC236}">
                <a16:creationId xmlns:a16="http://schemas.microsoft.com/office/drawing/2014/main" id="{D8A2041B-27D0-4CB3-9D5B-C747CFABE09E}"/>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33" name="Rectangle 12">
            <a:hlinkClick r:id="rId6" action="ppaction://hlinksldjump"/>
            <a:extLst>
              <a:ext uri="{FF2B5EF4-FFF2-40B4-BE49-F238E27FC236}">
                <a16:creationId xmlns:a16="http://schemas.microsoft.com/office/drawing/2014/main" id="{E34CE41A-FB6A-4E30-A02C-F7F6485F17D7}"/>
              </a:ext>
            </a:extLst>
          </p:cNvPr>
          <p:cNvSpPr/>
          <p:nvPr/>
        </p:nvSpPr>
        <p:spPr>
          <a:xfrm>
            <a:off x="9867861" y="113149"/>
            <a:ext cx="1507610"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AFSLUTNING</a:t>
            </a:r>
          </a:p>
        </p:txBody>
      </p:sp>
      <p:sp>
        <p:nvSpPr>
          <p:cNvPr id="34" name="Rektangel 55">
            <a:hlinkClick r:id="rId7" action="ppaction://hlinksldjump"/>
            <a:extLst>
              <a:ext uri="{FF2B5EF4-FFF2-40B4-BE49-F238E27FC236}">
                <a16:creationId xmlns:a16="http://schemas.microsoft.com/office/drawing/2014/main" id="{B5E8681D-22F7-4796-9DEE-8585B9FF3942}"/>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Rektangel 55">
            <a:hlinkClick r:id="rId8" action="ppaction://hlinksldjump"/>
            <a:extLst>
              <a:ext uri="{FF2B5EF4-FFF2-40B4-BE49-F238E27FC236}">
                <a16:creationId xmlns:a16="http://schemas.microsoft.com/office/drawing/2014/main" id="{7A9C76D0-3177-4D4C-82BA-831BDBB1FCC2}"/>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0" name="Rektangel 55">
            <a:hlinkClick r:id="rId9" action="ppaction://hlinksldjump"/>
            <a:extLst>
              <a:ext uri="{FF2B5EF4-FFF2-40B4-BE49-F238E27FC236}">
                <a16:creationId xmlns:a16="http://schemas.microsoft.com/office/drawing/2014/main" id="{1020A6EC-A760-450E-BED3-055C86DB4FA7}"/>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1" name="Tekstfelt 61">
            <a:hlinkClick r:id="rId7" action="ppaction://hlinksldjump"/>
            <a:extLst>
              <a:ext uri="{FF2B5EF4-FFF2-40B4-BE49-F238E27FC236}">
                <a16:creationId xmlns:a16="http://schemas.microsoft.com/office/drawing/2014/main" id="{6F47F0D7-E8E2-4168-A87B-D1698C1E87C1}"/>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2" name="Tekstfelt 61">
            <a:hlinkClick r:id="rId8" action="ppaction://hlinksldjump"/>
            <a:extLst>
              <a:ext uri="{FF2B5EF4-FFF2-40B4-BE49-F238E27FC236}">
                <a16:creationId xmlns:a16="http://schemas.microsoft.com/office/drawing/2014/main" id="{B78952A0-049E-46CC-BB5E-1DA204490AFF}"/>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3" name="Tekstfelt 61">
            <a:hlinkClick r:id="rId9" action="ppaction://hlinksldjump"/>
            <a:extLst>
              <a:ext uri="{FF2B5EF4-FFF2-40B4-BE49-F238E27FC236}">
                <a16:creationId xmlns:a16="http://schemas.microsoft.com/office/drawing/2014/main" id="{B46366CE-87FC-4D58-88F6-7960CC8AA91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4" name="Rektangel 55">
            <a:hlinkClick r:id="rId10" action="ppaction://hlinksldjump"/>
            <a:extLst>
              <a:ext uri="{FF2B5EF4-FFF2-40B4-BE49-F238E27FC236}">
                <a16:creationId xmlns:a16="http://schemas.microsoft.com/office/drawing/2014/main" id="{2F537693-BC17-4E3F-B4A4-F09A06CEC11C}"/>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5" name="Tekstfelt 61">
            <a:hlinkClick r:id="rId10" action="ppaction://hlinksldjump"/>
            <a:extLst>
              <a:ext uri="{FF2B5EF4-FFF2-40B4-BE49-F238E27FC236}">
                <a16:creationId xmlns:a16="http://schemas.microsoft.com/office/drawing/2014/main" id="{C8C2649D-96BF-4B8E-B8A9-DC5CD25BBEFE}"/>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graphicFrame>
        <p:nvGraphicFramePr>
          <p:cNvPr id="3" name="Tabel 2">
            <a:extLst>
              <a:ext uri="{FF2B5EF4-FFF2-40B4-BE49-F238E27FC236}">
                <a16:creationId xmlns:a16="http://schemas.microsoft.com/office/drawing/2014/main" id="{1039E8D7-6AE4-467F-9620-68E5E88DDFCC}"/>
              </a:ext>
            </a:extLst>
          </p:cNvPr>
          <p:cNvGraphicFramePr>
            <a:graphicFrameLocks noGrp="1"/>
          </p:cNvGraphicFramePr>
          <p:nvPr>
            <p:extLst>
              <p:ext uri="{D42A27DB-BD31-4B8C-83A1-F6EECF244321}">
                <p14:modId xmlns:p14="http://schemas.microsoft.com/office/powerpoint/2010/main" val="3894920212"/>
              </p:ext>
            </p:extLst>
          </p:nvPr>
        </p:nvGraphicFramePr>
        <p:xfrm>
          <a:off x="539338" y="1491062"/>
          <a:ext cx="10659965" cy="576072"/>
        </p:xfrm>
        <a:graphic>
          <a:graphicData uri="http://schemas.openxmlformats.org/drawingml/2006/table">
            <a:tbl>
              <a:tblPr firstRow="1" firstCol="1" bandRow="1">
                <a:tableStyleId>{5C22544A-7EE6-4342-B048-85BDC9FD1C3A}</a:tableStyleId>
              </a:tblPr>
              <a:tblGrid>
                <a:gridCol w="10659965">
                  <a:extLst>
                    <a:ext uri="{9D8B030D-6E8A-4147-A177-3AD203B41FA5}">
                      <a16:colId xmlns:a16="http://schemas.microsoft.com/office/drawing/2014/main" val="3589245755"/>
                    </a:ext>
                  </a:extLst>
                </a:gridCol>
              </a:tblGrid>
              <a:tr h="0">
                <a:tc>
                  <a:txBody>
                    <a:bodyPr/>
                    <a:lstStyle/>
                    <a:p>
                      <a:pPr>
                        <a:lnSpc>
                          <a:spcPct val="115000"/>
                        </a:lnSpc>
                        <a:spcAft>
                          <a:spcPts val="0"/>
                        </a:spcAft>
                      </a:pPr>
                      <a:r>
                        <a:rPr lang="da-DK" sz="1200" b="1" dirty="0">
                          <a:solidFill>
                            <a:schemeClr val="bg1"/>
                          </a:solidFill>
                          <a:effectLst/>
                        </a:rPr>
                        <a:t>1. Indledning</a:t>
                      </a:r>
                      <a:endParaRPr lang="da-DK"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9488204"/>
                  </a:ext>
                </a:extLst>
              </a:tr>
              <a:tr h="0">
                <a:tc>
                  <a:txBody>
                    <a:bodyPr/>
                    <a:lstStyle/>
                    <a:p>
                      <a:r>
                        <a:rPr lang="da-DK" sz="1200" b="0" kern="1200" dirty="0">
                          <a:solidFill>
                            <a:schemeClr val="tx1"/>
                          </a:solidFill>
                          <a:effectLst/>
                          <a:latin typeface="+mn-lt"/>
                          <a:ea typeface="+mn-ea"/>
                          <a:cs typeface="+mn-cs"/>
                        </a:rPr>
                        <a:t>Her angives en entydig beskrivelse af hvilket projekt projektafslutnings­rapporten omhandler.</a:t>
                      </a:r>
                    </a:p>
                    <a:p>
                      <a:r>
                        <a:rPr lang="da-DK" sz="1200" b="0" kern="1200" dirty="0">
                          <a:solidFill>
                            <a:schemeClr val="tx1"/>
                          </a:solidFill>
                          <a:effectLst/>
                          <a:latin typeface="+mn-lt"/>
                          <a:ea typeface="+mn-ea"/>
                          <a:cs typeface="+mn-cs"/>
                        </a:rPr>
                        <a:t>Referencer til dokumenter af betydning for forståelsen og vurderingen af projektafslutningsrapporten vedlægges.</a:t>
                      </a:r>
                    </a:p>
                  </a:txBody>
                  <a:tcPr marL="68580" marR="68580" marT="0" marB="0">
                    <a:solidFill>
                      <a:schemeClr val="accent1">
                        <a:lumMod val="20000"/>
                        <a:lumOff val="80000"/>
                      </a:schemeClr>
                    </a:solidFill>
                  </a:tcPr>
                </a:tc>
                <a:extLst>
                  <a:ext uri="{0D108BD9-81ED-4DB2-BD59-A6C34878D82A}">
                    <a16:rowId xmlns:a16="http://schemas.microsoft.com/office/drawing/2014/main" val="3151454583"/>
                  </a:ext>
                </a:extLst>
              </a:tr>
            </a:tbl>
          </a:graphicData>
        </a:graphic>
      </p:graphicFrame>
      <p:graphicFrame>
        <p:nvGraphicFramePr>
          <p:cNvPr id="5" name="Tabel 4">
            <a:extLst>
              <a:ext uri="{FF2B5EF4-FFF2-40B4-BE49-F238E27FC236}">
                <a16:creationId xmlns:a16="http://schemas.microsoft.com/office/drawing/2014/main" id="{CEDE3398-C910-42A5-B959-9BDC354227FC}"/>
              </a:ext>
            </a:extLst>
          </p:cNvPr>
          <p:cNvGraphicFramePr>
            <a:graphicFrameLocks noGrp="1"/>
          </p:cNvGraphicFramePr>
          <p:nvPr>
            <p:extLst>
              <p:ext uri="{D42A27DB-BD31-4B8C-83A1-F6EECF244321}">
                <p14:modId xmlns:p14="http://schemas.microsoft.com/office/powerpoint/2010/main" val="2745723597"/>
              </p:ext>
            </p:extLst>
          </p:nvPr>
        </p:nvGraphicFramePr>
        <p:xfrm>
          <a:off x="539339" y="2131911"/>
          <a:ext cx="10659964" cy="365760"/>
        </p:xfrm>
        <a:graphic>
          <a:graphicData uri="http://schemas.openxmlformats.org/drawingml/2006/table">
            <a:tbl>
              <a:tblPr firstRow="1" firstCol="1" bandRow="1">
                <a:tableStyleId>{5C22544A-7EE6-4342-B048-85BDC9FD1C3A}</a:tableStyleId>
              </a:tblPr>
              <a:tblGrid>
                <a:gridCol w="10659964">
                  <a:extLst>
                    <a:ext uri="{9D8B030D-6E8A-4147-A177-3AD203B41FA5}">
                      <a16:colId xmlns:a16="http://schemas.microsoft.com/office/drawing/2014/main" val="262689246"/>
                    </a:ext>
                  </a:extLst>
                </a:gridCol>
              </a:tblGrid>
              <a:tr h="0">
                <a:tc>
                  <a:txBody>
                    <a:bodyPr/>
                    <a:lstStyle/>
                    <a:p>
                      <a:pPr lvl="0"/>
                      <a:r>
                        <a:rPr lang="da-DK" sz="1200" dirty="0">
                          <a:effectLst/>
                        </a:rPr>
                        <a:t>2. </a:t>
                      </a:r>
                      <a:r>
                        <a:rPr lang="da-DK" sz="1200" b="1" kern="1200" dirty="0">
                          <a:solidFill>
                            <a:schemeClr val="lt1"/>
                          </a:solidFill>
                          <a:effectLst/>
                          <a:latin typeface="+mn-lt"/>
                          <a:ea typeface="+mn-ea"/>
                          <a:cs typeface="+mn-cs"/>
                        </a:rPr>
                        <a:t>Opfyldelse af projektets formål</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2379188"/>
                  </a:ext>
                </a:extLst>
              </a:tr>
              <a:tr h="0">
                <a:tc>
                  <a:txBody>
                    <a:bodyPr/>
                    <a:lstStyle/>
                    <a:p>
                      <a:r>
                        <a:rPr lang="da-DK" sz="1200" b="0" kern="1200" dirty="0">
                          <a:solidFill>
                            <a:schemeClr val="tx1"/>
                          </a:solidFill>
                          <a:effectLst/>
                          <a:latin typeface="+mn-lt"/>
                          <a:ea typeface="+mn-ea"/>
                          <a:cs typeface="+mn-cs"/>
                        </a:rPr>
                        <a:t>Konklusion, hvorvidt projektet har opfyldt formålet.</a:t>
                      </a:r>
                    </a:p>
                  </a:txBody>
                  <a:tcPr marL="68580" marR="68580" marT="0" marB="0">
                    <a:solidFill>
                      <a:schemeClr val="accent1">
                        <a:lumMod val="20000"/>
                        <a:lumOff val="80000"/>
                      </a:schemeClr>
                    </a:solidFill>
                  </a:tcPr>
                </a:tc>
                <a:extLst>
                  <a:ext uri="{0D108BD9-81ED-4DB2-BD59-A6C34878D82A}">
                    <a16:rowId xmlns:a16="http://schemas.microsoft.com/office/drawing/2014/main" val="1896945539"/>
                  </a:ext>
                </a:extLst>
              </a:tr>
            </a:tbl>
          </a:graphicData>
        </a:graphic>
      </p:graphicFrame>
      <p:graphicFrame>
        <p:nvGraphicFramePr>
          <p:cNvPr id="6" name="Tabel 5">
            <a:extLst>
              <a:ext uri="{FF2B5EF4-FFF2-40B4-BE49-F238E27FC236}">
                <a16:creationId xmlns:a16="http://schemas.microsoft.com/office/drawing/2014/main" id="{71E697CD-E199-4BA4-A5B0-F68150E8D008}"/>
              </a:ext>
            </a:extLst>
          </p:cNvPr>
          <p:cNvGraphicFramePr>
            <a:graphicFrameLocks noGrp="1"/>
          </p:cNvGraphicFramePr>
          <p:nvPr>
            <p:extLst>
              <p:ext uri="{D42A27DB-BD31-4B8C-83A1-F6EECF244321}">
                <p14:modId xmlns:p14="http://schemas.microsoft.com/office/powerpoint/2010/main" val="749714956"/>
              </p:ext>
            </p:extLst>
          </p:nvPr>
        </p:nvGraphicFramePr>
        <p:xfrm>
          <a:off x="539340" y="2593811"/>
          <a:ext cx="10659963" cy="365760"/>
        </p:xfrm>
        <a:graphic>
          <a:graphicData uri="http://schemas.openxmlformats.org/drawingml/2006/table">
            <a:tbl>
              <a:tblPr firstRow="1" firstCol="1" bandRow="1">
                <a:tableStyleId>{5C22544A-7EE6-4342-B048-85BDC9FD1C3A}</a:tableStyleId>
              </a:tblPr>
              <a:tblGrid>
                <a:gridCol w="10659963">
                  <a:extLst>
                    <a:ext uri="{9D8B030D-6E8A-4147-A177-3AD203B41FA5}">
                      <a16:colId xmlns:a16="http://schemas.microsoft.com/office/drawing/2014/main" val="438642459"/>
                    </a:ext>
                  </a:extLst>
                </a:gridCol>
              </a:tblGrid>
              <a:tr h="0">
                <a:tc>
                  <a:txBody>
                    <a:bodyPr/>
                    <a:lstStyle/>
                    <a:p>
                      <a:pPr lvl="0"/>
                      <a:r>
                        <a:rPr lang="da-DK" sz="1200" dirty="0">
                          <a:effectLst/>
                        </a:rPr>
                        <a:t>3. </a:t>
                      </a:r>
                      <a:r>
                        <a:rPr lang="da-DK" sz="1200" b="1" kern="1200" dirty="0">
                          <a:solidFill>
                            <a:schemeClr val="lt1"/>
                          </a:solidFill>
                          <a:effectLst/>
                          <a:latin typeface="+mn-lt"/>
                          <a:ea typeface="+mn-ea"/>
                          <a:cs typeface="+mn-cs"/>
                        </a:rPr>
                        <a:t>Opnåelse af projektets succeskriterier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481480"/>
                  </a:ext>
                </a:extLst>
              </a:tr>
              <a:tr h="0">
                <a:tc>
                  <a:txBody>
                    <a:bodyPr/>
                    <a:lstStyle/>
                    <a:p>
                      <a:r>
                        <a:rPr lang="da-DK" sz="1200" b="0" kern="1200" dirty="0">
                          <a:solidFill>
                            <a:schemeClr val="tx1"/>
                          </a:solidFill>
                          <a:effectLst/>
                          <a:latin typeface="+mn-lt"/>
                          <a:ea typeface="+mn-ea"/>
                          <a:cs typeface="+mn-cs"/>
                        </a:rPr>
                        <a:t>Konklusion, hvorvidt projektet har skabt mulighed for opnåelse af succeskriterierne, samt beskrivelse af allerede opnået effekt (hvis nogen).</a:t>
                      </a:r>
                    </a:p>
                  </a:txBody>
                  <a:tcPr marL="68580" marR="68580" marT="0" marB="0">
                    <a:solidFill>
                      <a:schemeClr val="accent1">
                        <a:lumMod val="20000"/>
                        <a:lumOff val="80000"/>
                      </a:schemeClr>
                    </a:solidFill>
                  </a:tcPr>
                </a:tc>
                <a:extLst>
                  <a:ext uri="{0D108BD9-81ED-4DB2-BD59-A6C34878D82A}">
                    <a16:rowId xmlns:a16="http://schemas.microsoft.com/office/drawing/2014/main" val="1073132508"/>
                  </a:ext>
                </a:extLst>
              </a:tr>
            </a:tbl>
          </a:graphicData>
        </a:graphic>
      </p:graphicFrame>
      <p:graphicFrame>
        <p:nvGraphicFramePr>
          <p:cNvPr id="7" name="Tabel 6">
            <a:extLst>
              <a:ext uri="{FF2B5EF4-FFF2-40B4-BE49-F238E27FC236}">
                <a16:creationId xmlns:a16="http://schemas.microsoft.com/office/drawing/2014/main" id="{4200F4AE-B431-43BA-BF74-584AED30C45C}"/>
              </a:ext>
            </a:extLst>
          </p:cNvPr>
          <p:cNvGraphicFramePr>
            <a:graphicFrameLocks noGrp="1"/>
          </p:cNvGraphicFramePr>
          <p:nvPr>
            <p:extLst>
              <p:ext uri="{D42A27DB-BD31-4B8C-83A1-F6EECF244321}">
                <p14:modId xmlns:p14="http://schemas.microsoft.com/office/powerpoint/2010/main" val="1718001355"/>
              </p:ext>
            </p:extLst>
          </p:nvPr>
        </p:nvGraphicFramePr>
        <p:xfrm>
          <a:off x="539340" y="3055711"/>
          <a:ext cx="10659963" cy="365760"/>
        </p:xfrm>
        <a:graphic>
          <a:graphicData uri="http://schemas.openxmlformats.org/drawingml/2006/table">
            <a:tbl>
              <a:tblPr firstRow="1" firstCol="1" bandRow="1">
                <a:tableStyleId>{5C22544A-7EE6-4342-B048-85BDC9FD1C3A}</a:tableStyleId>
              </a:tblPr>
              <a:tblGrid>
                <a:gridCol w="10659963">
                  <a:extLst>
                    <a:ext uri="{9D8B030D-6E8A-4147-A177-3AD203B41FA5}">
                      <a16:colId xmlns:a16="http://schemas.microsoft.com/office/drawing/2014/main" val="4294121786"/>
                    </a:ext>
                  </a:extLst>
                </a:gridCol>
              </a:tblGrid>
              <a:tr h="0">
                <a:tc>
                  <a:txBody>
                    <a:bodyPr/>
                    <a:lstStyle/>
                    <a:p>
                      <a:pPr lvl="0"/>
                      <a:r>
                        <a:rPr lang="da-DK" sz="1200" dirty="0">
                          <a:effectLst/>
                        </a:rPr>
                        <a:t>4. </a:t>
                      </a:r>
                      <a:r>
                        <a:rPr lang="da-DK" sz="1200" b="1" kern="1200" dirty="0">
                          <a:solidFill>
                            <a:schemeClr val="lt1"/>
                          </a:solidFill>
                          <a:effectLst/>
                          <a:latin typeface="+mn-lt"/>
                          <a:ea typeface="+mn-ea"/>
                          <a:cs typeface="+mn-cs"/>
                        </a:rPr>
                        <a:t>Målopfyldelse af projektets hovedleverancer (mål)</a:t>
                      </a:r>
                    </a:p>
                  </a:txBody>
                  <a:tcPr marL="68580" marR="68580" marT="0" marB="0"/>
                </a:tc>
                <a:extLst>
                  <a:ext uri="{0D108BD9-81ED-4DB2-BD59-A6C34878D82A}">
                    <a16:rowId xmlns:a16="http://schemas.microsoft.com/office/drawing/2014/main" val="3650025482"/>
                  </a:ext>
                </a:extLst>
              </a:tr>
              <a:tr h="0">
                <a:tc>
                  <a:txBody>
                    <a:bodyPr/>
                    <a:lstStyle/>
                    <a:p>
                      <a:r>
                        <a:rPr lang="da-DK" sz="1200" b="0" kern="1200" dirty="0">
                          <a:solidFill>
                            <a:schemeClr val="tx1"/>
                          </a:solidFill>
                          <a:effectLst/>
                          <a:latin typeface="+mn-lt"/>
                          <a:ea typeface="+mn-ea"/>
                          <a:cs typeface="+mn-cs"/>
                        </a:rPr>
                        <a:t>Konklusion, hvorvidt projektets mål er leveret retmæssigt og kvalitetsmæssigt, samt eventuel anbefaling til håndtering af restordre (se </a:t>
                      </a:r>
                      <a:r>
                        <a:rPr lang="da-DK" sz="1200" b="0" kern="1200" dirty="0">
                          <a:solidFill>
                            <a:schemeClr val="tx1"/>
                          </a:solidFill>
                          <a:effectLst/>
                          <a:latin typeface="+mn-lt"/>
                          <a:ea typeface="+mn-ea"/>
                          <a:cs typeface="+mn-cs"/>
                          <a:hlinkClick r:id="rId11" action="ppaction://hlinksldjump"/>
                        </a:rPr>
                        <a:t>skabelon til Restordrehåndtering)</a:t>
                      </a:r>
                      <a:endParaRPr lang="da-DK" sz="12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3545113504"/>
                  </a:ext>
                </a:extLst>
              </a:tr>
            </a:tbl>
          </a:graphicData>
        </a:graphic>
      </p:graphicFrame>
      <p:graphicFrame>
        <p:nvGraphicFramePr>
          <p:cNvPr id="8" name="Tabel 7">
            <a:extLst>
              <a:ext uri="{FF2B5EF4-FFF2-40B4-BE49-F238E27FC236}">
                <a16:creationId xmlns:a16="http://schemas.microsoft.com/office/drawing/2014/main" id="{A103DD27-3622-422C-9A02-A950BDDAB1BC}"/>
              </a:ext>
            </a:extLst>
          </p:cNvPr>
          <p:cNvGraphicFramePr>
            <a:graphicFrameLocks noGrp="1"/>
          </p:cNvGraphicFramePr>
          <p:nvPr>
            <p:extLst>
              <p:ext uri="{D42A27DB-BD31-4B8C-83A1-F6EECF244321}">
                <p14:modId xmlns:p14="http://schemas.microsoft.com/office/powerpoint/2010/main" val="4042824316"/>
              </p:ext>
            </p:extLst>
          </p:nvPr>
        </p:nvGraphicFramePr>
        <p:xfrm>
          <a:off x="539341" y="3517611"/>
          <a:ext cx="10659962" cy="365760"/>
        </p:xfrm>
        <a:graphic>
          <a:graphicData uri="http://schemas.openxmlformats.org/drawingml/2006/table">
            <a:tbl>
              <a:tblPr firstRow="1" firstCol="1" bandRow="1">
                <a:tableStyleId>{5C22544A-7EE6-4342-B048-85BDC9FD1C3A}</a:tableStyleId>
              </a:tblPr>
              <a:tblGrid>
                <a:gridCol w="10659962">
                  <a:extLst>
                    <a:ext uri="{9D8B030D-6E8A-4147-A177-3AD203B41FA5}">
                      <a16:colId xmlns:a16="http://schemas.microsoft.com/office/drawing/2014/main" val="1776788350"/>
                    </a:ext>
                  </a:extLst>
                </a:gridCol>
              </a:tblGrid>
              <a:tr h="0">
                <a:tc>
                  <a:txBody>
                    <a:bodyPr/>
                    <a:lstStyle/>
                    <a:p>
                      <a:pPr lvl="0"/>
                      <a:r>
                        <a:rPr lang="da-DK" sz="1200" dirty="0">
                          <a:effectLst/>
                        </a:rPr>
                        <a:t>5. </a:t>
                      </a:r>
                      <a:r>
                        <a:rPr lang="da-DK" sz="1200" b="1" kern="1200" dirty="0">
                          <a:solidFill>
                            <a:schemeClr val="lt1"/>
                          </a:solidFill>
                          <a:effectLst/>
                          <a:latin typeface="+mn-lt"/>
                          <a:ea typeface="+mn-ea"/>
                          <a:cs typeface="+mn-cs"/>
                        </a:rPr>
                        <a:t>Overholdelse af projektbudget</a:t>
                      </a:r>
                    </a:p>
                  </a:txBody>
                  <a:tcPr marL="68580" marR="68580" marT="0" marB="0"/>
                </a:tc>
                <a:extLst>
                  <a:ext uri="{0D108BD9-81ED-4DB2-BD59-A6C34878D82A}">
                    <a16:rowId xmlns:a16="http://schemas.microsoft.com/office/drawing/2014/main" val="2612551115"/>
                  </a:ext>
                </a:extLst>
              </a:tr>
              <a:tr h="0">
                <a:tc>
                  <a:txBody>
                    <a:bodyPr/>
                    <a:lstStyle/>
                    <a:p>
                      <a:r>
                        <a:rPr lang="da-DK" sz="1200" b="0" kern="1200" dirty="0">
                          <a:solidFill>
                            <a:schemeClr val="tx1"/>
                          </a:solidFill>
                          <a:effectLst/>
                          <a:latin typeface="+mn-lt"/>
                          <a:ea typeface="+mn-ea"/>
                          <a:cs typeface="+mn-cs"/>
                        </a:rPr>
                        <a:t>Konklusion, hvorvidt projektbudgettet har været overholdt inden for aftalte rammer samt begrundelse for eventuelle væsentlige afvigelser.</a:t>
                      </a:r>
                    </a:p>
                  </a:txBody>
                  <a:tcPr marL="68580" marR="68580" marT="0" marB="0">
                    <a:solidFill>
                      <a:schemeClr val="accent1">
                        <a:lumMod val="20000"/>
                        <a:lumOff val="80000"/>
                      </a:schemeClr>
                    </a:solidFill>
                  </a:tcPr>
                </a:tc>
                <a:extLst>
                  <a:ext uri="{0D108BD9-81ED-4DB2-BD59-A6C34878D82A}">
                    <a16:rowId xmlns:a16="http://schemas.microsoft.com/office/drawing/2014/main" val="2756395552"/>
                  </a:ext>
                </a:extLst>
              </a:tr>
            </a:tbl>
          </a:graphicData>
        </a:graphic>
      </p:graphicFrame>
      <p:graphicFrame>
        <p:nvGraphicFramePr>
          <p:cNvPr id="11" name="Tabel 10">
            <a:extLst>
              <a:ext uri="{FF2B5EF4-FFF2-40B4-BE49-F238E27FC236}">
                <a16:creationId xmlns:a16="http://schemas.microsoft.com/office/drawing/2014/main" id="{17D9A0E2-32AF-4757-9100-60BBB5E28193}"/>
              </a:ext>
            </a:extLst>
          </p:cNvPr>
          <p:cNvGraphicFramePr>
            <a:graphicFrameLocks noGrp="1"/>
          </p:cNvGraphicFramePr>
          <p:nvPr>
            <p:extLst>
              <p:ext uri="{D42A27DB-BD31-4B8C-83A1-F6EECF244321}">
                <p14:modId xmlns:p14="http://schemas.microsoft.com/office/powerpoint/2010/main" val="3381450196"/>
              </p:ext>
            </p:extLst>
          </p:nvPr>
        </p:nvGraphicFramePr>
        <p:xfrm>
          <a:off x="539342" y="3979511"/>
          <a:ext cx="10659961" cy="365760"/>
        </p:xfrm>
        <a:graphic>
          <a:graphicData uri="http://schemas.openxmlformats.org/drawingml/2006/table">
            <a:tbl>
              <a:tblPr firstRow="1" firstCol="1" bandRow="1">
                <a:tableStyleId>{5C22544A-7EE6-4342-B048-85BDC9FD1C3A}</a:tableStyleId>
              </a:tblPr>
              <a:tblGrid>
                <a:gridCol w="10659961">
                  <a:extLst>
                    <a:ext uri="{9D8B030D-6E8A-4147-A177-3AD203B41FA5}">
                      <a16:colId xmlns:a16="http://schemas.microsoft.com/office/drawing/2014/main" val="457308140"/>
                    </a:ext>
                  </a:extLst>
                </a:gridCol>
              </a:tblGrid>
              <a:tr h="0">
                <a:tc>
                  <a:txBody>
                    <a:bodyPr/>
                    <a:lstStyle/>
                    <a:p>
                      <a:pPr lvl="0"/>
                      <a:r>
                        <a:rPr lang="da-DK" sz="1200" dirty="0">
                          <a:effectLst/>
                        </a:rPr>
                        <a:t>6. </a:t>
                      </a:r>
                      <a:r>
                        <a:rPr lang="da-DK" sz="1200" b="1" kern="1200" dirty="0">
                          <a:solidFill>
                            <a:schemeClr val="lt1"/>
                          </a:solidFill>
                          <a:effectLst/>
                          <a:latin typeface="+mn-lt"/>
                          <a:ea typeface="+mn-ea"/>
                          <a:cs typeface="+mn-cs"/>
                        </a:rPr>
                        <a:t>Gennemført kompetenceudvikling og eventuelt behov for yderligere uddannelser</a:t>
                      </a:r>
                    </a:p>
                  </a:txBody>
                  <a:tcPr marL="68580" marR="68580" marT="0" marB="0"/>
                </a:tc>
                <a:extLst>
                  <a:ext uri="{0D108BD9-81ED-4DB2-BD59-A6C34878D82A}">
                    <a16:rowId xmlns:a16="http://schemas.microsoft.com/office/drawing/2014/main" val="1348766207"/>
                  </a:ext>
                </a:extLst>
              </a:tr>
              <a:tr h="0">
                <a:tc>
                  <a:txBody>
                    <a:bodyPr/>
                    <a:lstStyle/>
                    <a:p>
                      <a:r>
                        <a:rPr lang="da-DK" sz="1200" b="0" kern="1200" dirty="0">
                          <a:solidFill>
                            <a:schemeClr val="tx1"/>
                          </a:solidFill>
                          <a:effectLst/>
                          <a:latin typeface="+mn-lt"/>
                          <a:ea typeface="+mn-ea"/>
                          <a:cs typeface="+mn-cs"/>
                        </a:rPr>
                        <a:t>Konklusion, hvorvidt gennemført kompetenceudvikling har opfyldt behovet samt anbefaling og begrundelse for eventuel yderligere uddannelser. </a:t>
                      </a:r>
                    </a:p>
                  </a:txBody>
                  <a:tcPr marL="68580" marR="68580" marT="0" marB="0">
                    <a:solidFill>
                      <a:schemeClr val="accent1">
                        <a:lumMod val="20000"/>
                        <a:lumOff val="80000"/>
                      </a:schemeClr>
                    </a:solidFill>
                  </a:tcPr>
                </a:tc>
                <a:extLst>
                  <a:ext uri="{0D108BD9-81ED-4DB2-BD59-A6C34878D82A}">
                    <a16:rowId xmlns:a16="http://schemas.microsoft.com/office/drawing/2014/main" val="3424517435"/>
                  </a:ext>
                </a:extLst>
              </a:tr>
            </a:tbl>
          </a:graphicData>
        </a:graphic>
      </p:graphicFrame>
      <p:sp>
        <p:nvSpPr>
          <p:cNvPr id="12" name="Tekstfelt 11">
            <a:extLst>
              <a:ext uri="{FF2B5EF4-FFF2-40B4-BE49-F238E27FC236}">
                <a16:creationId xmlns:a16="http://schemas.microsoft.com/office/drawing/2014/main" id="{B8B25FDA-1508-471E-9962-78CB0E793851}"/>
              </a:ext>
            </a:extLst>
          </p:cNvPr>
          <p:cNvSpPr txBox="1"/>
          <p:nvPr/>
        </p:nvSpPr>
        <p:spPr>
          <a:xfrm>
            <a:off x="6560447" y="1049354"/>
            <a:ext cx="4924082" cy="338554"/>
          </a:xfrm>
          <a:prstGeom prst="rect">
            <a:avLst/>
          </a:prstGeom>
          <a:noFill/>
        </p:spPr>
        <p:txBody>
          <a:bodyPr wrap="square" rtlCol="0">
            <a:spAutoFit/>
          </a:bodyPr>
          <a:lstStyle/>
          <a:p>
            <a:r>
              <a:rPr lang="da-DK" sz="1600" dirty="0">
                <a:effectLst/>
                <a:latin typeface="Calibri" panose="020F0502020204030204" pitchFamily="34" charset="0"/>
                <a:ea typeface="Calibri" panose="020F0502020204030204" pitchFamily="34" charset="0"/>
                <a:cs typeface="Times New Roman" panose="02020603050405020304" pitchFamily="18" charset="0"/>
              </a:rPr>
              <a:t>Projektafslutningsrapport for projekt:  _____________</a:t>
            </a:r>
            <a:endParaRPr lang="da-DK" sz="1600" dirty="0"/>
          </a:p>
        </p:txBody>
      </p:sp>
      <p:graphicFrame>
        <p:nvGraphicFramePr>
          <p:cNvPr id="14" name="Tabel 13">
            <a:extLst>
              <a:ext uri="{FF2B5EF4-FFF2-40B4-BE49-F238E27FC236}">
                <a16:creationId xmlns:a16="http://schemas.microsoft.com/office/drawing/2014/main" id="{EA745657-4D19-40F9-A331-70201C16A6AA}"/>
              </a:ext>
            </a:extLst>
          </p:cNvPr>
          <p:cNvGraphicFramePr>
            <a:graphicFrameLocks noGrp="1"/>
          </p:cNvGraphicFramePr>
          <p:nvPr>
            <p:extLst>
              <p:ext uri="{D42A27DB-BD31-4B8C-83A1-F6EECF244321}">
                <p14:modId xmlns:p14="http://schemas.microsoft.com/office/powerpoint/2010/main" val="1732190680"/>
              </p:ext>
            </p:extLst>
          </p:nvPr>
        </p:nvGraphicFramePr>
        <p:xfrm>
          <a:off x="539340" y="4447859"/>
          <a:ext cx="10659963" cy="365760"/>
        </p:xfrm>
        <a:graphic>
          <a:graphicData uri="http://schemas.openxmlformats.org/drawingml/2006/table">
            <a:tbl>
              <a:tblPr firstRow="1" firstCol="1" bandRow="1">
                <a:tableStyleId>{5C22544A-7EE6-4342-B048-85BDC9FD1C3A}</a:tableStyleId>
              </a:tblPr>
              <a:tblGrid>
                <a:gridCol w="10659963">
                  <a:extLst>
                    <a:ext uri="{9D8B030D-6E8A-4147-A177-3AD203B41FA5}">
                      <a16:colId xmlns:a16="http://schemas.microsoft.com/office/drawing/2014/main" val="438642459"/>
                    </a:ext>
                  </a:extLst>
                </a:gridCol>
              </a:tblGrid>
              <a:tr h="0">
                <a:tc>
                  <a:txBody>
                    <a:bodyPr/>
                    <a:lstStyle/>
                    <a:p>
                      <a:pPr lvl="0"/>
                      <a:r>
                        <a:rPr lang="da-DK" sz="1200" dirty="0">
                          <a:effectLst/>
                        </a:rPr>
                        <a:t>7. </a:t>
                      </a:r>
                      <a:r>
                        <a:rPr lang="da-DK" sz="1200" b="1" kern="1200" dirty="0">
                          <a:solidFill>
                            <a:schemeClr val="lt1"/>
                          </a:solidFill>
                          <a:effectLst/>
                          <a:latin typeface="+mn-lt"/>
                          <a:ea typeface="+mn-ea"/>
                          <a:cs typeface="+mn-cs"/>
                        </a:rPr>
                        <a:t>Risikostyring i projektet</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481480"/>
                  </a:ext>
                </a:extLst>
              </a:tr>
              <a:tr h="0">
                <a:tc>
                  <a:txBody>
                    <a:bodyPr/>
                    <a:lstStyle/>
                    <a:p>
                      <a:r>
                        <a:rPr lang="da-DK" sz="1200" b="0" kern="1200" dirty="0">
                          <a:solidFill>
                            <a:schemeClr val="tx1"/>
                          </a:solidFill>
                          <a:effectLst/>
                          <a:latin typeface="+mn-lt"/>
                          <a:ea typeface="+mn-ea"/>
                          <a:cs typeface="+mn-cs"/>
                        </a:rPr>
                        <a:t>Redegørelse for identificerede og adresserede risici holdt op mod faktisk indtrufne risici. </a:t>
                      </a:r>
                    </a:p>
                  </a:txBody>
                  <a:tcPr marL="68580" marR="68580" marT="0" marB="0">
                    <a:solidFill>
                      <a:schemeClr val="accent1">
                        <a:lumMod val="20000"/>
                        <a:lumOff val="80000"/>
                      </a:schemeClr>
                    </a:solidFill>
                  </a:tcPr>
                </a:tc>
                <a:extLst>
                  <a:ext uri="{0D108BD9-81ED-4DB2-BD59-A6C34878D82A}">
                    <a16:rowId xmlns:a16="http://schemas.microsoft.com/office/drawing/2014/main" val="1073132508"/>
                  </a:ext>
                </a:extLst>
              </a:tr>
            </a:tbl>
          </a:graphicData>
        </a:graphic>
      </p:graphicFrame>
      <p:graphicFrame>
        <p:nvGraphicFramePr>
          <p:cNvPr id="15" name="Tabel 14">
            <a:extLst>
              <a:ext uri="{FF2B5EF4-FFF2-40B4-BE49-F238E27FC236}">
                <a16:creationId xmlns:a16="http://schemas.microsoft.com/office/drawing/2014/main" id="{E96D437B-E691-43BF-B898-C451863B984B}"/>
              </a:ext>
            </a:extLst>
          </p:cNvPr>
          <p:cNvGraphicFramePr>
            <a:graphicFrameLocks noGrp="1"/>
          </p:cNvGraphicFramePr>
          <p:nvPr>
            <p:extLst>
              <p:ext uri="{D42A27DB-BD31-4B8C-83A1-F6EECF244321}">
                <p14:modId xmlns:p14="http://schemas.microsoft.com/office/powerpoint/2010/main" val="1793270320"/>
              </p:ext>
            </p:extLst>
          </p:nvPr>
        </p:nvGraphicFramePr>
        <p:xfrm>
          <a:off x="539340" y="4916207"/>
          <a:ext cx="10659963" cy="548640"/>
        </p:xfrm>
        <a:graphic>
          <a:graphicData uri="http://schemas.openxmlformats.org/drawingml/2006/table">
            <a:tbl>
              <a:tblPr firstRow="1" firstCol="1" bandRow="1">
                <a:tableStyleId>{5C22544A-7EE6-4342-B048-85BDC9FD1C3A}</a:tableStyleId>
              </a:tblPr>
              <a:tblGrid>
                <a:gridCol w="10659963">
                  <a:extLst>
                    <a:ext uri="{9D8B030D-6E8A-4147-A177-3AD203B41FA5}">
                      <a16:colId xmlns:a16="http://schemas.microsoft.com/office/drawing/2014/main" val="429412178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rPr>
                        <a:t>8. </a:t>
                      </a:r>
                      <a:r>
                        <a:rPr lang="da-DK" sz="1200" b="1" kern="1200" dirty="0">
                          <a:solidFill>
                            <a:schemeClr val="lt1"/>
                          </a:solidFill>
                          <a:effectLst/>
                          <a:latin typeface="+mn-lt"/>
                          <a:ea typeface="+mn-ea"/>
                          <a:cs typeface="+mn-cs"/>
                        </a:rPr>
                        <a:t>Interessentstyring i projektet</a:t>
                      </a:r>
                    </a:p>
                  </a:txBody>
                  <a:tcPr marL="68580" marR="68580" marT="0" marB="0"/>
                </a:tc>
                <a:extLst>
                  <a:ext uri="{0D108BD9-81ED-4DB2-BD59-A6C34878D82A}">
                    <a16:rowId xmlns:a16="http://schemas.microsoft.com/office/drawing/2014/main" val="36500254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a:solidFill>
                            <a:schemeClr val="tx1"/>
                          </a:solidFill>
                          <a:effectLst/>
                          <a:latin typeface="+mn-lt"/>
                          <a:ea typeface="+mn-ea"/>
                          <a:cs typeface="+mn-cs"/>
                        </a:rPr>
                        <a:t>Redegørelse for hvorledes kommunikation med interessenter er forløbet, samt hvorledes eventuelle konflikter og modstand er håndteret. Endvidere en opgørelse over manglende interessenthåndtering og/eller informationsnødvendighed.</a:t>
                      </a:r>
                    </a:p>
                  </a:txBody>
                  <a:tcPr marL="68580" marR="68580" marT="0" marB="0">
                    <a:solidFill>
                      <a:schemeClr val="accent1">
                        <a:lumMod val="20000"/>
                        <a:lumOff val="80000"/>
                      </a:schemeClr>
                    </a:solidFill>
                  </a:tcPr>
                </a:tc>
                <a:extLst>
                  <a:ext uri="{0D108BD9-81ED-4DB2-BD59-A6C34878D82A}">
                    <a16:rowId xmlns:a16="http://schemas.microsoft.com/office/drawing/2014/main" val="3545113504"/>
                  </a:ext>
                </a:extLst>
              </a:tr>
            </a:tbl>
          </a:graphicData>
        </a:graphic>
      </p:graphicFrame>
      <p:graphicFrame>
        <p:nvGraphicFramePr>
          <p:cNvPr id="16" name="Tabel 15">
            <a:extLst>
              <a:ext uri="{FF2B5EF4-FFF2-40B4-BE49-F238E27FC236}">
                <a16:creationId xmlns:a16="http://schemas.microsoft.com/office/drawing/2014/main" id="{03D820A2-22DD-4A42-8C7D-796250BC985B}"/>
              </a:ext>
            </a:extLst>
          </p:cNvPr>
          <p:cNvGraphicFramePr>
            <a:graphicFrameLocks noGrp="1"/>
          </p:cNvGraphicFramePr>
          <p:nvPr>
            <p:extLst>
              <p:ext uri="{D42A27DB-BD31-4B8C-83A1-F6EECF244321}">
                <p14:modId xmlns:p14="http://schemas.microsoft.com/office/powerpoint/2010/main" val="2513847259"/>
              </p:ext>
            </p:extLst>
          </p:nvPr>
        </p:nvGraphicFramePr>
        <p:xfrm>
          <a:off x="539341" y="5565687"/>
          <a:ext cx="10659962" cy="548640"/>
        </p:xfrm>
        <a:graphic>
          <a:graphicData uri="http://schemas.openxmlformats.org/drawingml/2006/table">
            <a:tbl>
              <a:tblPr firstRow="1" firstCol="1" bandRow="1">
                <a:tableStyleId>{5C22544A-7EE6-4342-B048-85BDC9FD1C3A}</a:tableStyleId>
              </a:tblPr>
              <a:tblGrid>
                <a:gridCol w="10659962">
                  <a:extLst>
                    <a:ext uri="{9D8B030D-6E8A-4147-A177-3AD203B41FA5}">
                      <a16:colId xmlns:a16="http://schemas.microsoft.com/office/drawing/2014/main" val="177678835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rPr>
                        <a:t>9. </a:t>
                      </a:r>
                      <a:r>
                        <a:rPr lang="da-DK" sz="1200" b="1" kern="1200" dirty="0">
                          <a:solidFill>
                            <a:schemeClr val="lt1"/>
                          </a:solidFill>
                          <a:effectLst/>
                          <a:latin typeface="+mn-lt"/>
                          <a:ea typeface="+mn-ea"/>
                          <a:cs typeface="+mn-cs"/>
                        </a:rPr>
                        <a:t>Ledelse af projektet</a:t>
                      </a:r>
                    </a:p>
                  </a:txBody>
                  <a:tcPr marL="68580" marR="68580" marT="0" marB="0"/>
                </a:tc>
                <a:extLst>
                  <a:ext uri="{0D108BD9-81ED-4DB2-BD59-A6C34878D82A}">
                    <a16:rowId xmlns:a16="http://schemas.microsoft.com/office/drawing/2014/main" val="261255111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a:solidFill>
                            <a:schemeClr val="tx1"/>
                          </a:solidFill>
                          <a:effectLst/>
                          <a:latin typeface="+mn-lt"/>
                          <a:ea typeface="+mn-ea"/>
                          <a:cs typeface="+mn-cs"/>
                        </a:rPr>
                        <a:t>Redegørelse for hvorledes samarbejdet har fungeret med ledelse, referencegruppe, projektgruppe og øvrige grupper. Endvidere en redegørelse for hvorledes projektgruppens engagement og involvering har været, samt hvorledes den øvrige forretning har bidraget til projektets gennemførelse.</a:t>
                      </a:r>
                    </a:p>
                  </a:txBody>
                  <a:tcPr marL="68580" marR="68580" marT="0" marB="0">
                    <a:solidFill>
                      <a:schemeClr val="accent1">
                        <a:lumMod val="20000"/>
                        <a:lumOff val="80000"/>
                      </a:schemeClr>
                    </a:solidFill>
                  </a:tcPr>
                </a:tc>
                <a:extLst>
                  <a:ext uri="{0D108BD9-81ED-4DB2-BD59-A6C34878D82A}">
                    <a16:rowId xmlns:a16="http://schemas.microsoft.com/office/drawing/2014/main" val="2756395552"/>
                  </a:ext>
                </a:extLst>
              </a:tr>
            </a:tbl>
          </a:graphicData>
        </a:graphic>
      </p:graphicFrame>
      <p:graphicFrame>
        <p:nvGraphicFramePr>
          <p:cNvPr id="17" name="Tabel 16">
            <a:extLst>
              <a:ext uri="{FF2B5EF4-FFF2-40B4-BE49-F238E27FC236}">
                <a16:creationId xmlns:a16="http://schemas.microsoft.com/office/drawing/2014/main" id="{DA108311-DB09-4D17-95D0-522949E78CA5}"/>
              </a:ext>
            </a:extLst>
          </p:cNvPr>
          <p:cNvGraphicFramePr>
            <a:graphicFrameLocks noGrp="1"/>
          </p:cNvGraphicFramePr>
          <p:nvPr>
            <p:extLst>
              <p:ext uri="{D42A27DB-BD31-4B8C-83A1-F6EECF244321}">
                <p14:modId xmlns:p14="http://schemas.microsoft.com/office/powerpoint/2010/main" val="1061989764"/>
              </p:ext>
            </p:extLst>
          </p:nvPr>
        </p:nvGraphicFramePr>
        <p:xfrm>
          <a:off x="539338" y="6215167"/>
          <a:ext cx="10659961" cy="548640"/>
        </p:xfrm>
        <a:graphic>
          <a:graphicData uri="http://schemas.openxmlformats.org/drawingml/2006/table">
            <a:tbl>
              <a:tblPr firstRow="1" firstCol="1" bandRow="1">
                <a:tableStyleId>{5C22544A-7EE6-4342-B048-85BDC9FD1C3A}</a:tableStyleId>
              </a:tblPr>
              <a:tblGrid>
                <a:gridCol w="10659961">
                  <a:extLst>
                    <a:ext uri="{9D8B030D-6E8A-4147-A177-3AD203B41FA5}">
                      <a16:colId xmlns:a16="http://schemas.microsoft.com/office/drawing/2014/main" val="45730814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rPr>
                        <a:t>10. </a:t>
                      </a:r>
                      <a:r>
                        <a:rPr lang="da-DK" sz="1200" b="1" kern="1200" dirty="0">
                          <a:solidFill>
                            <a:schemeClr val="lt1"/>
                          </a:solidFill>
                          <a:effectLst/>
                          <a:latin typeface="+mn-lt"/>
                          <a:ea typeface="+mn-ea"/>
                          <a:cs typeface="+mn-cs"/>
                        </a:rPr>
                        <a:t>Erfaringer fra projektet</a:t>
                      </a:r>
                    </a:p>
                  </a:txBody>
                  <a:tcPr marL="68580" marR="68580" marT="0" marB="0"/>
                </a:tc>
                <a:extLst>
                  <a:ext uri="{0D108BD9-81ED-4DB2-BD59-A6C34878D82A}">
                    <a16:rowId xmlns:a16="http://schemas.microsoft.com/office/drawing/2014/main" val="1348766207"/>
                  </a:ext>
                </a:extLst>
              </a:tr>
              <a:tr h="0">
                <a:tc>
                  <a:txBody>
                    <a:bodyPr/>
                    <a:lstStyle/>
                    <a:p>
                      <a:r>
                        <a:rPr lang="da-DK" sz="1200" b="0" kern="1200" dirty="0">
                          <a:solidFill>
                            <a:schemeClr val="tx1"/>
                          </a:solidFill>
                          <a:effectLst/>
                          <a:latin typeface="+mn-lt"/>
                          <a:ea typeface="+mn-ea"/>
                          <a:cs typeface="+mn-cs"/>
                        </a:rPr>
                        <a:t>Sammendrag af de væsentligste konklusioner og indsigter der med fordel kan optimere projektarbejdet i virksomheden</a:t>
                      </a:r>
                      <a:r>
                        <a:rPr lang="da-DK" sz="1200" b="0" kern="1200" baseline="0" dirty="0">
                          <a:solidFill>
                            <a:schemeClr val="tx1"/>
                          </a:solidFill>
                          <a:effectLst/>
                          <a:latin typeface="+mn-lt"/>
                          <a:ea typeface="+mn-ea"/>
                          <a:cs typeface="+mn-cs"/>
                        </a:rPr>
                        <a:t> -</a:t>
                      </a:r>
                      <a:r>
                        <a:rPr lang="da-DK" sz="1200" b="0" kern="1200" dirty="0">
                          <a:solidFill>
                            <a:schemeClr val="tx1"/>
                          </a:solidFill>
                          <a:effectLst/>
                          <a:latin typeface="+mn-lt"/>
                          <a:ea typeface="+mn-ea"/>
                          <a:cs typeface="+mn-cs"/>
                        </a:rPr>
                        <a:t> herunder anbefalede ændringer og tilføjelser til model, metoder og værktøjer.</a:t>
                      </a:r>
                    </a:p>
                  </a:txBody>
                  <a:tcPr marL="68580" marR="68580" marT="0" marB="0">
                    <a:solidFill>
                      <a:schemeClr val="accent1">
                        <a:lumMod val="20000"/>
                        <a:lumOff val="80000"/>
                      </a:schemeClr>
                    </a:solidFill>
                  </a:tcPr>
                </a:tc>
                <a:extLst>
                  <a:ext uri="{0D108BD9-81ED-4DB2-BD59-A6C34878D82A}">
                    <a16:rowId xmlns:a16="http://schemas.microsoft.com/office/drawing/2014/main" val="3424517435"/>
                  </a:ext>
                </a:extLst>
              </a:tr>
            </a:tbl>
          </a:graphicData>
        </a:graphic>
      </p:graphicFrame>
      <p:pic>
        <p:nvPicPr>
          <p:cNvPr id="18" name="Grafik 64" descr="Hjem">
            <a:hlinkClick r:id="rId12" action="ppaction://hlinksldjump"/>
            <a:extLst>
              <a:ext uri="{FF2B5EF4-FFF2-40B4-BE49-F238E27FC236}">
                <a16:creationId xmlns:a16="http://schemas.microsoft.com/office/drawing/2014/main" id="{44703217-3981-4C7B-A3D0-DCB91E9C6BE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153" y="127113"/>
            <a:ext cx="407840" cy="407840"/>
          </a:xfrm>
          <a:prstGeom prst="rect">
            <a:avLst/>
          </a:prstGeom>
        </p:spPr>
      </p:pic>
      <p:pic>
        <p:nvPicPr>
          <p:cNvPr id="19" name="Grafik 10" descr="Pil vandret u-vending">
            <a:hlinkClick r:id="" action="ppaction://hlinkshowjump?jump=lastslideviewed"/>
            <a:extLst>
              <a:ext uri="{FF2B5EF4-FFF2-40B4-BE49-F238E27FC236}">
                <a16:creationId xmlns:a16="http://schemas.microsoft.com/office/drawing/2014/main" id="{CC8C9372-BBC3-4C37-9396-AE7FFE20925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553048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2646878"/>
          </a:xfrm>
          <a:prstGeom prst="rect">
            <a:avLst/>
          </a:prstGeom>
        </p:spPr>
        <p:txBody>
          <a:bodyPr wrap="square">
            <a:spAutoFit/>
          </a:bodyPr>
          <a:lstStyle/>
          <a:p>
            <a:r>
              <a:rPr lang="da-DK" sz="2000" dirty="0"/>
              <a:t>Skabelon til: Organisering</a:t>
            </a:r>
          </a:p>
          <a:p>
            <a:endParaRPr lang="da-DK" b="1" dirty="0">
              <a:latin typeface="+mj-lt"/>
            </a:endParaRPr>
          </a:p>
          <a:p>
            <a:endParaRPr lang="da-DK" b="1" dirty="0">
              <a:latin typeface="+mj-lt"/>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latin typeface="+mj-lt"/>
            </a:endParaRPr>
          </a:p>
          <a:p>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 name="Tekstfelt 2">
            <a:extLst>
              <a:ext uri="{FF2B5EF4-FFF2-40B4-BE49-F238E27FC236}">
                <a16:creationId xmlns:a16="http://schemas.microsoft.com/office/drawing/2014/main" id="{FC571ED2-9F57-4143-A102-E1CB93E99FCC}"/>
              </a:ext>
            </a:extLst>
          </p:cNvPr>
          <p:cNvSpPr txBox="1"/>
          <p:nvPr/>
        </p:nvSpPr>
        <p:spPr>
          <a:xfrm>
            <a:off x="485993" y="1570403"/>
            <a:ext cx="10897043" cy="5156604"/>
          </a:xfrm>
          <a:prstGeom prst="rect">
            <a:avLst/>
          </a:prstGeom>
          <a:noFill/>
        </p:spPr>
        <p:txBody>
          <a:bodyPr wrap="square" rtlCol="0">
            <a:spAutoFit/>
          </a:bodyPr>
          <a:lstStyle/>
          <a:p>
            <a:pPr>
              <a:lnSpc>
                <a:spcPct val="115000"/>
              </a:lnSpc>
              <a:spcAft>
                <a:spcPts val="1000"/>
              </a:spcAft>
            </a:pPr>
            <a:r>
              <a:rPr lang="da-DK" sz="2000" b="1" dirty="0">
                <a:effectLst/>
                <a:latin typeface="Calibri" panose="020F0502020204030204" pitchFamily="34" charset="0"/>
                <a:ea typeface="Calibri" panose="020F0502020204030204" pitchFamily="34" charset="0"/>
                <a:cs typeface="Times New Roman" panose="02020603050405020304" pitchFamily="18" charset="0"/>
              </a:rPr>
              <a:t>Forslag til projektorganisation for projekt:_________________________</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Formålet med dette dokument er, at give den første beskrivelse af den projektorganisationen der skal indgå i projektet. Den projektansvarlige/styregruppen og projektlederen bør udfærdige dette dokument i samråd.</a:t>
            </a:r>
          </a:p>
          <a:p>
            <a:pPr>
              <a:lnSpc>
                <a:spcPct val="115000"/>
              </a:lnSpc>
              <a:spcAft>
                <a:spcPts val="1000"/>
              </a:spcAft>
            </a:pPr>
            <a:endParaRPr lang="da-DK"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a-DK" sz="1400" b="1" dirty="0">
                <a:effectLst/>
                <a:latin typeface="Calibri" panose="020F0502020204030204" pitchFamily="34" charset="0"/>
                <a:ea typeface="Calibri" panose="020F0502020204030204" pitchFamily="34" charset="0"/>
                <a:cs typeface="Times New Roman" panose="02020603050405020304" pitchFamily="18" charset="0"/>
              </a:rPr>
              <a:t>1. Anbefales en styregruppe etableret?  ___ Ja   ___  nej</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mj-lt"/>
              <a:buAutoNum type="alphaLcPeriod"/>
            </a:pPr>
            <a:r>
              <a:rPr lang="da-DK" sz="1400" dirty="0">
                <a:effectLst/>
                <a:latin typeface="Calibri" panose="020F0502020204030204" pitchFamily="34" charset="0"/>
                <a:ea typeface="Calibri" panose="020F0502020204030204" pitchFamily="34" charset="0"/>
                <a:cs typeface="Times New Roman" panose="02020603050405020304" pitchFamily="18" charset="0"/>
              </a:rPr>
              <a:t>Forslag og begrundelse til styregruppens sammensætning:</a:t>
            </a:r>
          </a:p>
          <a:p>
            <a:pPr marL="742950" lvl="1" indent="-285750">
              <a:lnSpc>
                <a:spcPct val="115000"/>
              </a:lnSpc>
              <a:spcAft>
                <a:spcPts val="0"/>
              </a:spcAft>
              <a:buFont typeface="+mj-lt"/>
              <a:buAutoNum type="alphaLcPeriod"/>
            </a:pPr>
            <a:r>
              <a:rPr lang="da-DK" sz="1400" dirty="0">
                <a:effectLst/>
                <a:latin typeface="Calibri" panose="020F0502020204030204" pitchFamily="34" charset="0"/>
                <a:ea typeface="Calibri" panose="020F0502020204030204" pitchFamily="34" charset="0"/>
                <a:cs typeface="Times New Roman" panose="02020603050405020304" pitchFamily="18" charset="0"/>
              </a:rPr>
              <a:t>Hvis nej, begrundelse:</a:t>
            </a:r>
          </a:p>
          <a:p>
            <a:pPr marL="914400">
              <a:lnSpc>
                <a:spcPct val="115000"/>
              </a:lnSpc>
              <a:spcAft>
                <a:spcPts val="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15000"/>
              </a:lnSpc>
              <a:spcAft>
                <a:spcPts val="0"/>
              </a:spcAft>
            </a:pPr>
            <a:r>
              <a:rPr lang="da-DK" sz="1400" b="1" dirty="0">
                <a:effectLst/>
                <a:latin typeface="Calibri" panose="020F0502020204030204" pitchFamily="34" charset="0"/>
                <a:ea typeface="Calibri" panose="020F0502020204030204" pitchFamily="34" charset="0"/>
                <a:cs typeface="Times New Roman" panose="02020603050405020304" pitchFamily="18" charset="0"/>
              </a:rPr>
              <a:t>2. Anbefales en referencegruppe etableret?  ___ Ja  ___ nej</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mj-lt"/>
              <a:buAutoNum type="alphaLcPeriod"/>
            </a:pPr>
            <a:r>
              <a:rPr lang="da-DK" sz="1400" dirty="0">
                <a:effectLst/>
                <a:latin typeface="Calibri" panose="020F0502020204030204" pitchFamily="34" charset="0"/>
                <a:ea typeface="Calibri" panose="020F0502020204030204" pitchFamily="34" charset="0"/>
                <a:cs typeface="Times New Roman" panose="02020603050405020304" pitchFamily="18" charset="0"/>
              </a:rPr>
              <a:t>Forslag og begrundelse til referencegruppens sammensætning:</a:t>
            </a:r>
          </a:p>
          <a:p>
            <a:pPr marL="742950" lvl="1" indent="-285750">
              <a:lnSpc>
                <a:spcPct val="115000"/>
              </a:lnSpc>
              <a:spcAft>
                <a:spcPts val="0"/>
              </a:spcAft>
              <a:buFont typeface="+mj-lt"/>
              <a:buAutoNum type="alphaLcPeriod"/>
            </a:pPr>
            <a:r>
              <a:rPr lang="da-DK" sz="1400" dirty="0">
                <a:effectLst/>
                <a:latin typeface="Calibri" panose="020F0502020204030204" pitchFamily="34" charset="0"/>
                <a:ea typeface="Calibri" panose="020F0502020204030204" pitchFamily="34" charset="0"/>
                <a:cs typeface="Times New Roman" panose="02020603050405020304" pitchFamily="18" charset="0"/>
              </a:rPr>
              <a:t>Hvis nej, begrundelse:</a:t>
            </a:r>
          </a:p>
          <a:p>
            <a:pPr marL="914400">
              <a:lnSpc>
                <a:spcPct val="115000"/>
              </a:lnSpc>
              <a:spcAft>
                <a:spcPts val="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15000"/>
              </a:lnSpc>
              <a:spcAft>
                <a:spcPts val="0"/>
              </a:spcAft>
            </a:pPr>
            <a:r>
              <a:rPr lang="da-DK" sz="1400" b="1" dirty="0">
                <a:effectLst/>
                <a:latin typeface="Calibri" panose="020F0502020204030204" pitchFamily="34" charset="0"/>
                <a:ea typeface="Calibri" panose="020F0502020204030204" pitchFamily="34" charset="0"/>
                <a:cs typeface="Times New Roman" panose="02020603050405020304" pitchFamily="18" charset="0"/>
              </a:rPr>
              <a:t>3. Anbefaling og begrundelse til projektgruppens sammensætning:</a:t>
            </a:r>
            <a:br>
              <a:rPr lang="da-DK" sz="1400" b="1" dirty="0">
                <a:effectLst/>
                <a:latin typeface="Calibri" panose="020F0502020204030204" pitchFamily="34" charset="0"/>
                <a:ea typeface="Calibri" panose="020F0502020204030204" pitchFamily="34" charset="0"/>
                <a:cs typeface="Times New Roman" panose="02020603050405020304" pitchFamily="18" charset="0"/>
              </a:rPr>
            </a:br>
            <a:r>
              <a:rPr lang="da-DK" sz="1400" b="1" dirty="0">
                <a:effectLst/>
                <a:latin typeface="Calibri" panose="020F0502020204030204" pitchFamily="34" charset="0"/>
                <a:ea typeface="Calibri" panose="020F0502020204030204" pitchFamily="34" charset="0"/>
                <a:cs typeface="Times New Roman" panose="02020603050405020304" pitchFamily="18" charset="0"/>
              </a:rPr>
              <a:t>    </a:t>
            </a:r>
            <a:r>
              <a:rPr lang="da-DK" sz="1400" dirty="0">
                <a:effectLst/>
                <a:latin typeface="Calibri" panose="020F0502020204030204" pitchFamily="34" charset="0"/>
                <a:ea typeface="Calibri" panose="020F0502020204030204" pitchFamily="34" charset="0"/>
                <a:cs typeface="Times New Roman" panose="02020603050405020304" pitchFamily="18" charset="0"/>
              </a:rPr>
              <a:t>(herunder indgåelse af eksterne kompetencer) </a:t>
            </a:r>
          </a:p>
          <a:p>
            <a:pPr marL="742950" lvl="1" indent="-285750">
              <a:lnSpc>
                <a:spcPct val="115000"/>
              </a:lnSpc>
              <a:spcAft>
                <a:spcPts val="0"/>
              </a:spcAft>
              <a:buFont typeface="+mj-lt"/>
              <a:buAutoNum type="alphaLcPeriod"/>
            </a:pPr>
            <a:r>
              <a:rPr lang="da-DK" sz="1400" dirty="0">
                <a:effectLst/>
                <a:latin typeface="Calibri" panose="020F0502020204030204" pitchFamily="34" charset="0"/>
                <a:ea typeface="Calibri" panose="020F0502020204030204" pitchFamily="34" charset="0"/>
                <a:cs typeface="Times New Roman" panose="02020603050405020304" pitchFamily="18" charset="0"/>
              </a:rPr>
              <a:t>Ide/analysefasen:</a:t>
            </a:r>
          </a:p>
          <a:p>
            <a:pPr marL="742950" lvl="1" indent="-285750">
              <a:lnSpc>
                <a:spcPct val="115000"/>
              </a:lnSpc>
              <a:spcAft>
                <a:spcPts val="0"/>
              </a:spcAft>
              <a:buFont typeface="+mj-lt"/>
              <a:buAutoNum type="alphaLcPeriod"/>
            </a:pPr>
            <a:r>
              <a:rPr lang="da-DK" sz="1400" dirty="0">
                <a:effectLst/>
                <a:latin typeface="Calibri" panose="020F0502020204030204" pitchFamily="34" charset="0"/>
                <a:ea typeface="Calibri" panose="020F0502020204030204" pitchFamily="34" charset="0"/>
                <a:cs typeface="Times New Roman" panose="02020603050405020304" pitchFamily="18" charset="0"/>
              </a:rPr>
              <a:t>Planlægningsfasen:</a:t>
            </a:r>
          </a:p>
          <a:p>
            <a:pPr marL="742950" lvl="1" indent="-285750">
              <a:lnSpc>
                <a:spcPct val="115000"/>
              </a:lnSpc>
              <a:spcAft>
                <a:spcPts val="0"/>
              </a:spcAft>
              <a:buFont typeface="+mj-lt"/>
              <a:buAutoNum type="alphaLcPeriod"/>
            </a:pPr>
            <a:r>
              <a:rPr lang="da-DK" sz="1400" dirty="0">
                <a:effectLst/>
                <a:latin typeface="Calibri" panose="020F0502020204030204" pitchFamily="34" charset="0"/>
                <a:ea typeface="Calibri" panose="020F0502020204030204" pitchFamily="34" charset="0"/>
                <a:cs typeface="Times New Roman" panose="02020603050405020304" pitchFamily="18" charset="0"/>
              </a:rPr>
              <a:t>Gennemførelsesfasen:</a:t>
            </a:r>
          </a:p>
          <a:p>
            <a:pPr marL="742950" lvl="1" indent="-285750">
              <a:lnSpc>
                <a:spcPct val="115000"/>
              </a:lnSpc>
              <a:spcAft>
                <a:spcPts val="1000"/>
              </a:spcAft>
              <a:buFont typeface="+mj-lt"/>
              <a:buAutoNum type="alphaLcPeriod"/>
            </a:pPr>
            <a:r>
              <a:rPr lang="da-DK" sz="1400" dirty="0">
                <a:effectLst/>
                <a:latin typeface="Calibri" panose="020F0502020204030204" pitchFamily="34" charset="0"/>
                <a:ea typeface="Calibri" panose="020F0502020204030204" pitchFamily="34" charset="0"/>
                <a:cs typeface="Times New Roman" panose="02020603050405020304" pitchFamily="18" charset="0"/>
              </a:rPr>
              <a:t>Afslutningsfasen: </a:t>
            </a:r>
          </a:p>
        </p:txBody>
      </p:sp>
      <p:sp>
        <p:nvSpPr>
          <p:cNvPr id="19" name="Rectangle 9">
            <a:hlinkClick r:id="rId3" action="ppaction://hlinksldjump"/>
            <a:extLst>
              <a:ext uri="{FF2B5EF4-FFF2-40B4-BE49-F238E27FC236}">
                <a16:creationId xmlns:a16="http://schemas.microsoft.com/office/drawing/2014/main" id="{2D974041-A412-4EC7-94D9-B6ED13E211F0}"/>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20" name="Rectangle 10">
            <a:hlinkClick r:id="rId4" action="ppaction://hlinksldjump"/>
            <a:extLst>
              <a:ext uri="{FF2B5EF4-FFF2-40B4-BE49-F238E27FC236}">
                <a16:creationId xmlns:a16="http://schemas.microsoft.com/office/drawing/2014/main" id="{AD1AE7AC-EAE0-4E10-BA92-C39A7A7AB16D}"/>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1" name="Rectangle 11">
            <a:hlinkClick r:id="rId5" action="ppaction://hlinksldjump"/>
            <a:extLst>
              <a:ext uri="{FF2B5EF4-FFF2-40B4-BE49-F238E27FC236}">
                <a16:creationId xmlns:a16="http://schemas.microsoft.com/office/drawing/2014/main" id="{D2209EE8-1304-4A8C-B8B2-48D5C6024D5B}"/>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2" name="Rectangle 12">
            <a:hlinkClick r:id="rId6" action="ppaction://hlinksldjump"/>
            <a:extLst>
              <a:ext uri="{FF2B5EF4-FFF2-40B4-BE49-F238E27FC236}">
                <a16:creationId xmlns:a16="http://schemas.microsoft.com/office/drawing/2014/main" id="{F001EA36-1F15-426E-BCF3-119717CE9637}"/>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23" name="Rektangel 55">
            <a:hlinkClick r:id="rId7" action="ppaction://hlinksldjump"/>
            <a:extLst>
              <a:ext uri="{FF2B5EF4-FFF2-40B4-BE49-F238E27FC236}">
                <a16:creationId xmlns:a16="http://schemas.microsoft.com/office/drawing/2014/main" id="{FD734875-31A4-43DC-AC64-D4A8F1D9FDE8}"/>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4" name="Rektangel 55">
            <a:hlinkClick r:id="rId8" action="ppaction://hlinksldjump"/>
            <a:extLst>
              <a:ext uri="{FF2B5EF4-FFF2-40B4-BE49-F238E27FC236}">
                <a16:creationId xmlns:a16="http://schemas.microsoft.com/office/drawing/2014/main" id="{DCFC792A-A352-4100-89EB-CCD9A8CEE970}"/>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5" name="Rektangel 55">
            <a:hlinkClick r:id="rId9" action="ppaction://hlinksldjump"/>
            <a:extLst>
              <a:ext uri="{FF2B5EF4-FFF2-40B4-BE49-F238E27FC236}">
                <a16:creationId xmlns:a16="http://schemas.microsoft.com/office/drawing/2014/main" id="{4F5B540A-A9D3-464B-BBFB-0B232302BDDC}"/>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6" name="Tekstfelt 61">
            <a:hlinkClick r:id="rId7" action="ppaction://hlinksldjump"/>
            <a:extLst>
              <a:ext uri="{FF2B5EF4-FFF2-40B4-BE49-F238E27FC236}">
                <a16:creationId xmlns:a16="http://schemas.microsoft.com/office/drawing/2014/main" id="{6BAAE491-D566-4B00-8AC5-C84961A3E1EF}"/>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27" name="Tekstfelt 61">
            <a:hlinkClick r:id="rId8" action="ppaction://hlinksldjump"/>
            <a:extLst>
              <a:ext uri="{FF2B5EF4-FFF2-40B4-BE49-F238E27FC236}">
                <a16:creationId xmlns:a16="http://schemas.microsoft.com/office/drawing/2014/main" id="{A4DA1CBC-54D2-41DD-8719-DD84790E3C07}"/>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28" name="Tekstfelt 61">
            <a:hlinkClick r:id="rId9" action="ppaction://hlinksldjump"/>
            <a:extLst>
              <a:ext uri="{FF2B5EF4-FFF2-40B4-BE49-F238E27FC236}">
                <a16:creationId xmlns:a16="http://schemas.microsoft.com/office/drawing/2014/main" id="{57344B4A-7FC3-4AFB-9BCC-3BB05867AD73}"/>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29" name="Rektangel 55">
            <a:hlinkClick r:id="rId10" action="ppaction://hlinksldjump"/>
            <a:extLst>
              <a:ext uri="{FF2B5EF4-FFF2-40B4-BE49-F238E27FC236}">
                <a16:creationId xmlns:a16="http://schemas.microsoft.com/office/drawing/2014/main" id="{09AFA1A2-7777-4E87-A8E9-2FD54481DF9E}"/>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0" name="Tekstfelt 61">
            <a:hlinkClick r:id="rId10" action="ppaction://hlinksldjump"/>
            <a:extLst>
              <a:ext uri="{FF2B5EF4-FFF2-40B4-BE49-F238E27FC236}">
                <a16:creationId xmlns:a16="http://schemas.microsoft.com/office/drawing/2014/main" id="{42041FD9-8562-40B3-95BB-DD0D8928AD2F}"/>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5" name="Grafik 64" descr="Hjem">
            <a:hlinkClick r:id="rId11" action="ppaction://hlinksldjump"/>
            <a:extLst>
              <a:ext uri="{FF2B5EF4-FFF2-40B4-BE49-F238E27FC236}">
                <a16:creationId xmlns:a16="http://schemas.microsoft.com/office/drawing/2014/main" id="{DBD3E42A-506A-44C6-8813-BB72EE5D2BF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3272AC6D-79AA-498D-806E-76D024497E5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pic>
        <p:nvPicPr>
          <p:cNvPr id="2" name="Grafik 1" descr="Arbejdsgang ">
            <a:hlinkClick r:id="rId16" action="ppaction://hlinksldjump"/>
            <a:extLst>
              <a:ext uri="{FF2B5EF4-FFF2-40B4-BE49-F238E27FC236}">
                <a16:creationId xmlns:a16="http://schemas.microsoft.com/office/drawing/2014/main" id="{0676E931-2688-49EA-81F4-97ABF2C05B4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7811" y="139311"/>
            <a:ext cx="407840" cy="407840"/>
          </a:xfrm>
          <a:prstGeom prst="rect">
            <a:avLst/>
          </a:prstGeom>
        </p:spPr>
      </p:pic>
      <p:pic>
        <p:nvPicPr>
          <p:cNvPr id="7" name="Grafik 6" descr="Gentag">
            <a:hlinkClick r:id="rId19" action="ppaction://hlinksldjump"/>
            <a:extLst>
              <a:ext uri="{FF2B5EF4-FFF2-40B4-BE49-F238E27FC236}">
                <a16:creationId xmlns:a16="http://schemas.microsoft.com/office/drawing/2014/main" id="{39898AF9-63B4-4D93-B7A7-A2AF2633E7A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571125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ACA1419A-4014-4116-A338-0835AA0691F0}"/>
              </a:ext>
            </a:extLst>
          </p:cNvPr>
          <p:cNvSpPr txBox="1"/>
          <p:nvPr/>
        </p:nvSpPr>
        <p:spPr>
          <a:xfrm>
            <a:off x="357442" y="1397875"/>
            <a:ext cx="11341915" cy="5421869"/>
          </a:xfrm>
          <a:prstGeom prst="rect">
            <a:avLst/>
          </a:prstGeom>
          <a:noFill/>
        </p:spPr>
        <p:txBody>
          <a:bodyPr wrap="square" rtlCol="0">
            <a:spAutoFit/>
          </a:bodyPr>
          <a:lstStyle/>
          <a:p>
            <a:pPr>
              <a:lnSpc>
                <a:spcPct val="115000"/>
              </a:lnSpc>
              <a:spcAft>
                <a:spcPts val="1000"/>
              </a:spcAft>
            </a:pPr>
            <a:r>
              <a:rPr lang="da-DK" sz="1000" dirty="0">
                <a:effectLst/>
                <a:latin typeface="Calibri" panose="020F0502020204030204" pitchFamily="34" charset="0"/>
                <a:ea typeface="Calibri" panose="020F0502020204030204" pitchFamily="34" charset="0"/>
                <a:cs typeface="Times New Roman" panose="02020603050405020304" pitchFamily="18" charset="0"/>
              </a:rPr>
              <a:t>Formålet med dette dokument er at godkende begrundelserne for projektet og berettigelsen af projektets igangsættelse.</a:t>
            </a:r>
          </a:p>
          <a:p>
            <a:pPr marL="342900" lvl="0" indent="-342900">
              <a:lnSpc>
                <a:spcPct val="115000"/>
              </a:lnSpc>
              <a:spcAft>
                <a:spcPts val="1000"/>
              </a:spcAft>
              <a:buFont typeface="+mj-lt"/>
              <a:buAutoNum type="arabicPeriod"/>
              <a:tabLst>
                <a:tab pos="457200" algn="l"/>
              </a:tabLs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Baggrunden for projekt ______________:</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Omkostninger for projektets gennemførelse</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a. Faktiske estimerede omkostninger</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b. Afsat budget</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AutoNum type="arabicPeriod" startAt="3"/>
              <a:tabLst>
                <a:tab pos="457200" algn="l"/>
              </a:tabLs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Estimerede omkostninger for drift af projektets leverancer</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endParaRPr lang="da-DK" sz="1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AutoNum type="arabicPeriod" startAt="3"/>
              <a:tabLst>
                <a:tab pos="457200" algn="l"/>
              </a:tabLs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Forventede besparelser og forventet udbytte efter projektets gennemførelse</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a. Faktiske estimerede besparelser</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b. Forventet udbytte</a:t>
            </a:r>
          </a:p>
          <a:p>
            <a:pPr marL="342900" lvl="0" indent="-342900">
              <a:lnSpc>
                <a:spcPct val="115000"/>
              </a:lnSpc>
              <a:spcAft>
                <a:spcPts val="0"/>
              </a:spcAft>
              <a:buAutoNum type="arabicPeriod" startAt="3"/>
              <a:tabLst>
                <a:tab pos="457200" algn="l"/>
              </a:tabLst>
            </a:pPr>
            <a:endParaRPr lang="da-DK" sz="1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AutoNum type="arabicPeriod" startAt="3"/>
              <a:tabLst>
                <a:tab pos="457200" algn="l"/>
              </a:tabLs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Projektets risikoprofil</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a. Væsentlige identificerede risici ved projektet</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b. Væsentlige identificerede risici efter projektet</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c. Vurdering af estimerede omkostninger ved forebyggelse og afhjælpning af væsentlige identificerede risici </a:t>
            </a:r>
            <a:endParaRPr lang="da-DK" sz="1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AutoNum type="arabicPeriod" startAt="3"/>
              <a:tabLst>
                <a:tab pos="457200" algn="l"/>
              </a:tabLst>
            </a:pPr>
            <a:endParaRPr lang="da-DK" sz="1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AutoNum type="arabicPeriod" startAt="3"/>
              <a:tabLst>
                <a:tab pos="457200" algn="l"/>
              </a:tabLs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Vurdering af kompetencer i organisationen</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a. Til gennemførelse af projektet</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b. Til drift af projektets leverancer</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endParaRPr lang="da-DK" sz="1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AutoNum type="arabicPeriod" startAt="3"/>
              <a:tabLst>
                <a:tab pos="457200" algn="l"/>
              </a:tabLs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Vurdering af belastningen på organisationen ved projektets gennemførelse</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a. Projektorganisationen</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b="1" dirty="0">
                <a:effectLst/>
                <a:latin typeface="Calibri" panose="020F0502020204030204" pitchFamily="34" charset="0"/>
                <a:ea typeface="Calibri" panose="020F0502020204030204" pitchFamily="34" charset="0"/>
                <a:cs typeface="Times New Roman" panose="02020603050405020304" pitchFamily="18" charset="0"/>
              </a:rPr>
              <a:t>b. </a:t>
            </a:r>
            <a:r>
              <a:rPr lang="da-DK" sz="1000" b="1" dirty="0" err="1">
                <a:effectLst/>
                <a:latin typeface="Calibri" panose="020F0502020204030204" pitchFamily="34" charset="0"/>
                <a:ea typeface="Calibri" panose="020F0502020204030204" pitchFamily="34" charset="0"/>
                <a:cs typeface="Times New Roman" panose="02020603050405020304" pitchFamily="18" charset="0"/>
              </a:rPr>
              <a:t>Linieorganisationen</a:t>
            </a:r>
            <a:endParaRPr lang="da-DK" sz="1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AutoNum type="arabicPeriod" startAt="3"/>
              <a:tabLst>
                <a:tab pos="457200" algn="l"/>
              </a:tabLst>
            </a:pPr>
            <a:endParaRPr lang="da-DK" sz="1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AutoNum type="arabicPeriod" startAt="3"/>
              <a:tabLst>
                <a:tab pos="457200" algn="l"/>
              </a:tabLs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Vurdering af påvirkningen på omgivelserne uden for </a:t>
            </a:r>
            <a:r>
              <a:rPr lang="da-DK" sz="1000" b="1" dirty="0" err="1">
                <a:effectLst/>
                <a:latin typeface="Calibri" panose="020F0502020204030204" pitchFamily="34" charset="0"/>
                <a:ea typeface="Calibri" panose="020F0502020204030204" pitchFamily="34" charset="0"/>
                <a:cs typeface="Times New Roman" panose="02020603050405020304" pitchFamily="18" charset="0"/>
              </a:rPr>
              <a:t>linieorganisationen</a:t>
            </a:r>
            <a:r>
              <a:rPr lang="da-DK" sz="1000" b="1" dirty="0">
                <a:effectLst/>
                <a:latin typeface="Calibri" panose="020F0502020204030204" pitchFamily="34" charset="0"/>
                <a:ea typeface="Calibri" panose="020F0502020204030204" pitchFamily="34" charset="0"/>
                <a:cs typeface="Times New Roman" panose="02020603050405020304" pitchFamily="18" charset="0"/>
              </a:rPr>
              <a:t> ved projektets gennemførelse</a:t>
            </a:r>
          </a:p>
          <a:p>
            <a:pPr marL="342900" lvl="0" indent="-342900">
              <a:lnSpc>
                <a:spcPct val="115000"/>
              </a:lnSpc>
              <a:spcAft>
                <a:spcPts val="0"/>
              </a:spcAft>
              <a:buAutoNum type="arabicPeriod" startAt="3"/>
              <a:tabLst>
                <a:tab pos="457200" algn="l"/>
              </a:tabLst>
            </a:pPr>
            <a:endParaRPr lang="da-DK" sz="1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AutoNum type="arabicPeriod" startAt="3"/>
              <a:tabLst>
                <a:tab pos="457200" algn="l"/>
              </a:tabLs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Samlet vurdering og anbefaling</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3">
            <a:extLst>
              <a:ext uri="{FF2B5EF4-FFF2-40B4-BE49-F238E27FC236}">
                <a16:creationId xmlns:a16="http://schemas.microsoft.com/office/drawing/2014/main" id="{95222B0E-EFAE-4EA0-AD0E-E60C906224A9}"/>
              </a:ext>
            </a:extLst>
          </p:cNvPr>
          <p:cNvSpPr/>
          <p:nvPr/>
        </p:nvSpPr>
        <p:spPr>
          <a:xfrm>
            <a:off x="134351" y="917668"/>
            <a:ext cx="7910573" cy="400110"/>
          </a:xfrm>
          <a:prstGeom prst="rect">
            <a:avLst/>
          </a:prstGeom>
        </p:spPr>
        <p:txBody>
          <a:bodyPr wrap="square">
            <a:spAutoFit/>
          </a:bodyPr>
          <a:lstStyle/>
          <a:p>
            <a:r>
              <a:rPr lang="da-DK" sz="2000" dirty="0"/>
              <a:t>Skabelon til: Godkendelse af projektberettigelse</a:t>
            </a:r>
            <a:endParaRPr lang="da-DK" sz="1200" b="1" dirty="0">
              <a:latin typeface="+mj-lt"/>
            </a:endParaRPr>
          </a:p>
        </p:txBody>
      </p:sp>
      <p:pic>
        <p:nvPicPr>
          <p:cNvPr id="20" name="Billede 19">
            <a:extLst>
              <a:ext uri="{FF2B5EF4-FFF2-40B4-BE49-F238E27FC236}">
                <a16:creationId xmlns:a16="http://schemas.microsoft.com/office/drawing/2014/main" id="{2F9D2162-4F46-4A33-9C3E-53534D582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1" name="Rectangle 9">
            <a:hlinkClick r:id="rId3" action="ppaction://hlinksldjump"/>
            <a:extLst>
              <a:ext uri="{FF2B5EF4-FFF2-40B4-BE49-F238E27FC236}">
                <a16:creationId xmlns:a16="http://schemas.microsoft.com/office/drawing/2014/main" id="{108C03AE-10F4-4BE4-8521-68D01029C7DD}"/>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22" name="Rectangle 10">
            <a:hlinkClick r:id="rId4" action="ppaction://hlinksldjump"/>
            <a:extLst>
              <a:ext uri="{FF2B5EF4-FFF2-40B4-BE49-F238E27FC236}">
                <a16:creationId xmlns:a16="http://schemas.microsoft.com/office/drawing/2014/main" id="{567CC61A-FAA4-4241-B511-FE4AA5583A52}"/>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3" name="Rectangle 11">
            <a:hlinkClick r:id="rId5" action="ppaction://hlinksldjump"/>
            <a:extLst>
              <a:ext uri="{FF2B5EF4-FFF2-40B4-BE49-F238E27FC236}">
                <a16:creationId xmlns:a16="http://schemas.microsoft.com/office/drawing/2014/main" id="{2E1124CD-7016-4901-B223-ED05E6CD4AE4}"/>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4" name="Rectangle 12">
            <a:hlinkClick r:id="rId6" action="ppaction://hlinksldjump"/>
            <a:extLst>
              <a:ext uri="{FF2B5EF4-FFF2-40B4-BE49-F238E27FC236}">
                <a16:creationId xmlns:a16="http://schemas.microsoft.com/office/drawing/2014/main" id="{E0012B24-380E-495E-8C2B-BF732E464368}"/>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25" name="Rektangel 55">
            <a:hlinkClick r:id="rId7" action="ppaction://hlinksldjump"/>
            <a:extLst>
              <a:ext uri="{FF2B5EF4-FFF2-40B4-BE49-F238E27FC236}">
                <a16:creationId xmlns:a16="http://schemas.microsoft.com/office/drawing/2014/main" id="{06C7E3BE-C8A5-4999-A59E-5BA9BDEBE090}"/>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6" name="Rektangel 55">
            <a:hlinkClick r:id="rId8" action="ppaction://hlinksldjump"/>
            <a:extLst>
              <a:ext uri="{FF2B5EF4-FFF2-40B4-BE49-F238E27FC236}">
                <a16:creationId xmlns:a16="http://schemas.microsoft.com/office/drawing/2014/main" id="{B641A14B-6335-4AF3-B857-649C55605742}"/>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7" name="Rektangel 55">
            <a:hlinkClick r:id="rId9" action="ppaction://hlinksldjump"/>
            <a:extLst>
              <a:ext uri="{FF2B5EF4-FFF2-40B4-BE49-F238E27FC236}">
                <a16:creationId xmlns:a16="http://schemas.microsoft.com/office/drawing/2014/main" id="{5BA83F31-7465-47BE-B77C-9071FEBE7A5C}"/>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8" name="Tekstfelt 61">
            <a:hlinkClick r:id="rId7" action="ppaction://hlinksldjump"/>
            <a:extLst>
              <a:ext uri="{FF2B5EF4-FFF2-40B4-BE49-F238E27FC236}">
                <a16:creationId xmlns:a16="http://schemas.microsoft.com/office/drawing/2014/main" id="{10E2B766-B408-435A-AD42-3C41DE3FEA38}"/>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29" name="Tekstfelt 61">
            <a:hlinkClick r:id="rId8" action="ppaction://hlinksldjump"/>
            <a:extLst>
              <a:ext uri="{FF2B5EF4-FFF2-40B4-BE49-F238E27FC236}">
                <a16:creationId xmlns:a16="http://schemas.microsoft.com/office/drawing/2014/main" id="{0AA38EAB-C2C1-4AD3-A810-7579D97D48A2}"/>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0" name="Tekstfelt 61">
            <a:hlinkClick r:id="rId9" action="ppaction://hlinksldjump"/>
            <a:extLst>
              <a:ext uri="{FF2B5EF4-FFF2-40B4-BE49-F238E27FC236}">
                <a16:creationId xmlns:a16="http://schemas.microsoft.com/office/drawing/2014/main" id="{5E0B1EFD-6E34-4FF4-900F-7EE2EC6539C3}"/>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1" name="Rektangel 55">
            <a:hlinkClick r:id="rId10" action="ppaction://hlinksldjump"/>
            <a:extLst>
              <a:ext uri="{FF2B5EF4-FFF2-40B4-BE49-F238E27FC236}">
                <a16:creationId xmlns:a16="http://schemas.microsoft.com/office/drawing/2014/main" id="{CC636BF3-074C-4945-B0E8-E5B8DC4C5C6C}"/>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Tekstfelt 61">
            <a:hlinkClick r:id="rId10" action="ppaction://hlinksldjump"/>
            <a:extLst>
              <a:ext uri="{FF2B5EF4-FFF2-40B4-BE49-F238E27FC236}">
                <a16:creationId xmlns:a16="http://schemas.microsoft.com/office/drawing/2014/main" id="{FDF64472-CA1A-490D-A3C6-48EFC3E6D9F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3" name="Grafik 64" descr="Hjem">
            <a:hlinkClick r:id="rId11" action="ppaction://hlinksldjump"/>
            <a:extLst>
              <a:ext uri="{FF2B5EF4-FFF2-40B4-BE49-F238E27FC236}">
                <a16:creationId xmlns:a16="http://schemas.microsoft.com/office/drawing/2014/main" id="{2D01E5D0-901E-4CA8-A1FC-54452A4AAC6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FEF4D1AF-F83B-4F68-8FD1-D0B58C03548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176955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Skabelon til: Godkendt plan for næste fase</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graphicFrame>
        <p:nvGraphicFramePr>
          <p:cNvPr id="2" name="Tabel 1">
            <a:extLst>
              <a:ext uri="{FF2B5EF4-FFF2-40B4-BE49-F238E27FC236}">
                <a16:creationId xmlns:a16="http://schemas.microsoft.com/office/drawing/2014/main" id="{156D4A66-FA14-4BC8-85CF-E9C73C5704CE}"/>
              </a:ext>
            </a:extLst>
          </p:cNvPr>
          <p:cNvGraphicFramePr>
            <a:graphicFrameLocks noGrp="1"/>
          </p:cNvGraphicFramePr>
          <p:nvPr>
            <p:extLst>
              <p:ext uri="{D42A27DB-BD31-4B8C-83A1-F6EECF244321}">
                <p14:modId xmlns:p14="http://schemas.microsoft.com/office/powerpoint/2010/main" val="326357541"/>
              </p:ext>
            </p:extLst>
          </p:nvPr>
        </p:nvGraphicFramePr>
        <p:xfrm>
          <a:off x="409213" y="1956297"/>
          <a:ext cx="9971451" cy="758532"/>
        </p:xfrm>
        <a:graphic>
          <a:graphicData uri="http://schemas.openxmlformats.org/drawingml/2006/table">
            <a:tbl>
              <a:tblPr firstRow="1" firstCol="1" bandRow="1">
                <a:tableStyleId>{5C22544A-7EE6-4342-B048-85BDC9FD1C3A}</a:tableStyleId>
              </a:tblPr>
              <a:tblGrid>
                <a:gridCol w="1974254">
                  <a:extLst>
                    <a:ext uri="{9D8B030D-6E8A-4147-A177-3AD203B41FA5}">
                      <a16:colId xmlns:a16="http://schemas.microsoft.com/office/drawing/2014/main" val="1083130139"/>
                    </a:ext>
                  </a:extLst>
                </a:gridCol>
                <a:gridCol w="7997197">
                  <a:extLst>
                    <a:ext uri="{9D8B030D-6E8A-4147-A177-3AD203B41FA5}">
                      <a16:colId xmlns:a16="http://schemas.microsoft.com/office/drawing/2014/main" val="1206023179"/>
                    </a:ext>
                  </a:extLst>
                </a:gridCol>
              </a:tblGrid>
              <a:tr h="252844">
                <a:tc gridSpan="2">
                  <a:txBody>
                    <a:bodyPr/>
                    <a:lstStyle/>
                    <a:p>
                      <a:pPr>
                        <a:lnSpc>
                          <a:spcPct val="115000"/>
                        </a:lnSpc>
                        <a:spcAft>
                          <a:spcPts val="0"/>
                        </a:spcAft>
                      </a:pPr>
                      <a:r>
                        <a:rPr lang="da-DK" sz="1100" dirty="0">
                          <a:effectLst/>
                        </a:rPr>
                        <a:t>1. Projektlederen har for fasen følgende rammer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1635815678"/>
                  </a:ext>
                </a:extLst>
              </a:tr>
              <a:tr h="252844">
                <a:tc>
                  <a:txBody>
                    <a:bodyPr/>
                    <a:lstStyle/>
                    <a:p>
                      <a:pPr>
                        <a:lnSpc>
                          <a:spcPct val="115000"/>
                        </a:lnSpc>
                        <a:spcAft>
                          <a:spcPts val="0"/>
                        </a:spcAft>
                      </a:pPr>
                      <a:r>
                        <a:rPr lang="da-DK" sz="1100">
                          <a:effectLst/>
                        </a:rPr>
                        <a:t>Mandat</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dirty="0">
                          <a:effectLst/>
                        </a:rPr>
                        <a:t>(skriv her hvilke ledelsesmæssige beføjelser projektlederen har)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3078764"/>
                  </a:ext>
                </a:extLst>
              </a:tr>
              <a:tr h="252844">
                <a:tc>
                  <a:txBody>
                    <a:bodyPr/>
                    <a:lstStyle/>
                    <a:p>
                      <a:pPr>
                        <a:lnSpc>
                          <a:spcPct val="115000"/>
                        </a:lnSpc>
                        <a:spcAft>
                          <a:spcPts val="0"/>
                        </a:spcAft>
                      </a:pPr>
                      <a:r>
                        <a:rPr lang="da-DK" sz="1100">
                          <a:effectLst/>
                        </a:rPr>
                        <a:t>Tolerance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dirty="0">
                          <a:effectLst/>
                        </a:rPr>
                        <a:t>(skriv her hvilke tolerancer projektlederen har på tid, indhold og ressourcer)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9312743"/>
                  </a:ext>
                </a:extLst>
              </a:tr>
            </a:tbl>
          </a:graphicData>
        </a:graphic>
      </p:graphicFrame>
      <p:graphicFrame>
        <p:nvGraphicFramePr>
          <p:cNvPr id="5" name="Tabel 4">
            <a:extLst>
              <a:ext uri="{FF2B5EF4-FFF2-40B4-BE49-F238E27FC236}">
                <a16:creationId xmlns:a16="http://schemas.microsoft.com/office/drawing/2014/main" id="{BB159457-E166-41DE-A388-8E48858A4FF9}"/>
              </a:ext>
            </a:extLst>
          </p:cNvPr>
          <p:cNvGraphicFramePr>
            <a:graphicFrameLocks noGrp="1"/>
          </p:cNvGraphicFramePr>
          <p:nvPr>
            <p:extLst>
              <p:ext uri="{D42A27DB-BD31-4B8C-83A1-F6EECF244321}">
                <p14:modId xmlns:p14="http://schemas.microsoft.com/office/powerpoint/2010/main" val="3727390328"/>
              </p:ext>
            </p:extLst>
          </p:nvPr>
        </p:nvGraphicFramePr>
        <p:xfrm>
          <a:off x="409213" y="3015691"/>
          <a:ext cx="9971450" cy="1156716"/>
        </p:xfrm>
        <a:graphic>
          <a:graphicData uri="http://schemas.openxmlformats.org/drawingml/2006/table">
            <a:tbl>
              <a:tblPr firstRow="1" firstCol="1" bandRow="1">
                <a:tableStyleId>{5C22544A-7EE6-4342-B048-85BDC9FD1C3A}</a:tableStyleId>
              </a:tblPr>
              <a:tblGrid>
                <a:gridCol w="1974254">
                  <a:extLst>
                    <a:ext uri="{9D8B030D-6E8A-4147-A177-3AD203B41FA5}">
                      <a16:colId xmlns:a16="http://schemas.microsoft.com/office/drawing/2014/main" val="507021572"/>
                    </a:ext>
                  </a:extLst>
                </a:gridCol>
                <a:gridCol w="7997196">
                  <a:extLst>
                    <a:ext uri="{9D8B030D-6E8A-4147-A177-3AD203B41FA5}">
                      <a16:colId xmlns:a16="http://schemas.microsoft.com/office/drawing/2014/main" val="1775992511"/>
                    </a:ext>
                  </a:extLst>
                </a:gridCol>
              </a:tblGrid>
              <a:tr h="191861">
                <a:tc gridSpan="2">
                  <a:txBody>
                    <a:bodyPr/>
                    <a:lstStyle/>
                    <a:p>
                      <a:pPr>
                        <a:lnSpc>
                          <a:spcPct val="115000"/>
                        </a:lnSpc>
                        <a:spcAft>
                          <a:spcPts val="0"/>
                        </a:spcAft>
                      </a:pPr>
                      <a:r>
                        <a:rPr lang="da-DK" sz="1100" dirty="0">
                          <a:effectLst/>
                        </a:rPr>
                        <a:t>2. Projektlederen kan disponere over følgende ressourcer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1758543021"/>
                  </a:ext>
                </a:extLst>
              </a:tr>
              <a:tr h="191861">
                <a:tc>
                  <a:txBody>
                    <a:bodyPr/>
                    <a:lstStyle/>
                    <a:p>
                      <a:pPr>
                        <a:lnSpc>
                          <a:spcPct val="115000"/>
                        </a:lnSpc>
                        <a:spcAft>
                          <a:spcPts val="0"/>
                        </a:spcAft>
                      </a:pPr>
                      <a:r>
                        <a:rPr lang="da-DK" sz="1100">
                          <a:effectLst/>
                        </a:rPr>
                        <a:t>Interne personer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dirty="0">
                          <a:effectLst/>
                        </a:rPr>
                        <a:t>(skriv navne/funktioner her)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1299553"/>
                  </a:ext>
                </a:extLst>
              </a:tr>
              <a:tr h="191861">
                <a:tc>
                  <a:txBody>
                    <a:bodyPr/>
                    <a:lstStyle/>
                    <a:p>
                      <a:pPr>
                        <a:lnSpc>
                          <a:spcPct val="115000"/>
                        </a:lnSpc>
                        <a:spcAft>
                          <a:spcPts val="0"/>
                        </a:spcAft>
                      </a:pPr>
                      <a:r>
                        <a:rPr lang="da-DK" sz="1100">
                          <a:effectLst/>
                        </a:rPr>
                        <a:t>Eksterne personer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(skriv navne/funktioner her)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1824930"/>
                  </a:ext>
                </a:extLst>
              </a:tr>
              <a:tr h="191861">
                <a:tc>
                  <a:txBody>
                    <a:bodyPr/>
                    <a:lstStyle/>
                    <a:p>
                      <a:pPr>
                        <a:lnSpc>
                          <a:spcPct val="115000"/>
                        </a:lnSpc>
                        <a:spcAft>
                          <a:spcPts val="0"/>
                        </a:spcAft>
                      </a:pPr>
                      <a:r>
                        <a:rPr lang="da-DK" sz="1100">
                          <a:effectLst/>
                        </a:rPr>
                        <a:t>Beløb til indkøb</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dirty="0">
                          <a:effectLst/>
                        </a:rPr>
                        <a:t>(skriv beløb her)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9845205"/>
                  </a:ext>
                </a:extLst>
              </a:tr>
              <a:tr h="184305">
                <a:tc>
                  <a:txBody>
                    <a:bodyPr/>
                    <a:lstStyle/>
                    <a:p>
                      <a:pPr>
                        <a:lnSpc>
                          <a:spcPct val="115000"/>
                        </a:lnSpc>
                        <a:spcAft>
                          <a:spcPts val="0"/>
                        </a:spcAft>
                      </a:pPr>
                      <a:r>
                        <a:rPr lang="da-DK" sz="1100" dirty="0">
                          <a:effectLst/>
                        </a:rPr>
                        <a:t>Beløb til øvrige omkostninger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a:effectLst/>
                        </a:rPr>
                        <a:t>(skriv beløb her)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1227771"/>
                  </a:ext>
                </a:extLst>
              </a:tr>
              <a:tr h="191861">
                <a:tc>
                  <a:txBody>
                    <a:bodyPr/>
                    <a:lstStyle/>
                    <a:p>
                      <a:pPr>
                        <a:lnSpc>
                          <a:spcPct val="115000"/>
                        </a:lnSpc>
                        <a:spcAft>
                          <a:spcPts val="0"/>
                        </a:spcAft>
                      </a:pPr>
                      <a:r>
                        <a:rPr lang="da-DK" sz="1100">
                          <a:effectLst/>
                        </a:rPr>
                        <a:t>Facilliteter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100" dirty="0">
                          <a:effectLst/>
                        </a:rPr>
                        <a:t>(skiv </a:t>
                      </a:r>
                      <a:r>
                        <a:rPr lang="da-DK" sz="1100" dirty="0" err="1">
                          <a:effectLst/>
                        </a:rPr>
                        <a:t>facilliteter</a:t>
                      </a:r>
                      <a:r>
                        <a:rPr lang="da-DK" sz="1100" dirty="0">
                          <a:effectLst/>
                        </a:rPr>
                        <a:t> her)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5446799"/>
                  </a:ext>
                </a:extLst>
              </a:tr>
            </a:tbl>
          </a:graphicData>
        </a:graphic>
      </p:graphicFrame>
      <p:graphicFrame>
        <p:nvGraphicFramePr>
          <p:cNvPr id="6" name="Tabel 5">
            <a:extLst>
              <a:ext uri="{FF2B5EF4-FFF2-40B4-BE49-F238E27FC236}">
                <a16:creationId xmlns:a16="http://schemas.microsoft.com/office/drawing/2014/main" id="{268207ED-09E7-4DCC-B849-5C0A2768DD2F}"/>
              </a:ext>
            </a:extLst>
          </p:cNvPr>
          <p:cNvGraphicFramePr>
            <a:graphicFrameLocks noGrp="1"/>
          </p:cNvGraphicFramePr>
          <p:nvPr>
            <p:extLst>
              <p:ext uri="{D42A27DB-BD31-4B8C-83A1-F6EECF244321}">
                <p14:modId xmlns:p14="http://schemas.microsoft.com/office/powerpoint/2010/main" val="2253275093"/>
              </p:ext>
            </p:extLst>
          </p:nvPr>
        </p:nvGraphicFramePr>
        <p:xfrm>
          <a:off x="409212" y="4671529"/>
          <a:ext cx="9971449" cy="462534"/>
        </p:xfrm>
        <a:graphic>
          <a:graphicData uri="http://schemas.openxmlformats.org/drawingml/2006/table">
            <a:tbl>
              <a:tblPr firstRow="1" firstCol="1" bandRow="1">
                <a:tableStyleId>{5C22544A-7EE6-4342-B048-85BDC9FD1C3A}</a:tableStyleId>
              </a:tblPr>
              <a:tblGrid>
                <a:gridCol w="9971449">
                  <a:extLst>
                    <a:ext uri="{9D8B030D-6E8A-4147-A177-3AD203B41FA5}">
                      <a16:colId xmlns:a16="http://schemas.microsoft.com/office/drawing/2014/main" val="1863751382"/>
                    </a:ext>
                  </a:extLst>
                </a:gridCol>
              </a:tblGrid>
              <a:tr h="231267">
                <a:tc>
                  <a:txBody>
                    <a:bodyPr/>
                    <a:lstStyle/>
                    <a:p>
                      <a:pPr>
                        <a:lnSpc>
                          <a:spcPct val="115000"/>
                        </a:lnSpc>
                        <a:spcAft>
                          <a:spcPts val="0"/>
                        </a:spcAft>
                      </a:pPr>
                      <a:r>
                        <a:rPr lang="da-DK" sz="1100">
                          <a:effectLst/>
                        </a:rPr>
                        <a:t>3. Der skal leveres følgende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7075687"/>
                  </a:ext>
                </a:extLst>
              </a:tr>
              <a:tr h="231267">
                <a:tc>
                  <a:txBody>
                    <a:bodyPr/>
                    <a:lstStyle/>
                    <a:p>
                      <a:pPr>
                        <a:lnSpc>
                          <a:spcPct val="115000"/>
                        </a:lnSpc>
                        <a:spcAft>
                          <a:spcPts val="0"/>
                        </a:spcAft>
                      </a:pPr>
                      <a:r>
                        <a:rPr lang="da-DK" sz="1100" b="0" dirty="0">
                          <a:solidFill>
                            <a:schemeClr val="tx1"/>
                          </a:solidFill>
                          <a:effectLst/>
                        </a:rPr>
                        <a:t>(skriv leverancerne her)</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484812319"/>
                  </a:ext>
                </a:extLst>
              </a:tr>
            </a:tbl>
          </a:graphicData>
        </a:graphic>
      </p:graphicFrame>
      <p:graphicFrame>
        <p:nvGraphicFramePr>
          <p:cNvPr id="7" name="Tabel 6">
            <a:extLst>
              <a:ext uri="{FF2B5EF4-FFF2-40B4-BE49-F238E27FC236}">
                <a16:creationId xmlns:a16="http://schemas.microsoft.com/office/drawing/2014/main" id="{3E2B42D6-D7D0-457F-95A9-368E9EE58C47}"/>
              </a:ext>
            </a:extLst>
          </p:cNvPr>
          <p:cNvGraphicFramePr>
            <a:graphicFrameLocks noGrp="1"/>
          </p:cNvGraphicFramePr>
          <p:nvPr>
            <p:extLst>
              <p:ext uri="{D42A27DB-BD31-4B8C-83A1-F6EECF244321}">
                <p14:modId xmlns:p14="http://schemas.microsoft.com/office/powerpoint/2010/main" val="3902789385"/>
              </p:ext>
            </p:extLst>
          </p:nvPr>
        </p:nvGraphicFramePr>
        <p:xfrm>
          <a:off x="409212" y="5434925"/>
          <a:ext cx="9971449" cy="462534"/>
        </p:xfrm>
        <a:graphic>
          <a:graphicData uri="http://schemas.openxmlformats.org/drawingml/2006/table">
            <a:tbl>
              <a:tblPr firstRow="1" firstCol="1" bandRow="1">
                <a:tableStyleId>{5C22544A-7EE6-4342-B048-85BDC9FD1C3A}</a:tableStyleId>
              </a:tblPr>
              <a:tblGrid>
                <a:gridCol w="9971449">
                  <a:extLst>
                    <a:ext uri="{9D8B030D-6E8A-4147-A177-3AD203B41FA5}">
                      <a16:colId xmlns:a16="http://schemas.microsoft.com/office/drawing/2014/main" val="3427062407"/>
                    </a:ext>
                  </a:extLst>
                </a:gridCol>
              </a:tblGrid>
              <a:tr h="231267">
                <a:tc>
                  <a:txBody>
                    <a:bodyPr/>
                    <a:lstStyle/>
                    <a:p>
                      <a:pPr>
                        <a:lnSpc>
                          <a:spcPct val="115000"/>
                        </a:lnSpc>
                        <a:spcAft>
                          <a:spcPts val="0"/>
                        </a:spcAft>
                      </a:pPr>
                      <a:r>
                        <a:rPr lang="da-DK" sz="1100">
                          <a:effectLst/>
                        </a:rPr>
                        <a:t>4. Leveringsfrister senest</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7622153"/>
                  </a:ext>
                </a:extLst>
              </a:tr>
              <a:tr h="231267">
                <a:tc>
                  <a:txBody>
                    <a:bodyPr/>
                    <a:lstStyle/>
                    <a:p>
                      <a:pPr>
                        <a:lnSpc>
                          <a:spcPct val="115000"/>
                        </a:lnSpc>
                        <a:spcAft>
                          <a:spcPts val="0"/>
                        </a:spcAft>
                      </a:pPr>
                      <a:r>
                        <a:rPr lang="da-DK" sz="1100" b="0" dirty="0">
                          <a:solidFill>
                            <a:schemeClr val="tx1"/>
                          </a:solidFill>
                          <a:effectLst/>
                        </a:rPr>
                        <a:t>(skriv leveringsfrister her)</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90478767"/>
                  </a:ext>
                </a:extLst>
              </a:tr>
            </a:tbl>
          </a:graphicData>
        </a:graphic>
      </p:graphicFrame>
      <p:graphicFrame>
        <p:nvGraphicFramePr>
          <p:cNvPr id="8" name="Tabel 7">
            <a:extLst>
              <a:ext uri="{FF2B5EF4-FFF2-40B4-BE49-F238E27FC236}">
                <a16:creationId xmlns:a16="http://schemas.microsoft.com/office/drawing/2014/main" id="{0115129E-601C-4B1E-8886-CAD62DE636AE}"/>
              </a:ext>
            </a:extLst>
          </p:cNvPr>
          <p:cNvGraphicFramePr>
            <a:graphicFrameLocks noGrp="1"/>
          </p:cNvGraphicFramePr>
          <p:nvPr>
            <p:extLst>
              <p:ext uri="{D42A27DB-BD31-4B8C-83A1-F6EECF244321}">
                <p14:modId xmlns:p14="http://schemas.microsoft.com/office/powerpoint/2010/main" val="1318898114"/>
              </p:ext>
            </p:extLst>
          </p:nvPr>
        </p:nvGraphicFramePr>
        <p:xfrm>
          <a:off x="409212" y="6198321"/>
          <a:ext cx="9971449" cy="462534"/>
        </p:xfrm>
        <a:graphic>
          <a:graphicData uri="http://schemas.openxmlformats.org/drawingml/2006/table">
            <a:tbl>
              <a:tblPr firstRow="1" firstCol="1" bandRow="1">
                <a:tableStyleId>{5C22544A-7EE6-4342-B048-85BDC9FD1C3A}</a:tableStyleId>
              </a:tblPr>
              <a:tblGrid>
                <a:gridCol w="9971449">
                  <a:extLst>
                    <a:ext uri="{9D8B030D-6E8A-4147-A177-3AD203B41FA5}">
                      <a16:colId xmlns:a16="http://schemas.microsoft.com/office/drawing/2014/main" val="2140216618"/>
                    </a:ext>
                  </a:extLst>
                </a:gridCol>
              </a:tblGrid>
              <a:tr h="231267">
                <a:tc>
                  <a:txBody>
                    <a:bodyPr/>
                    <a:lstStyle/>
                    <a:p>
                      <a:pPr>
                        <a:lnSpc>
                          <a:spcPct val="115000"/>
                        </a:lnSpc>
                        <a:spcAft>
                          <a:spcPts val="0"/>
                        </a:spcAft>
                      </a:pPr>
                      <a:r>
                        <a:rPr lang="da-DK" sz="1100">
                          <a:effectLst/>
                        </a:rPr>
                        <a:t>5. Bemærkninger</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8223616"/>
                  </a:ext>
                </a:extLst>
              </a:tr>
              <a:tr h="231267">
                <a:tc>
                  <a:txBody>
                    <a:bodyPr/>
                    <a:lstStyle/>
                    <a:p>
                      <a:pPr>
                        <a:lnSpc>
                          <a:spcPct val="115000"/>
                        </a:lnSpc>
                        <a:spcAft>
                          <a:spcPts val="0"/>
                        </a:spcAft>
                      </a:pPr>
                      <a:r>
                        <a:rPr lang="da-DK" sz="1100" b="0" dirty="0">
                          <a:solidFill>
                            <a:schemeClr val="tx1"/>
                          </a:solidFill>
                          <a:effectLst/>
                        </a:rPr>
                        <a:t>(skriv her)</a:t>
                      </a:r>
                      <a:endParaRPr lang="da-DK"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34031429"/>
                  </a:ext>
                </a:extLst>
              </a:tr>
            </a:tbl>
          </a:graphicData>
        </a:graphic>
      </p:graphicFrame>
      <p:sp>
        <p:nvSpPr>
          <p:cNvPr id="9" name="Tekstfelt 8">
            <a:extLst>
              <a:ext uri="{FF2B5EF4-FFF2-40B4-BE49-F238E27FC236}">
                <a16:creationId xmlns:a16="http://schemas.microsoft.com/office/drawing/2014/main" id="{67E7EA9C-35B0-496C-9AE3-751D441A2969}"/>
              </a:ext>
            </a:extLst>
          </p:cNvPr>
          <p:cNvSpPr txBox="1"/>
          <p:nvPr/>
        </p:nvSpPr>
        <p:spPr>
          <a:xfrm>
            <a:off x="305027" y="1433974"/>
            <a:ext cx="5874141" cy="369332"/>
          </a:xfrm>
          <a:prstGeom prst="rect">
            <a:avLst/>
          </a:prstGeom>
          <a:noFill/>
        </p:spPr>
        <p:txBody>
          <a:bodyPr wrap="square" rtlCol="0">
            <a:spAutoFit/>
          </a:bodyPr>
          <a:lstStyle/>
          <a:p>
            <a:r>
              <a:rPr lang="da-DK" dirty="0"/>
              <a:t>Projekt_____________   Fase _________________</a:t>
            </a:r>
          </a:p>
        </p:txBody>
      </p:sp>
      <p:sp>
        <p:nvSpPr>
          <p:cNvPr id="24" name="Rectangle 9">
            <a:hlinkClick r:id="rId3" action="ppaction://hlinksldjump"/>
            <a:extLst>
              <a:ext uri="{FF2B5EF4-FFF2-40B4-BE49-F238E27FC236}">
                <a16:creationId xmlns:a16="http://schemas.microsoft.com/office/drawing/2014/main" id="{1155BA79-A679-479E-AEDB-8A0BDF5F78B5}"/>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25" name="Rectangle 10">
            <a:hlinkClick r:id="rId4" action="ppaction://hlinksldjump"/>
            <a:extLst>
              <a:ext uri="{FF2B5EF4-FFF2-40B4-BE49-F238E27FC236}">
                <a16:creationId xmlns:a16="http://schemas.microsoft.com/office/drawing/2014/main" id="{FB2F78F7-18D1-4FAF-A4E5-94D898FACE12}"/>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6" name="Rectangle 11">
            <a:hlinkClick r:id="rId5" action="ppaction://hlinksldjump"/>
            <a:extLst>
              <a:ext uri="{FF2B5EF4-FFF2-40B4-BE49-F238E27FC236}">
                <a16:creationId xmlns:a16="http://schemas.microsoft.com/office/drawing/2014/main" id="{787DC186-93DB-4A2A-A66C-D496432B979B}"/>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7" name="Rectangle 12">
            <a:hlinkClick r:id="rId6" action="ppaction://hlinksldjump"/>
            <a:extLst>
              <a:ext uri="{FF2B5EF4-FFF2-40B4-BE49-F238E27FC236}">
                <a16:creationId xmlns:a16="http://schemas.microsoft.com/office/drawing/2014/main" id="{C20DC9DC-FD17-401F-AB07-CEF16A06D803}"/>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28" name="Rektangel 55">
            <a:hlinkClick r:id="rId7" action="ppaction://hlinksldjump"/>
            <a:extLst>
              <a:ext uri="{FF2B5EF4-FFF2-40B4-BE49-F238E27FC236}">
                <a16:creationId xmlns:a16="http://schemas.microsoft.com/office/drawing/2014/main" id="{8B3D2AED-1B3B-4F42-B8EA-DE6EA991A22A}"/>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9" name="Rektangel 55">
            <a:hlinkClick r:id="rId8" action="ppaction://hlinksldjump"/>
            <a:extLst>
              <a:ext uri="{FF2B5EF4-FFF2-40B4-BE49-F238E27FC236}">
                <a16:creationId xmlns:a16="http://schemas.microsoft.com/office/drawing/2014/main" id="{20F177DD-05BB-46AD-B6E0-87F9A19283A5}"/>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0" name="Rektangel 55">
            <a:hlinkClick r:id="rId9" action="ppaction://hlinksldjump"/>
            <a:extLst>
              <a:ext uri="{FF2B5EF4-FFF2-40B4-BE49-F238E27FC236}">
                <a16:creationId xmlns:a16="http://schemas.microsoft.com/office/drawing/2014/main" id="{44332C06-1484-4771-8EAE-3D4C043F48E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1" name="Tekstfelt 61">
            <a:hlinkClick r:id="rId7" action="ppaction://hlinksldjump"/>
            <a:extLst>
              <a:ext uri="{FF2B5EF4-FFF2-40B4-BE49-F238E27FC236}">
                <a16:creationId xmlns:a16="http://schemas.microsoft.com/office/drawing/2014/main" id="{2E0D0C17-8E5D-44C2-9ACB-39EB21F6D341}"/>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3" name="Tekstfelt 61">
            <a:hlinkClick r:id="rId8" action="ppaction://hlinksldjump"/>
            <a:extLst>
              <a:ext uri="{FF2B5EF4-FFF2-40B4-BE49-F238E27FC236}">
                <a16:creationId xmlns:a16="http://schemas.microsoft.com/office/drawing/2014/main" id="{EB25DCAC-F63E-4EE4-BFD0-D4D27A8F065F}"/>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4" name="Tekstfelt 61">
            <a:hlinkClick r:id="rId9" action="ppaction://hlinksldjump"/>
            <a:extLst>
              <a:ext uri="{FF2B5EF4-FFF2-40B4-BE49-F238E27FC236}">
                <a16:creationId xmlns:a16="http://schemas.microsoft.com/office/drawing/2014/main" id="{807CE0AF-79F2-457B-89D6-E3777BE5E007}"/>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5" name="Rektangel 55">
            <a:hlinkClick r:id="rId10" action="ppaction://hlinksldjump"/>
            <a:extLst>
              <a:ext uri="{FF2B5EF4-FFF2-40B4-BE49-F238E27FC236}">
                <a16:creationId xmlns:a16="http://schemas.microsoft.com/office/drawing/2014/main" id="{926E4A25-94B7-4618-B811-76CCB2BB6090}"/>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Tekstfelt 61">
            <a:hlinkClick r:id="rId10" action="ppaction://hlinksldjump"/>
            <a:extLst>
              <a:ext uri="{FF2B5EF4-FFF2-40B4-BE49-F238E27FC236}">
                <a16:creationId xmlns:a16="http://schemas.microsoft.com/office/drawing/2014/main" id="{91DF7DA5-A9CF-4E29-9805-8F22E95E6171}"/>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10" name="Grafik 64" descr="Hjem">
            <a:hlinkClick r:id="rId11" action="ppaction://hlinksldjump"/>
            <a:extLst>
              <a:ext uri="{FF2B5EF4-FFF2-40B4-BE49-F238E27FC236}">
                <a16:creationId xmlns:a16="http://schemas.microsoft.com/office/drawing/2014/main" id="{ECD9B91E-B21C-413E-BD97-7B5BCB51A67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11" name="Grafik 10" descr="Pil vandret u-vending">
            <a:hlinkClick r:id="" action="ppaction://hlinkshowjump?jump=lastslideviewed"/>
            <a:extLst>
              <a:ext uri="{FF2B5EF4-FFF2-40B4-BE49-F238E27FC236}">
                <a16:creationId xmlns:a16="http://schemas.microsoft.com/office/drawing/2014/main" id="{0E91B7A1-B2ED-4065-B9B7-29DE4D4E896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5648383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Skabelon til: Ressourceaftale</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9" name="Tekstfelt 8">
            <a:extLst>
              <a:ext uri="{FF2B5EF4-FFF2-40B4-BE49-F238E27FC236}">
                <a16:creationId xmlns:a16="http://schemas.microsoft.com/office/drawing/2014/main" id="{67E7EA9C-35B0-496C-9AE3-751D441A2969}"/>
              </a:ext>
            </a:extLst>
          </p:cNvPr>
          <p:cNvSpPr txBox="1"/>
          <p:nvPr/>
        </p:nvSpPr>
        <p:spPr>
          <a:xfrm>
            <a:off x="305027" y="1433974"/>
            <a:ext cx="5874141" cy="369332"/>
          </a:xfrm>
          <a:prstGeom prst="rect">
            <a:avLst/>
          </a:prstGeom>
          <a:noFill/>
        </p:spPr>
        <p:txBody>
          <a:bodyPr wrap="square" rtlCol="0">
            <a:spAutoFit/>
          </a:bodyPr>
          <a:lstStyle/>
          <a:p>
            <a:r>
              <a:rPr lang="da-DK" dirty="0"/>
              <a:t>Projekt_____________   Fase _________________</a:t>
            </a:r>
          </a:p>
        </p:txBody>
      </p:sp>
      <p:sp>
        <p:nvSpPr>
          <p:cNvPr id="24" name="Rectangle 9">
            <a:hlinkClick r:id="rId3" action="ppaction://hlinksldjump"/>
            <a:extLst>
              <a:ext uri="{FF2B5EF4-FFF2-40B4-BE49-F238E27FC236}">
                <a16:creationId xmlns:a16="http://schemas.microsoft.com/office/drawing/2014/main" id="{1155BA79-A679-479E-AEDB-8A0BDF5F78B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IDE/ANALYSE</a:t>
            </a:r>
          </a:p>
        </p:txBody>
      </p:sp>
      <p:sp>
        <p:nvSpPr>
          <p:cNvPr id="25" name="Rectangle 10">
            <a:hlinkClick r:id="rId4" action="ppaction://hlinksldjump"/>
            <a:extLst>
              <a:ext uri="{FF2B5EF4-FFF2-40B4-BE49-F238E27FC236}">
                <a16:creationId xmlns:a16="http://schemas.microsoft.com/office/drawing/2014/main" id="{FB2F78F7-18D1-4FAF-A4E5-94D898FACE12}"/>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PLANLÆGNING</a:t>
            </a:r>
          </a:p>
        </p:txBody>
      </p:sp>
      <p:sp>
        <p:nvSpPr>
          <p:cNvPr id="26" name="Rectangle 11">
            <a:hlinkClick r:id="rId5" action="ppaction://hlinksldjump"/>
            <a:extLst>
              <a:ext uri="{FF2B5EF4-FFF2-40B4-BE49-F238E27FC236}">
                <a16:creationId xmlns:a16="http://schemas.microsoft.com/office/drawing/2014/main" id="{787DC186-93DB-4A2A-A66C-D496432B979B}"/>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7" name="Rectangle 12">
            <a:hlinkClick r:id="rId6" action="ppaction://hlinksldjump"/>
            <a:extLst>
              <a:ext uri="{FF2B5EF4-FFF2-40B4-BE49-F238E27FC236}">
                <a16:creationId xmlns:a16="http://schemas.microsoft.com/office/drawing/2014/main" id="{C20DC9DC-FD17-401F-AB07-CEF16A06D803}"/>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28" name="Rektangel 55">
            <a:hlinkClick r:id="rId7" action="ppaction://hlinksldjump"/>
            <a:extLst>
              <a:ext uri="{FF2B5EF4-FFF2-40B4-BE49-F238E27FC236}">
                <a16:creationId xmlns:a16="http://schemas.microsoft.com/office/drawing/2014/main" id="{8B3D2AED-1B3B-4F42-B8EA-DE6EA991A22A}"/>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9" name="Rektangel 55">
            <a:hlinkClick r:id="rId8" action="ppaction://hlinksldjump"/>
            <a:extLst>
              <a:ext uri="{FF2B5EF4-FFF2-40B4-BE49-F238E27FC236}">
                <a16:creationId xmlns:a16="http://schemas.microsoft.com/office/drawing/2014/main" id="{20F177DD-05BB-46AD-B6E0-87F9A19283A5}"/>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0" name="Rektangel 55">
            <a:hlinkClick r:id="rId9" action="ppaction://hlinksldjump"/>
            <a:extLst>
              <a:ext uri="{FF2B5EF4-FFF2-40B4-BE49-F238E27FC236}">
                <a16:creationId xmlns:a16="http://schemas.microsoft.com/office/drawing/2014/main" id="{44332C06-1484-4771-8EAE-3D4C043F48E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1" name="Tekstfelt 61">
            <a:hlinkClick r:id="rId7" action="ppaction://hlinksldjump"/>
            <a:extLst>
              <a:ext uri="{FF2B5EF4-FFF2-40B4-BE49-F238E27FC236}">
                <a16:creationId xmlns:a16="http://schemas.microsoft.com/office/drawing/2014/main" id="{2E0D0C17-8E5D-44C2-9ACB-39EB21F6D341}"/>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3" name="Tekstfelt 61">
            <a:hlinkClick r:id="rId8" action="ppaction://hlinksldjump"/>
            <a:extLst>
              <a:ext uri="{FF2B5EF4-FFF2-40B4-BE49-F238E27FC236}">
                <a16:creationId xmlns:a16="http://schemas.microsoft.com/office/drawing/2014/main" id="{EB25DCAC-F63E-4EE4-BFD0-D4D27A8F065F}"/>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4" name="Tekstfelt 61">
            <a:hlinkClick r:id="rId9" action="ppaction://hlinksldjump"/>
            <a:extLst>
              <a:ext uri="{FF2B5EF4-FFF2-40B4-BE49-F238E27FC236}">
                <a16:creationId xmlns:a16="http://schemas.microsoft.com/office/drawing/2014/main" id="{807CE0AF-79F2-457B-89D6-E3777BE5E007}"/>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5" name="Rektangel 55">
            <a:hlinkClick r:id="rId10" action="ppaction://hlinksldjump"/>
            <a:extLst>
              <a:ext uri="{FF2B5EF4-FFF2-40B4-BE49-F238E27FC236}">
                <a16:creationId xmlns:a16="http://schemas.microsoft.com/office/drawing/2014/main" id="{926E4A25-94B7-4618-B811-76CCB2BB6090}"/>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Tekstfelt 61">
            <a:hlinkClick r:id="rId10" action="ppaction://hlinksldjump"/>
            <a:extLst>
              <a:ext uri="{FF2B5EF4-FFF2-40B4-BE49-F238E27FC236}">
                <a16:creationId xmlns:a16="http://schemas.microsoft.com/office/drawing/2014/main" id="{91DF7DA5-A9CF-4E29-9805-8F22E95E6171}"/>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graphicFrame>
        <p:nvGraphicFramePr>
          <p:cNvPr id="10" name="Tabel 9">
            <a:extLst>
              <a:ext uri="{FF2B5EF4-FFF2-40B4-BE49-F238E27FC236}">
                <a16:creationId xmlns:a16="http://schemas.microsoft.com/office/drawing/2014/main" id="{59991AF4-ED69-4C4E-BCF7-1A2694C0BDEB}"/>
              </a:ext>
            </a:extLst>
          </p:cNvPr>
          <p:cNvGraphicFramePr>
            <a:graphicFrameLocks noGrp="1"/>
          </p:cNvGraphicFramePr>
          <p:nvPr>
            <p:extLst>
              <p:ext uri="{D42A27DB-BD31-4B8C-83A1-F6EECF244321}">
                <p14:modId xmlns:p14="http://schemas.microsoft.com/office/powerpoint/2010/main" val="2160610656"/>
              </p:ext>
            </p:extLst>
          </p:nvPr>
        </p:nvGraphicFramePr>
        <p:xfrm>
          <a:off x="366345" y="2231472"/>
          <a:ext cx="10255321" cy="3489818"/>
        </p:xfrm>
        <a:graphic>
          <a:graphicData uri="http://schemas.openxmlformats.org/drawingml/2006/table">
            <a:tbl>
              <a:tblPr firstRow="1" firstCol="1" bandRow="1">
                <a:tableStyleId>{5C22544A-7EE6-4342-B048-85BDC9FD1C3A}</a:tableStyleId>
              </a:tblPr>
              <a:tblGrid>
                <a:gridCol w="1658918">
                  <a:extLst>
                    <a:ext uri="{9D8B030D-6E8A-4147-A177-3AD203B41FA5}">
                      <a16:colId xmlns:a16="http://schemas.microsoft.com/office/drawing/2014/main" val="1727507122"/>
                    </a:ext>
                  </a:extLst>
                </a:gridCol>
                <a:gridCol w="1834801">
                  <a:extLst>
                    <a:ext uri="{9D8B030D-6E8A-4147-A177-3AD203B41FA5}">
                      <a16:colId xmlns:a16="http://schemas.microsoft.com/office/drawing/2014/main" val="93343706"/>
                    </a:ext>
                  </a:extLst>
                </a:gridCol>
                <a:gridCol w="1877471">
                  <a:extLst>
                    <a:ext uri="{9D8B030D-6E8A-4147-A177-3AD203B41FA5}">
                      <a16:colId xmlns:a16="http://schemas.microsoft.com/office/drawing/2014/main" val="1415673339"/>
                    </a:ext>
                  </a:extLst>
                </a:gridCol>
                <a:gridCol w="1771317">
                  <a:extLst>
                    <a:ext uri="{9D8B030D-6E8A-4147-A177-3AD203B41FA5}">
                      <a16:colId xmlns:a16="http://schemas.microsoft.com/office/drawing/2014/main" val="2087312391"/>
                    </a:ext>
                  </a:extLst>
                </a:gridCol>
                <a:gridCol w="1262402">
                  <a:extLst>
                    <a:ext uri="{9D8B030D-6E8A-4147-A177-3AD203B41FA5}">
                      <a16:colId xmlns:a16="http://schemas.microsoft.com/office/drawing/2014/main" val="2482977849"/>
                    </a:ext>
                  </a:extLst>
                </a:gridCol>
                <a:gridCol w="1850412">
                  <a:extLst>
                    <a:ext uri="{9D8B030D-6E8A-4147-A177-3AD203B41FA5}">
                      <a16:colId xmlns:a16="http://schemas.microsoft.com/office/drawing/2014/main" val="1814671857"/>
                    </a:ext>
                  </a:extLst>
                </a:gridCol>
              </a:tblGrid>
              <a:tr h="650588">
                <a:tc>
                  <a:txBody>
                    <a:bodyPr/>
                    <a:lstStyle/>
                    <a:p>
                      <a:pPr>
                        <a:lnSpc>
                          <a:spcPct val="115000"/>
                        </a:lnSpc>
                        <a:spcAft>
                          <a:spcPts val="0"/>
                        </a:spcAft>
                      </a:pPr>
                      <a:r>
                        <a:rPr lang="da-DK" sz="1400" dirty="0">
                          <a:effectLst/>
                        </a:rPr>
                        <a:t>Afgivende enhed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Kompetence behov/opgave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Afgivelsesdato/</a:t>
                      </a:r>
                    </a:p>
                    <a:p>
                      <a:pPr>
                        <a:lnSpc>
                          <a:spcPct val="115000"/>
                        </a:lnSpc>
                        <a:spcAft>
                          <a:spcPts val="0"/>
                        </a:spcAft>
                      </a:pPr>
                      <a:r>
                        <a:rPr lang="da-DK" sz="1400" dirty="0">
                          <a:effectLst/>
                        </a:rPr>
                        <a:t>periode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Estimerede</a:t>
                      </a:r>
                    </a:p>
                    <a:p>
                      <a:pPr>
                        <a:lnSpc>
                          <a:spcPct val="115000"/>
                        </a:lnSpc>
                        <a:spcAft>
                          <a:spcPts val="0"/>
                        </a:spcAft>
                      </a:pPr>
                      <a:r>
                        <a:rPr lang="da-DK" sz="1400">
                          <a:effectLst/>
                        </a:rPr>
                        <a:t>arbejdstimer</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Eventuel</a:t>
                      </a:r>
                      <a:br>
                        <a:rPr lang="da-DK" sz="1400" dirty="0">
                          <a:effectLst/>
                        </a:rPr>
                      </a:br>
                      <a:r>
                        <a:rPr lang="da-DK" sz="1400" dirty="0">
                          <a:effectLst/>
                        </a:rPr>
                        <a:t>kompensation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Bemærkninger</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9759043"/>
                  </a:ext>
                </a:extLst>
              </a:tr>
              <a:tr h="315470">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0881123"/>
                  </a:ext>
                </a:extLst>
              </a:tr>
              <a:tr h="315470">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3922729"/>
                  </a:ext>
                </a:extLst>
              </a:tr>
              <a:tr h="315470">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3177156"/>
                  </a:ext>
                </a:extLst>
              </a:tr>
              <a:tr h="315470">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0112729"/>
                  </a:ext>
                </a:extLst>
              </a:tr>
              <a:tr h="315470">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0179860"/>
                  </a:ext>
                </a:extLst>
              </a:tr>
              <a:tr h="315470">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0672922"/>
                  </a:ext>
                </a:extLst>
              </a:tr>
              <a:tr h="315470">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598501"/>
                  </a:ext>
                </a:extLst>
              </a:tr>
              <a:tr h="315470">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3265722"/>
                  </a:ext>
                </a:extLst>
              </a:tr>
              <a:tr h="315470">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2103795"/>
                  </a:ext>
                </a:extLst>
              </a:tr>
            </a:tbl>
          </a:graphicData>
        </a:graphic>
      </p:graphicFrame>
      <p:pic>
        <p:nvPicPr>
          <p:cNvPr id="2" name="Grafik 64" descr="Hjem">
            <a:hlinkClick r:id="rId11" action="ppaction://hlinksldjump"/>
            <a:extLst>
              <a:ext uri="{FF2B5EF4-FFF2-40B4-BE49-F238E27FC236}">
                <a16:creationId xmlns:a16="http://schemas.microsoft.com/office/drawing/2014/main" id="{CE9490D7-4A0C-4F1E-8931-962F4433974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7354CD6F-3AFD-4A66-8454-5856C815D43F}"/>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4419276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Skabelon til: Restordrehåndtering</a:t>
            </a:r>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4" name="Rectangle 9">
            <a:hlinkClick r:id="rId3" action="ppaction://hlinksldjump"/>
            <a:extLst>
              <a:ext uri="{FF2B5EF4-FFF2-40B4-BE49-F238E27FC236}">
                <a16:creationId xmlns:a16="http://schemas.microsoft.com/office/drawing/2014/main" id="{1155BA79-A679-479E-AEDB-8A0BDF5F78B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IDE/ANALYSE</a:t>
            </a:r>
          </a:p>
        </p:txBody>
      </p:sp>
      <p:sp>
        <p:nvSpPr>
          <p:cNvPr id="25" name="Rectangle 10">
            <a:hlinkClick r:id="rId4" action="ppaction://hlinksldjump"/>
            <a:extLst>
              <a:ext uri="{FF2B5EF4-FFF2-40B4-BE49-F238E27FC236}">
                <a16:creationId xmlns:a16="http://schemas.microsoft.com/office/drawing/2014/main" id="{FB2F78F7-18D1-4FAF-A4E5-94D898FACE12}"/>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6" name="Rectangle 11">
            <a:hlinkClick r:id="rId5" action="ppaction://hlinksldjump"/>
            <a:extLst>
              <a:ext uri="{FF2B5EF4-FFF2-40B4-BE49-F238E27FC236}">
                <a16:creationId xmlns:a16="http://schemas.microsoft.com/office/drawing/2014/main" id="{787DC186-93DB-4A2A-A66C-D496432B979B}"/>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7" name="Rectangle 12">
            <a:hlinkClick r:id="rId6" action="ppaction://hlinksldjump"/>
            <a:extLst>
              <a:ext uri="{FF2B5EF4-FFF2-40B4-BE49-F238E27FC236}">
                <a16:creationId xmlns:a16="http://schemas.microsoft.com/office/drawing/2014/main" id="{C20DC9DC-FD17-401F-AB07-CEF16A06D803}"/>
              </a:ext>
            </a:extLst>
          </p:cNvPr>
          <p:cNvSpPr/>
          <p:nvPr/>
        </p:nvSpPr>
        <p:spPr>
          <a:xfrm>
            <a:off x="9867861" y="113149"/>
            <a:ext cx="1507610"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AFSLUTNING</a:t>
            </a:r>
          </a:p>
        </p:txBody>
      </p:sp>
      <p:sp>
        <p:nvSpPr>
          <p:cNvPr id="28" name="Rektangel 55">
            <a:hlinkClick r:id="rId7" action="ppaction://hlinksldjump"/>
            <a:extLst>
              <a:ext uri="{FF2B5EF4-FFF2-40B4-BE49-F238E27FC236}">
                <a16:creationId xmlns:a16="http://schemas.microsoft.com/office/drawing/2014/main" id="{8B3D2AED-1B3B-4F42-B8EA-DE6EA991A22A}"/>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9" name="Rektangel 55">
            <a:hlinkClick r:id="rId8" action="ppaction://hlinksldjump"/>
            <a:extLst>
              <a:ext uri="{FF2B5EF4-FFF2-40B4-BE49-F238E27FC236}">
                <a16:creationId xmlns:a16="http://schemas.microsoft.com/office/drawing/2014/main" id="{20F177DD-05BB-46AD-B6E0-87F9A19283A5}"/>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0" name="Rektangel 55">
            <a:hlinkClick r:id="rId9" action="ppaction://hlinksldjump"/>
            <a:extLst>
              <a:ext uri="{FF2B5EF4-FFF2-40B4-BE49-F238E27FC236}">
                <a16:creationId xmlns:a16="http://schemas.microsoft.com/office/drawing/2014/main" id="{44332C06-1484-4771-8EAE-3D4C043F48E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1" name="Tekstfelt 61">
            <a:hlinkClick r:id="rId7" action="ppaction://hlinksldjump"/>
            <a:extLst>
              <a:ext uri="{FF2B5EF4-FFF2-40B4-BE49-F238E27FC236}">
                <a16:creationId xmlns:a16="http://schemas.microsoft.com/office/drawing/2014/main" id="{2E0D0C17-8E5D-44C2-9ACB-39EB21F6D341}"/>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3" name="Tekstfelt 61">
            <a:hlinkClick r:id="rId8" action="ppaction://hlinksldjump"/>
            <a:extLst>
              <a:ext uri="{FF2B5EF4-FFF2-40B4-BE49-F238E27FC236}">
                <a16:creationId xmlns:a16="http://schemas.microsoft.com/office/drawing/2014/main" id="{EB25DCAC-F63E-4EE4-BFD0-D4D27A8F065F}"/>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4" name="Tekstfelt 61">
            <a:hlinkClick r:id="rId9" action="ppaction://hlinksldjump"/>
            <a:extLst>
              <a:ext uri="{FF2B5EF4-FFF2-40B4-BE49-F238E27FC236}">
                <a16:creationId xmlns:a16="http://schemas.microsoft.com/office/drawing/2014/main" id="{807CE0AF-79F2-457B-89D6-E3777BE5E007}"/>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5" name="Rektangel 55">
            <a:hlinkClick r:id="rId10" action="ppaction://hlinksldjump"/>
            <a:extLst>
              <a:ext uri="{FF2B5EF4-FFF2-40B4-BE49-F238E27FC236}">
                <a16:creationId xmlns:a16="http://schemas.microsoft.com/office/drawing/2014/main" id="{926E4A25-94B7-4618-B811-76CCB2BB6090}"/>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6" name="Tekstfelt 61">
            <a:hlinkClick r:id="rId10" action="ppaction://hlinksldjump"/>
            <a:extLst>
              <a:ext uri="{FF2B5EF4-FFF2-40B4-BE49-F238E27FC236}">
                <a16:creationId xmlns:a16="http://schemas.microsoft.com/office/drawing/2014/main" id="{91DF7DA5-A9CF-4E29-9805-8F22E95E6171}"/>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graphicFrame>
        <p:nvGraphicFramePr>
          <p:cNvPr id="10" name="Tabel 9">
            <a:extLst>
              <a:ext uri="{FF2B5EF4-FFF2-40B4-BE49-F238E27FC236}">
                <a16:creationId xmlns:a16="http://schemas.microsoft.com/office/drawing/2014/main" id="{59991AF4-ED69-4C4E-BCF7-1A2694C0BDEB}"/>
              </a:ext>
            </a:extLst>
          </p:cNvPr>
          <p:cNvGraphicFramePr>
            <a:graphicFrameLocks noGrp="1"/>
          </p:cNvGraphicFramePr>
          <p:nvPr>
            <p:extLst>
              <p:ext uri="{D42A27DB-BD31-4B8C-83A1-F6EECF244321}">
                <p14:modId xmlns:p14="http://schemas.microsoft.com/office/powerpoint/2010/main" val="1725984455"/>
              </p:ext>
            </p:extLst>
          </p:nvPr>
        </p:nvGraphicFramePr>
        <p:xfrm>
          <a:off x="398017" y="1825772"/>
          <a:ext cx="10255321" cy="2807220"/>
        </p:xfrm>
        <a:graphic>
          <a:graphicData uri="http://schemas.openxmlformats.org/drawingml/2006/table">
            <a:tbl>
              <a:tblPr firstRow="1" firstCol="1" bandRow="1">
                <a:tableStyleId>{5C22544A-7EE6-4342-B048-85BDC9FD1C3A}</a:tableStyleId>
              </a:tblPr>
              <a:tblGrid>
                <a:gridCol w="1747681">
                  <a:extLst>
                    <a:ext uri="{9D8B030D-6E8A-4147-A177-3AD203B41FA5}">
                      <a16:colId xmlns:a16="http://schemas.microsoft.com/office/drawing/2014/main" val="1727507122"/>
                    </a:ext>
                  </a:extLst>
                </a:gridCol>
                <a:gridCol w="1300293">
                  <a:extLst>
                    <a:ext uri="{9D8B030D-6E8A-4147-A177-3AD203B41FA5}">
                      <a16:colId xmlns:a16="http://schemas.microsoft.com/office/drawing/2014/main" val="93343706"/>
                    </a:ext>
                  </a:extLst>
                </a:gridCol>
                <a:gridCol w="1669409">
                  <a:extLst>
                    <a:ext uri="{9D8B030D-6E8A-4147-A177-3AD203B41FA5}">
                      <a16:colId xmlns:a16="http://schemas.microsoft.com/office/drawing/2014/main" val="1415673339"/>
                    </a:ext>
                  </a:extLst>
                </a:gridCol>
                <a:gridCol w="1853967">
                  <a:extLst>
                    <a:ext uri="{9D8B030D-6E8A-4147-A177-3AD203B41FA5}">
                      <a16:colId xmlns:a16="http://schemas.microsoft.com/office/drawing/2014/main" val="2087312391"/>
                    </a:ext>
                  </a:extLst>
                </a:gridCol>
                <a:gridCol w="1224793">
                  <a:extLst>
                    <a:ext uri="{9D8B030D-6E8A-4147-A177-3AD203B41FA5}">
                      <a16:colId xmlns:a16="http://schemas.microsoft.com/office/drawing/2014/main" val="2482977849"/>
                    </a:ext>
                  </a:extLst>
                </a:gridCol>
                <a:gridCol w="1233182">
                  <a:extLst>
                    <a:ext uri="{9D8B030D-6E8A-4147-A177-3AD203B41FA5}">
                      <a16:colId xmlns:a16="http://schemas.microsoft.com/office/drawing/2014/main" val="1814671857"/>
                    </a:ext>
                  </a:extLst>
                </a:gridCol>
                <a:gridCol w="1225996">
                  <a:extLst>
                    <a:ext uri="{9D8B030D-6E8A-4147-A177-3AD203B41FA5}">
                      <a16:colId xmlns:a16="http://schemas.microsoft.com/office/drawing/2014/main" val="2806643235"/>
                    </a:ext>
                  </a:extLst>
                </a:gridCol>
              </a:tblGrid>
              <a:tr h="650588">
                <a:tc>
                  <a:txBody>
                    <a:bodyPr/>
                    <a:lstStyle/>
                    <a:p>
                      <a:pPr>
                        <a:lnSpc>
                          <a:spcPct val="115000"/>
                        </a:lnSpc>
                        <a:spcAft>
                          <a:spcPts val="0"/>
                        </a:spcAft>
                      </a:pPr>
                      <a:r>
                        <a:rPr lang="da-DK" sz="1200" b="1" kern="1200" dirty="0">
                          <a:solidFill>
                            <a:schemeClr val="lt1"/>
                          </a:solidFill>
                          <a:effectLst/>
                          <a:latin typeface="+mn-lt"/>
                          <a:ea typeface="+mn-ea"/>
                          <a:cs typeface="+mn-cs"/>
                        </a:rPr>
                        <a:t>Udskudt opgave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200" b="1" kern="1200" dirty="0">
                          <a:solidFill>
                            <a:schemeClr val="lt1"/>
                          </a:solidFill>
                          <a:effectLst/>
                          <a:latin typeface="+mn-lt"/>
                          <a:ea typeface="+mn-ea"/>
                          <a:cs typeface="+mn-cs"/>
                        </a:rPr>
                        <a:t>Prioritet 1-3</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a-DK" sz="1200" b="1" kern="1200" dirty="0">
                          <a:solidFill>
                            <a:schemeClr val="lt1"/>
                          </a:solidFill>
                          <a:effectLst/>
                          <a:latin typeface="+mn-lt"/>
                          <a:ea typeface="+mn-ea"/>
                          <a:cs typeface="+mn-cs"/>
                        </a:rPr>
                        <a:t>Konstateret ved</a:t>
                      </a:r>
                    </a:p>
                    <a:p>
                      <a:r>
                        <a:rPr lang="da-DK" sz="1200" b="1" kern="1200" dirty="0">
                          <a:solidFill>
                            <a:schemeClr val="lt1"/>
                          </a:solidFill>
                          <a:effectLst/>
                          <a:latin typeface="+mn-lt"/>
                          <a:ea typeface="+mn-ea"/>
                          <a:cs typeface="+mn-cs"/>
                        </a:rPr>
                        <a:t>- </a:t>
                      </a:r>
                      <a:r>
                        <a:rPr lang="da-DK" sz="1200" b="1" kern="1200" dirty="0" err="1">
                          <a:solidFill>
                            <a:schemeClr val="lt1"/>
                          </a:solidFill>
                          <a:effectLst/>
                          <a:latin typeface="+mn-lt"/>
                          <a:ea typeface="+mn-ea"/>
                          <a:cs typeface="+mn-cs"/>
                        </a:rPr>
                        <a:t>review</a:t>
                      </a:r>
                      <a:endParaRPr lang="da-DK" sz="1200" b="1" kern="1200" dirty="0">
                        <a:solidFill>
                          <a:schemeClr val="lt1"/>
                        </a:solidFill>
                        <a:effectLst/>
                        <a:latin typeface="+mn-lt"/>
                        <a:ea typeface="+mn-ea"/>
                        <a:cs typeface="+mn-cs"/>
                      </a:endParaRPr>
                    </a:p>
                    <a:p>
                      <a:r>
                        <a:rPr lang="da-DK" sz="1200" b="1" kern="1200" dirty="0">
                          <a:solidFill>
                            <a:schemeClr val="lt1"/>
                          </a:solidFill>
                          <a:effectLst/>
                          <a:latin typeface="+mn-lt"/>
                          <a:ea typeface="+mn-ea"/>
                          <a:cs typeface="+mn-cs"/>
                        </a:rPr>
                        <a:t>- </a:t>
                      </a:r>
                      <a:r>
                        <a:rPr lang="da-DK" sz="1200" b="1" kern="1200" dirty="0" err="1">
                          <a:solidFill>
                            <a:schemeClr val="lt1"/>
                          </a:solidFill>
                          <a:effectLst/>
                          <a:latin typeface="+mn-lt"/>
                          <a:ea typeface="+mn-ea"/>
                          <a:cs typeface="+mn-cs"/>
                        </a:rPr>
                        <a:t>ændringsanm</a:t>
                      </a:r>
                      <a:r>
                        <a:rPr lang="da-DK" sz="1200" b="1" kern="1200" dirty="0">
                          <a:solidFill>
                            <a:schemeClr val="lt1"/>
                          </a:solidFill>
                          <a:effectLst/>
                          <a:latin typeface="+mn-lt"/>
                          <a:ea typeface="+mn-ea"/>
                          <a:cs typeface="+mn-cs"/>
                        </a:rPr>
                        <a:t>.</a:t>
                      </a:r>
                      <a:br>
                        <a:rPr lang="da-DK" sz="1200" b="1" kern="1200" dirty="0">
                          <a:solidFill>
                            <a:schemeClr val="lt1"/>
                          </a:solidFill>
                          <a:effectLst/>
                          <a:latin typeface="+mn-lt"/>
                          <a:ea typeface="+mn-ea"/>
                          <a:cs typeface="+mn-cs"/>
                        </a:rPr>
                      </a:br>
                      <a:r>
                        <a:rPr lang="da-DK" sz="1200" b="1" kern="1200" dirty="0">
                          <a:solidFill>
                            <a:schemeClr val="lt1"/>
                          </a:solidFill>
                          <a:effectLst/>
                          <a:latin typeface="+mn-lt"/>
                          <a:ea typeface="+mn-ea"/>
                          <a:cs typeface="+mn-cs"/>
                        </a:rPr>
                        <a:t>- test</a:t>
                      </a:r>
                      <a:br>
                        <a:rPr lang="da-DK" sz="1200" b="1" kern="1200" dirty="0">
                          <a:solidFill>
                            <a:schemeClr val="lt1"/>
                          </a:solidFill>
                          <a:effectLst/>
                          <a:latin typeface="+mn-lt"/>
                          <a:ea typeface="+mn-ea"/>
                          <a:cs typeface="+mn-cs"/>
                        </a:rPr>
                      </a:br>
                      <a:r>
                        <a:rPr lang="da-DK" sz="1200" b="1" kern="1200" dirty="0">
                          <a:solidFill>
                            <a:schemeClr val="lt1"/>
                          </a:solidFill>
                          <a:effectLst/>
                          <a:latin typeface="+mn-lt"/>
                          <a:ea typeface="+mn-ea"/>
                          <a:cs typeface="+mn-cs"/>
                        </a:rPr>
                        <a:t>- opfølgning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200" b="1" kern="1200" dirty="0">
                          <a:solidFill>
                            <a:schemeClr val="lt1"/>
                          </a:solidFill>
                          <a:effectLst/>
                          <a:latin typeface="+mn-lt"/>
                          <a:ea typeface="+mn-ea"/>
                          <a:cs typeface="+mn-cs"/>
                        </a:rPr>
                        <a:t>Indsatsomfang/</a:t>
                      </a:r>
                      <a:br>
                        <a:rPr lang="da-DK" sz="1200" b="1" kern="1200" dirty="0">
                          <a:solidFill>
                            <a:schemeClr val="lt1"/>
                          </a:solidFill>
                          <a:effectLst/>
                          <a:latin typeface="+mn-lt"/>
                          <a:ea typeface="+mn-ea"/>
                          <a:cs typeface="+mn-cs"/>
                        </a:rPr>
                      </a:br>
                      <a:r>
                        <a:rPr lang="da-DK" sz="1200" b="1" kern="1200" dirty="0">
                          <a:solidFill>
                            <a:schemeClr val="lt1"/>
                          </a:solidFill>
                          <a:effectLst/>
                          <a:latin typeface="+mn-lt"/>
                          <a:ea typeface="+mn-ea"/>
                          <a:cs typeface="+mn-cs"/>
                        </a:rPr>
                        <a:t>omkostning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200" b="1" kern="1200" dirty="0">
                          <a:solidFill>
                            <a:schemeClr val="lt1"/>
                          </a:solidFill>
                          <a:effectLst/>
                          <a:latin typeface="+mn-lt"/>
                          <a:ea typeface="+mn-ea"/>
                          <a:cs typeface="+mn-cs"/>
                        </a:rPr>
                        <a:t>Konsekvens for</a:t>
                      </a:r>
                      <a:br>
                        <a:rPr lang="da-DK" sz="1200" b="1" kern="1200" dirty="0">
                          <a:solidFill>
                            <a:schemeClr val="lt1"/>
                          </a:solidFill>
                          <a:effectLst/>
                          <a:latin typeface="+mn-lt"/>
                          <a:ea typeface="+mn-ea"/>
                          <a:cs typeface="+mn-cs"/>
                        </a:rPr>
                      </a:br>
                      <a:r>
                        <a:rPr lang="da-DK" sz="1200" b="1" kern="1200" dirty="0">
                          <a:solidFill>
                            <a:schemeClr val="lt1"/>
                          </a:solidFill>
                          <a:effectLst/>
                          <a:latin typeface="+mn-lt"/>
                          <a:ea typeface="+mn-ea"/>
                          <a:cs typeface="+mn-cs"/>
                        </a:rPr>
                        <a:t>forretningen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200" b="1" kern="1200" dirty="0">
                          <a:solidFill>
                            <a:schemeClr val="lt1"/>
                          </a:solidFill>
                          <a:effectLst/>
                          <a:latin typeface="+mn-lt"/>
                          <a:ea typeface="+mn-ea"/>
                          <a:cs typeface="+mn-cs"/>
                        </a:rPr>
                        <a:t>Anbefaling til restordre adressering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200" b="1" kern="1200" dirty="0">
                          <a:solidFill>
                            <a:schemeClr val="lt1"/>
                          </a:solidFill>
                          <a:effectLst/>
                          <a:latin typeface="+mn-lt"/>
                          <a:ea typeface="+mn-ea"/>
                          <a:cs typeface="+mn-cs"/>
                        </a:rPr>
                        <a:t>Anbefaling til ansvarlig for opfølgning og overdragelse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9759043"/>
                  </a:ext>
                </a:extLst>
              </a:tr>
              <a:tr h="315470">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70881123"/>
                  </a:ext>
                </a:extLst>
              </a:tr>
              <a:tr h="315470">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643922729"/>
                  </a:ext>
                </a:extLst>
              </a:tr>
              <a:tr h="315470">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553177156"/>
                  </a:ext>
                </a:extLst>
              </a:tr>
              <a:tr h="315470">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270112729"/>
                  </a:ext>
                </a:extLst>
              </a:tr>
              <a:tr h="315470">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70179860"/>
                  </a:ext>
                </a:extLst>
              </a:tr>
              <a:tr h="315470">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370672922"/>
                  </a:ext>
                </a:extLst>
              </a:tr>
            </a:tbl>
          </a:graphicData>
        </a:graphic>
      </p:graphicFrame>
      <p:sp>
        <p:nvSpPr>
          <p:cNvPr id="2" name="Tekstfelt 1">
            <a:extLst>
              <a:ext uri="{FF2B5EF4-FFF2-40B4-BE49-F238E27FC236}">
                <a16:creationId xmlns:a16="http://schemas.microsoft.com/office/drawing/2014/main" id="{B70DF54C-81F1-48A0-A2B9-FE0BEBC55BA7}"/>
              </a:ext>
            </a:extLst>
          </p:cNvPr>
          <p:cNvSpPr txBox="1"/>
          <p:nvPr/>
        </p:nvSpPr>
        <p:spPr>
          <a:xfrm>
            <a:off x="398017" y="5022242"/>
            <a:ext cx="6417577" cy="941796"/>
          </a:xfrm>
          <a:prstGeom prst="rect">
            <a:avLst/>
          </a:prstGeom>
          <a:noFill/>
        </p:spPr>
        <p:txBody>
          <a:bodyPr wrap="square" rtlCol="0">
            <a:spAutoFit/>
          </a:bodyPr>
          <a:lstStyle/>
          <a:p>
            <a:pPr marL="457200">
              <a:lnSpc>
                <a:spcPct val="115000"/>
              </a:lnSpc>
              <a:spcAft>
                <a:spcPts val="1000"/>
              </a:spcAft>
            </a:pPr>
            <a:r>
              <a:rPr lang="da-DK" sz="1200" dirty="0">
                <a:effectLst/>
                <a:latin typeface="Calibri" panose="020F0502020204030204" pitchFamily="34" charset="0"/>
                <a:ea typeface="Calibri" panose="020F0502020204030204" pitchFamily="34" charset="0"/>
                <a:cs typeface="Arial" panose="020B0604020202020204" pitchFamily="34" charset="0"/>
              </a:rPr>
              <a:t>Forklaring til prioritet:</a:t>
            </a:r>
            <a:br>
              <a:rPr lang="da-DK" sz="1200" dirty="0">
                <a:effectLst/>
                <a:latin typeface="Calibri" panose="020F0502020204030204" pitchFamily="34" charset="0"/>
                <a:ea typeface="Calibri" panose="020F0502020204030204" pitchFamily="34" charset="0"/>
                <a:cs typeface="Arial" panose="020B0604020202020204" pitchFamily="34" charset="0"/>
              </a:rPr>
            </a:br>
            <a:r>
              <a:rPr lang="da-DK" sz="1200" dirty="0">
                <a:effectLst/>
                <a:latin typeface="Calibri" panose="020F0502020204030204" pitchFamily="34" charset="0"/>
                <a:ea typeface="Calibri" panose="020F0502020204030204" pitchFamily="34" charset="0"/>
                <a:cs typeface="Arial" panose="020B0604020202020204" pitchFamily="34" charset="0"/>
              </a:rPr>
              <a:t>1. Skal løses for at forretningen kan drives forsvarligt</a:t>
            </a:r>
            <a:br>
              <a:rPr lang="da-DK" sz="1200" dirty="0">
                <a:effectLst/>
                <a:latin typeface="Calibri" panose="020F0502020204030204" pitchFamily="34" charset="0"/>
                <a:ea typeface="Calibri" panose="020F0502020204030204" pitchFamily="34" charset="0"/>
                <a:cs typeface="Arial" panose="020B0604020202020204" pitchFamily="34" charset="0"/>
              </a:rPr>
            </a:br>
            <a:r>
              <a:rPr lang="da-DK" sz="1200" dirty="0">
                <a:effectLst/>
                <a:latin typeface="Calibri" panose="020F0502020204030204" pitchFamily="34" charset="0"/>
                <a:ea typeface="Calibri" panose="020F0502020204030204" pitchFamily="34" charset="0"/>
                <a:cs typeface="Arial" panose="020B0604020202020204" pitchFamily="34" charset="0"/>
              </a:rPr>
              <a:t>2. Skal løses for at væsentlige fordele opnås</a:t>
            </a:r>
            <a:br>
              <a:rPr lang="da-DK" sz="1200" dirty="0">
                <a:effectLst/>
                <a:latin typeface="Calibri" panose="020F0502020204030204" pitchFamily="34" charset="0"/>
                <a:ea typeface="Calibri" panose="020F0502020204030204" pitchFamily="34" charset="0"/>
                <a:cs typeface="Arial" panose="020B0604020202020204" pitchFamily="34" charset="0"/>
              </a:rPr>
            </a:br>
            <a:r>
              <a:rPr lang="da-DK" sz="1200" dirty="0">
                <a:effectLst/>
                <a:latin typeface="Calibri" panose="020F0502020204030204" pitchFamily="34" charset="0"/>
                <a:ea typeface="Calibri" panose="020F0502020204030204" pitchFamily="34" charset="0"/>
                <a:cs typeface="Arial" panose="020B0604020202020204" pitchFamily="34" charset="0"/>
              </a:rPr>
              <a:t>3. Fejl og mangler af mindre væsentlig betydning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fik 64" descr="Hjem">
            <a:hlinkClick r:id="rId11" action="ppaction://hlinksldjump"/>
            <a:extLst>
              <a:ext uri="{FF2B5EF4-FFF2-40B4-BE49-F238E27FC236}">
                <a16:creationId xmlns:a16="http://schemas.microsoft.com/office/drawing/2014/main" id="{F093B8E0-A457-413E-9F17-DE3EDBBBDE5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4553F2BA-08ED-41AC-B508-98708C130E2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33202111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95222B0E-EFAE-4EA0-AD0E-E60C906224A9}"/>
              </a:ext>
            </a:extLst>
          </p:cNvPr>
          <p:cNvSpPr/>
          <p:nvPr/>
        </p:nvSpPr>
        <p:spPr>
          <a:xfrm>
            <a:off x="134351" y="917668"/>
            <a:ext cx="7910573" cy="400110"/>
          </a:xfrm>
          <a:prstGeom prst="rect">
            <a:avLst/>
          </a:prstGeom>
        </p:spPr>
        <p:txBody>
          <a:bodyPr wrap="square">
            <a:spAutoFit/>
          </a:bodyPr>
          <a:lstStyle/>
          <a:p>
            <a:r>
              <a:rPr lang="da-DK" sz="2000" dirty="0"/>
              <a:t>Skabelon til: Ændringsønske</a:t>
            </a:r>
            <a:endParaRPr lang="da-DK" sz="1200" b="1" dirty="0">
              <a:latin typeface="+mj-lt"/>
            </a:endParaRPr>
          </a:p>
        </p:txBody>
      </p:sp>
      <p:pic>
        <p:nvPicPr>
          <p:cNvPr id="20" name="Billede 19">
            <a:extLst>
              <a:ext uri="{FF2B5EF4-FFF2-40B4-BE49-F238E27FC236}">
                <a16:creationId xmlns:a16="http://schemas.microsoft.com/office/drawing/2014/main" id="{2F9D2162-4F46-4A33-9C3E-53534D582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2" name="Rectangle 10">
            <a:hlinkClick r:id="rId3" action="ppaction://hlinksldjump"/>
            <a:extLst>
              <a:ext uri="{FF2B5EF4-FFF2-40B4-BE49-F238E27FC236}">
                <a16:creationId xmlns:a16="http://schemas.microsoft.com/office/drawing/2014/main" id="{567CC61A-FAA4-4241-B511-FE4AA5583A52}"/>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4" name="Rectangle 12">
            <a:hlinkClick r:id="rId4" action="ppaction://hlinksldjump"/>
            <a:extLst>
              <a:ext uri="{FF2B5EF4-FFF2-40B4-BE49-F238E27FC236}">
                <a16:creationId xmlns:a16="http://schemas.microsoft.com/office/drawing/2014/main" id="{E0012B24-380E-495E-8C2B-BF732E464368}"/>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25" name="Rektangel 55">
            <a:hlinkClick r:id="rId5" action="ppaction://hlinksldjump"/>
            <a:extLst>
              <a:ext uri="{FF2B5EF4-FFF2-40B4-BE49-F238E27FC236}">
                <a16:creationId xmlns:a16="http://schemas.microsoft.com/office/drawing/2014/main" id="{06C7E3BE-C8A5-4999-A59E-5BA9BDEBE090}"/>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6" name="Rektangel 55">
            <a:hlinkClick r:id="rId6" action="ppaction://hlinksldjump"/>
            <a:extLst>
              <a:ext uri="{FF2B5EF4-FFF2-40B4-BE49-F238E27FC236}">
                <a16:creationId xmlns:a16="http://schemas.microsoft.com/office/drawing/2014/main" id="{B641A14B-6335-4AF3-B857-649C55605742}"/>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7" name="Rektangel 55">
            <a:hlinkClick r:id="rId7" action="ppaction://hlinksldjump"/>
            <a:extLst>
              <a:ext uri="{FF2B5EF4-FFF2-40B4-BE49-F238E27FC236}">
                <a16:creationId xmlns:a16="http://schemas.microsoft.com/office/drawing/2014/main" id="{5BA83F31-7465-47BE-B77C-9071FEBE7A5C}"/>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8" name="Tekstfelt 61">
            <a:hlinkClick r:id="rId5" action="ppaction://hlinksldjump"/>
            <a:extLst>
              <a:ext uri="{FF2B5EF4-FFF2-40B4-BE49-F238E27FC236}">
                <a16:creationId xmlns:a16="http://schemas.microsoft.com/office/drawing/2014/main" id="{10E2B766-B408-435A-AD42-3C41DE3FEA38}"/>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29" name="Tekstfelt 61">
            <a:hlinkClick r:id="rId6" action="ppaction://hlinksldjump"/>
            <a:extLst>
              <a:ext uri="{FF2B5EF4-FFF2-40B4-BE49-F238E27FC236}">
                <a16:creationId xmlns:a16="http://schemas.microsoft.com/office/drawing/2014/main" id="{0AA38EAB-C2C1-4AD3-A810-7579D97D48A2}"/>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0" name="Tekstfelt 61">
            <a:hlinkClick r:id="rId7" action="ppaction://hlinksldjump"/>
            <a:extLst>
              <a:ext uri="{FF2B5EF4-FFF2-40B4-BE49-F238E27FC236}">
                <a16:creationId xmlns:a16="http://schemas.microsoft.com/office/drawing/2014/main" id="{5E0B1EFD-6E34-4FF4-900F-7EE2EC6539C3}"/>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1" name="Rektangel 55">
            <a:hlinkClick r:id="rId8" action="ppaction://hlinksldjump"/>
            <a:extLst>
              <a:ext uri="{FF2B5EF4-FFF2-40B4-BE49-F238E27FC236}">
                <a16:creationId xmlns:a16="http://schemas.microsoft.com/office/drawing/2014/main" id="{CC636BF3-074C-4945-B0E8-E5B8DC4C5C6C}"/>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Tekstfelt 61">
            <a:hlinkClick r:id="rId8" action="ppaction://hlinksldjump"/>
            <a:extLst>
              <a:ext uri="{FF2B5EF4-FFF2-40B4-BE49-F238E27FC236}">
                <a16:creationId xmlns:a16="http://schemas.microsoft.com/office/drawing/2014/main" id="{FDF64472-CA1A-490D-A3C6-48EFC3E6D9F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11" name="Tekstfelt 10">
            <a:extLst>
              <a:ext uri="{FF2B5EF4-FFF2-40B4-BE49-F238E27FC236}">
                <a16:creationId xmlns:a16="http://schemas.microsoft.com/office/drawing/2014/main" id="{5154B732-6D2F-4E7D-BEE9-6FA30042492A}"/>
              </a:ext>
            </a:extLst>
          </p:cNvPr>
          <p:cNvSpPr txBox="1"/>
          <p:nvPr/>
        </p:nvSpPr>
        <p:spPr>
          <a:xfrm>
            <a:off x="407988" y="1441777"/>
            <a:ext cx="5972706" cy="338554"/>
          </a:xfrm>
          <a:prstGeom prst="rect">
            <a:avLst/>
          </a:prstGeom>
          <a:noFill/>
        </p:spPr>
        <p:txBody>
          <a:bodyPr wrap="square" rtlCol="0">
            <a:spAutoFit/>
          </a:bodyPr>
          <a:lstStyle/>
          <a:p>
            <a:r>
              <a:rPr lang="da-DK" sz="1600" b="1" dirty="0">
                <a:effectLst/>
                <a:latin typeface="Calibri" panose="020F0502020204030204" pitchFamily="34" charset="0"/>
                <a:ea typeface="Calibri" panose="020F0502020204030204" pitchFamily="34" charset="0"/>
                <a:cs typeface="Times New Roman" panose="02020603050405020304" pitchFamily="18" charset="0"/>
              </a:rPr>
              <a:t>Ændringsønske nr.     </a:t>
            </a:r>
            <a:r>
              <a:rPr lang="da-DK" sz="1600" dirty="0">
                <a:effectLst/>
                <a:latin typeface="Calibri" panose="020F0502020204030204" pitchFamily="34" charset="0"/>
                <a:ea typeface="Calibri" panose="020F0502020204030204" pitchFamily="34" charset="0"/>
                <a:cs typeface="Times New Roman" panose="02020603050405020304" pitchFamily="18" charset="0"/>
              </a:rPr>
              <a:t>(udfyldes af projektlederen)</a:t>
            </a:r>
            <a:endParaRPr lang="da-DK" sz="1600" dirty="0"/>
          </a:p>
        </p:txBody>
      </p:sp>
      <p:graphicFrame>
        <p:nvGraphicFramePr>
          <p:cNvPr id="12" name="Tabel 11">
            <a:extLst>
              <a:ext uri="{FF2B5EF4-FFF2-40B4-BE49-F238E27FC236}">
                <a16:creationId xmlns:a16="http://schemas.microsoft.com/office/drawing/2014/main" id="{4B6EEDB6-995E-44DB-AF08-51BAD89B0F7C}"/>
              </a:ext>
            </a:extLst>
          </p:cNvPr>
          <p:cNvGraphicFramePr>
            <a:graphicFrameLocks noGrp="1"/>
          </p:cNvGraphicFramePr>
          <p:nvPr>
            <p:extLst>
              <p:ext uri="{D42A27DB-BD31-4B8C-83A1-F6EECF244321}">
                <p14:modId xmlns:p14="http://schemas.microsoft.com/office/powerpoint/2010/main" val="3685694139"/>
              </p:ext>
            </p:extLst>
          </p:nvPr>
        </p:nvGraphicFramePr>
        <p:xfrm>
          <a:off x="485992" y="1988220"/>
          <a:ext cx="9949913" cy="736092"/>
        </p:xfrm>
        <a:graphic>
          <a:graphicData uri="http://schemas.openxmlformats.org/drawingml/2006/table">
            <a:tbl>
              <a:tblPr firstRow="1" firstCol="1" bandRow="1">
                <a:tableStyleId>{5C22544A-7EE6-4342-B048-85BDC9FD1C3A}</a:tableStyleId>
              </a:tblPr>
              <a:tblGrid>
                <a:gridCol w="3860704">
                  <a:extLst>
                    <a:ext uri="{9D8B030D-6E8A-4147-A177-3AD203B41FA5}">
                      <a16:colId xmlns:a16="http://schemas.microsoft.com/office/drawing/2014/main" val="1305010513"/>
                    </a:ext>
                  </a:extLst>
                </a:gridCol>
                <a:gridCol w="6089209">
                  <a:extLst>
                    <a:ext uri="{9D8B030D-6E8A-4147-A177-3AD203B41FA5}">
                      <a16:colId xmlns:a16="http://schemas.microsoft.com/office/drawing/2014/main" val="2845299314"/>
                    </a:ext>
                  </a:extLst>
                </a:gridCol>
              </a:tblGrid>
              <a:tr h="0">
                <a:tc>
                  <a:txBody>
                    <a:bodyPr/>
                    <a:lstStyle/>
                    <a:p>
                      <a:pPr>
                        <a:lnSpc>
                          <a:spcPct val="115000"/>
                        </a:lnSpc>
                        <a:spcAft>
                          <a:spcPts val="0"/>
                        </a:spcAft>
                      </a:pPr>
                      <a:r>
                        <a:rPr lang="da-DK" sz="1400">
                          <a:effectLst/>
                        </a:rPr>
                        <a:t>Projekt:</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Skriv navn</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3413904"/>
                  </a:ext>
                </a:extLst>
              </a:tr>
              <a:tr h="0">
                <a:tc>
                  <a:txBody>
                    <a:bodyPr/>
                    <a:lstStyle/>
                    <a:p>
                      <a:pPr>
                        <a:lnSpc>
                          <a:spcPct val="115000"/>
                        </a:lnSpc>
                        <a:spcAft>
                          <a:spcPts val="0"/>
                        </a:spcAft>
                      </a:pPr>
                      <a:r>
                        <a:rPr lang="da-DK" sz="1400">
                          <a:effectLst/>
                        </a:rPr>
                        <a:t>Projektleder: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Skriv navn</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29890"/>
                  </a:ext>
                </a:extLst>
              </a:tr>
              <a:tr h="0">
                <a:tc>
                  <a:txBody>
                    <a:bodyPr/>
                    <a:lstStyle/>
                    <a:p>
                      <a:pPr>
                        <a:lnSpc>
                          <a:spcPct val="115000"/>
                        </a:lnSpc>
                        <a:spcAft>
                          <a:spcPts val="0"/>
                        </a:spcAft>
                      </a:pPr>
                      <a:r>
                        <a:rPr lang="da-DK" sz="1400">
                          <a:effectLst/>
                        </a:rPr>
                        <a:t>Projektansvarlig eller styregruppe:</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Skriv navn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137334"/>
                  </a:ext>
                </a:extLst>
              </a:tr>
            </a:tbl>
          </a:graphicData>
        </a:graphic>
      </p:graphicFrame>
      <p:graphicFrame>
        <p:nvGraphicFramePr>
          <p:cNvPr id="13" name="Tabel 12">
            <a:extLst>
              <a:ext uri="{FF2B5EF4-FFF2-40B4-BE49-F238E27FC236}">
                <a16:creationId xmlns:a16="http://schemas.microsoft.com/office/drawing/2014/main" id="{98EE9070-E674-44E8-832F-940E8923D7A0}"/>
              </a:ext>
            </a:extLst>
          </p:cNvPr>
          <p:cNvGraphicFramePr>
            <a:graphicFrameLocks noGrp="1"/>
          </p:cNvGraphicFramePr>
          <p:nvPr>
            <p:extLst>
              <p:ext uri="{D42A27DB-BD31-4B8C-83A1-F6EECF244321}">
                <p14:modId xmlns:p14="http://schemas.microsoft.com/office/powerpoint/2010/main" val="2861109356"/>
              </p:ext>
            </p:extLst>
          </p:nvPr>
        </p:nvGraphicFramePr>
        <p:xfrm>
          <a:off x="485992" y="2888959"/>
          <a:ext cx="9949913" cy="981456"/>
        </p:xfrm>
        <a:graphic>
          <a:graphicData uri="http://schemas.openxmlformats.org/drawingml/2006/table">
            <a:tbl>
              <a:tblPr firstRow="1" firstCol="1" bandRow="1">
                <a:tableStyleId>{5C22544A-7EE6-4342-B048-85BDC9FD1C3A}</a:tableStyleId>
              </a:tblPr>
              <a:tblGrid>
                <a:gridCol w="1699934">
                  <a:extLst>
                    <a:ext uri="{9D8B030D-6E8A-4147-A177-3AD203B41FA5}">
                      <a16:colId xmlns:a16="http://schemas.microsoft.com/office/drawing/2014/main" val="3775249826"/>
                    </a:ext>
                  </a:extLst>
                </a:gridCol>
                <a:gridCol w="3032975">
                  <a:extLst>
                    <a:ext uri="{9D8B030D-6E8A-4147-A177-3AD203B41FA5}">
                      <a16:colId xmlns:a16="http://schemas.microsoft.com/office/drawing/2014/main" val="2586202927"/>
                    </a:ext>
                  </a:extLst>
                </a:gridCol>
                <a:gridCol w="3756569">
                  <a:extLst>
                    <a:ext uri="{9D8B030D-6E8A-4147-A177-3AD203B41FA5}">
                      <a16:colId xmlns:a16="http://schemas.microsoft.com/office/drawing/2014/main" val="3168064746"/>
                    </a:ext>
                  </a:extLst>
                </a:gridCol>
                <a:gridCol w="1460435">
                  <a:extLst>
                    <a:ext uri="{9D8B030D-6E8A-4147-A177-3AD203B41FA5}">
                      <a16:colId xmlns:a16="http://schemas.microsoft.com/office/drawing/2014/main" val="1884414729"/>
                    </a:ext>
                  </a:extLst>
                </a:gridCol>
              </a:tblGrid>
              <a:tr h="0">
                <a:tc gridSpan="4">
                  <a:txBody>
                    <a:bodyPr/>
                    <a:lstStyle/>
                    <a:p>
                      <a:pPr>
                        <a:lnSpc>
                          <a:spcPct val="115000"/>
                        </a:lnSpc>
                        <a:spcAft>
                          <a:spcPts val="0"/>
                        </a:spcAft>
                      </a:pPr>
                      <a:r>
                        <a:rPr lang="da-DK" sz="1400" dirty="0">
                          <a:effectLst/>
                        </a:rPr>
                        <a:t>1. Ændringsønske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267485856"/>
                  </a:ext>
                </a:extLst>
              </a:tr>
              <a:tr h="0">
                <a:tc>
                  <a:txBody>
                    <a:bodyPr/>
                    <a:lstStyle/>
                    <a:p>
                      <a:pPr>
                        <a:lnSpc>
                          <a:spcPct val="115000"/>
                        </a:lnSpc>
                        <a:spcAft>
                          <a:spcPts val="0"/>
                        </a:spcAft>
                      </a:pPr>
                      <a:r>
                        <a:rPr lang="da-DK" sz="1400" dirty="0">
                          <a:effectLst/>
                        </a:rPr>
                        <a:t>Hvem har fremsat ønsket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Beskrivelse af ændringsønske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Begrundelse for ønske</a:t>
                      </a:r>
                      <a:r>
                        <a:rPr lang="da-DK" sz="1400" baseline="0" dirty="0">
                          <a:effectLst/>
                        </a:rPr>
                        <a:t>,</a:t>
                      </a:r>
                      <a:r>
                        <a:rPr lang="da-DK" sz="1400" dirty="0">
                          <a:effectLst/>
                        </a:rPr>
                        <a:t> herunder hvor og hvornår det indgår i projektet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Dato for fremsendelse</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45511"/>
                  </a:ext>
                </a:extLst>
              </a:tr>
              <a:tr h="0">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9058885"/>
                  </a:ext>
                </a:extLst>
              </a:tr>
            </a:tbl>
          </a:graphicData>
        </a:graphic>
      </p:graphicFrame>
      <p:graphicFrame>
        <p:nvGraphicFramePr>
          <p:cNvPr id="14" name="Tabel 13">
            <a:extLst>
              <a:ext uri="{FF2B5EF4-FFF2-40B4-BE49-F238E27FC236}">
                <a16:creationId xmlns:a16="http://schemas.microsoft.com/office/drawing/2014/main" id="{BC17A309-0B26-4946-BCF5-611E18D0CA20}"/>
              </a:ext>
            </a:extLst>
          </p:cNvPr>
          <p:cNvGraphicFramePr>
            <a:graphicFrameLocks noGrp="1"/>
          </p:cNvGraphicFramePr>
          <p:nvPr>
            <p:extLst>
              <p:ext uri="{D42A27DB-BD31-4B8C-83A1-F6EECF244321}">
                <p14:modId xmlns:p14="http://schemas.microsoft.com/office/powerpoint/2010/main" val="2720280419"/>
              </p:ext>
            </p:extLst>
          </p:nvPr>
        </p:nvGraphicFramePr>
        <p:xfrm>
          <a:off x="485991" y="4035062"/>
          <a:ext cx="9949913" cy="490728"/>
        </p:xfrm>
        <a:graphic>
          <a:graphicData uri="http://schemas.openxmlformats.org/drawingml/2006/table">
            <a:tbl>
              <a:tblPr firstRow="1" firstCol="1" bandRow="1">
                <a:tableStyleId>{5C22544A-7EE6-4342-B048-85BDC9FD1C3A}</a:tableStyleId>
              </a:tblPr>
              <a:tblGrid>
                <a:gridCol w="9949913">
                  <a:extLst>
                    <a:ext uri="{9D8B030D-6E8A-4147-A177-3AD203B41FA5}">
                      <a16:colId xmlns:a16="http://schemas.microsoft.com/office/drawing/2014/main" val="735955448"/>
                    </a:ext>
                  </a:extLst>
                </a:gridCol>
              </a:tblGrid>
              <a:tr h="0">
                <a:tc>
                  <a:txBody>
                    <a:bodyPr/>
                    <a:lstStyle/>
                    <a:p>
                      <a:pPr>
                        <a:lnSpc>
                          <a:spcPct val="115000"/>
                        </a:lnSpc>
                        <a:spcAft>
                          <a:spcPts val="0"/>
                        </a:spcAft>
                      </a:pPr>
                      <a:r>
                        <a:rPr lang="da-DK" sz="1400">
                          <a:effectLst/>
                        </a:rPr>
                        <a:t>2. Projektlederens løsningsforslag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5251059"/>
                  </a:ext>
                </a:extLst>
              </a:tr>
              <a:tr h="0">
                <a:tc>
                  <a:txBody>
                    <a:bodyPr/>
                    <a:lstStyle/>
                    <a:p>
                      <a:pPr>
                        <a:lnSpc>
                          <a:spcPct val="115000"/>
                        </a:lnSpc>
                        <a:spcAft>
                          <a:spcPts val="0"/>
                        </a:spcAft>
                      </a:pPr>
                      <a:r>
                        <a:rPr lang="da-DK" sz="1400" b="0" dirty="0">
                          <a:solidFill>
                            <a:schemeClr val="tx1"/>
                          </a:solidFill>
                          <a:effectLst/>
                        </a:rPr>
                        <a:t>(her beskrives løsningsforslag, visende konsekvens på tid, indhold og ressourcer for projektet)</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61628361"/>
                  </a:ext>
                </a:extLst>
              </a:tr>
            </a:tbl>
          </a:graphicData>
        </a:graphic>
      </p:graphicFrame>
      <p:graphicFrame>
        <p:nvGraphicFramePr>
          <p:cNvPr id="15" name="Tabel 14">
            <a:extLst>
              <a:ext uri="{FF2B5EF4-FFF2-40B4-BE49-F238E27FC236}">
                <a16:creationId xmlns:a16="http://schemas.microsoft.com/office/drawing/2014/main" id="{A31E53E0-04AA-47DB-864F-BF46DD34494B}"/>
              </a:ext>
            </a:extLst>
          </p:cNvPr>
          <p:cNvGraphicFramePr>
            <a:graphicFrameLocks noGrp="1"/>
          </p:cNvGraphicFramePr>
          <p:nvPr>
            <p:extLst>
              <p:ext uri="{D42A27DB-BD31-4B8C-83A1-F6EECF244321}">
                <p14:modId xmlns:p14="http://schemas.microsoft.com/office/powerpoint/2010/main" val="349355035"/>
              </p:ext>
            </p:extLst>
          </p:nvPr>
        </p:nvGraphicFramePr>
        <p:xfrm>
          <a:off x="485991" y="4704851"/>
          <a:ext cx="9949912" cy="490728"/>
        </p:xfrm>
        <a:graphic>
          <a:graphicData uri="http://schemas.openxmlformats.org/drawingml/2006/table">
            <a:tbl>
              <a:tblPr firstRow="1" firstCol="1" bandRow="1">
                <a:tableStyleId>{5C22544A-7EE6-4342-B048-85BDC9FD1C3A}</a:tableStyleId>
              </a:tblPr>
              <a:tblGrid>
                <a:gridCol w="9949912">
                  <a:extLst>
                    <a:ext uri="{9D8B030D-6E8A-4147-A177-3AD203B41FA5}">
                      <a16:colId xmlns:a16="http://schemas.microsoft.com/office/drawing/2014/main" val="3637437140"/>
                    </a:ext>
                  </a:extLst>
                </a:gridCol>
              </a:tblGrid>
              <a:tr h="0">
                <a:tc>
                  <a:txBody>
                    <a:bodyPr/>
                    <a:lstStyle/>
                    <a:p>
                      <a:pPr>
                        <a:lnSpc>
                          <a:spcPct val="115000"/>
                        </a:lnSpc>
                        <a:spcAft>
                          <a:spcPts val="0"/>
                        </a:spcAft>
                      </a:pPr>
                      <a:r>
                        <a:rPr lang="da-DK" sz="1400" dirty="0">
                          <a:effectLst/>
                        </a:rPr>
                        <a:t>3. Konsekvens for projektet hvis ændringen ikke besluttes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7682240"/>
                  </a:ext>
                </a:extLst>
              </a:tr>
              <a:tr h="0">
                <a:tc>
                  <a:txBody>
                    <a:bodyPr/>
                    <a:lstStyle/>
                    <a:p>
                      <a:pPr>
                        <a:lnSpc>
                          <a:spcPct val="115000"/>
                        </a:lnSpc>
                        <a:spcAft>
                          <a:spcPts val="0"/>
                        </a:spcAft>
                      </a:pPr>
                      <a:r>
                        <a:rPr lang="da-DK" sz="1400" b="0" dirty="0">
                          <a:solidFill>
                            <a:schemeClr val="tx1"/>
                          </a:solidFill>
                          <a:effectLst/>
                        </a:rPr>
                        <a:t>(her beskrives konsekvens for projektets omgivelser samt på tid, indhold og ressourcer for projektet)</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840777129"/>
                  </a:ext>
                </a:extLst>
              </a:tr>
            </a:tbl>
          </a:graphicData>
        </a:graphic>
      </p:graphicFrame>
      <p:graphicFrame>
        <p:nvGraphicFramePr>
          <p:cNvPr id="16" name="Tabel 15">
            <a:extLst>
              <a:ext uri="{FF2B5EF4-FFF2-40B4-BE49-F238E27FC236}">
                <a16:creationId xmlns:a16="http://schemas.microsoft.com/office/drawing/2014/main" id="{A0155299-807E-43D4-8F81-A23CBF174BD7}"/>
              </a:ext>
            </a:extLst>
          </p:cNvPr>
          <p:cNvGraphicFramePr>
            <a:graphicFrameLocks noGrp="1"/>
          </p:cNvGraphicFramePr>
          <p:nvPr>
            <p:extLst>
              <p:ext uri="{D42A27DB-BD31-4B8C-83A1-F6EECF244321}">
                <p14:modId xmlns:p14="http://schemas.microsoft.com/office/powerpoint/2010/main" val="461067347"/>
              </p:ext>
            </p:extLst>
          </p:nvPr>
        </p:nvGraphicFramePr>
        <p:xfrm>
          <a:off x="485990" y="5374640"/>
          <a:ext cx="9949912" cy="490728"/>
        </p:xfrm>
        <a:graphic>
          <a:graphicData uri="http://schemas.openxmlformats.org/drawingml/2006/table">
            <a:tbl>
              <a:tblPr firstRow="1" firstCol="1" bandRow="1">
                <a:tableStyleId>{5C22544A-7EE6-4342-B048-85BDC9FD1C3A}</a:tableStyleId>
              </a:tblPr>
              <a:tblGrid>
                <a:gridCol w="4974956">
                  <a:extLst>
                    <a:ext uri="{9D8B030D-6E8A-4147-A177-3AD203B41FA5}">
                      <a16:colId xmlns:a16="http://schemas.microsoft.com/office/drawing/2014/main" val="1778770925"/>
                    </a:ext>
                  </a:extLst>
                </a:gridCol>
                <a:gridCol w="4974956">
                  <a:extLst>
                    <a:ext uri="{9D8B030D-6E8A-4147-A177-3AD203B41FA5}">
                      <a16:colId xmlns:a16="http://schemas.microsoft.com/office/drawing/2014/main" val="2607145290"/>
                    </a:ext>
                  </a:extLst>
                </a:gridCol>
              </a:tblGrid>
              <a:tr h="0">
                <a:tc gridSpan="2">
                  <a:txBody>
                    <a:bodyPr/>
                    <a:lstStyle/>
                    <a:p>
                      <a:pPr>
                        <a:lnSpc>
                          <a:spcPct val="115000"/>
                        </a:lnSpc>
                        <a:spcAft>
                          <a:spcPts val="0"/>
                        </a:spcAft>
                      </a:pPr>
                      <a:r>
                        <a:rPr lang="da-DK" sz="1400">
                          <a:effectLst/>
                        </a:rPr>
                        <a:t>4. Ændringsønsket er registreret i ændringslog</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2273920877"/>
                  </a:ext>
                </a:extLst>
              </a:tr>
              <a:tr h="0">
                <a:tc>
                  <a:txBody>
                    <a:bodyPr/>
                    <a:lstStyle/>
                    <a:p>
                      <a:pPr>
                        <a:lnSpc>
                          <a:spcPct val="115000"/>
                        </a:lnSpc>
                        <a:spcAft>
                          <a:spcPts val="0"/>
                        </a:spcAft>
                      </a:pPr>
                      <a:r>
                        <a:rPr lang="da-DK" sz="1400" b="0">
                          <a:solidFill>
                            <a:schemeClr val="tx1"/>
                          </a:solidFill>
                          <a:effectLst/>
                        </a:rPr>
                        <a:t>Ændringsidentifikation nr.</a:t>
                      </a:r>
                      <a:endParaRPr lang="da-DK"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Dato for registrering:</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28963571"/>
                  </a:ext>
                </a:extLst>
              </a:tr>
            </a:tbl>
          </a:graphicData>
        </a:graphic>
      </p:graphicFrame>
      <p:graphicFrame>
        <p:nvGraphicFramePr>
          <p:cNvPr id="17" name="Tabel 16">
            <a:extLst>
              <a:ext uri="{FF2B5EF4-FFF2-40B4-BE49-F238E27FC236}">
                <a16:creationId xmlns:a16="http://schemas.microsoft.com/office/drawing/2014/main" id="{4489AB52-E987-4D10-8CC0-D9E13697E56B}"/>
              </a:ext>
            </a:extLst>
          </p:cNvPr>
          <p:cNvGraphicFramePr>
            <a:graphicFrameLocks noGrp="1"/>
          </p:cNvGraphicFramePr>
          <p:nvPr>
            <p:extLst>
              <p:ext uri="{D42A27DB-BD31-4B8C-83A1-F6EECF244321}">
                <p14:modId xmlns:p14="http://schemas.microsoft.com/office/powerpoint/2010/main" val="3986161997"/>
              </p:ext>
            </p:extLst>
          </p:nvPr>
        </p:nvGraphicFramePr>
        <p:xfrm>
          <a:off x="485990" y="6056737"/>
          <a:ext cx="9949912" cy="490728"/>
        </p:xfrm>
        <a:graphic>
          <a:graphicData uri="http://schemas.openxmlformats.org/drawingml/2006/table">
            <a:tbl>
              <a:tblPr firstRow="1" firstCol="1" bandRow="1">
                <a:tableStyleId>{5C22544A-7EE6-4342-B048-85BDC9FD1C3A}</a:tableStyleId>
              </a:tblPr>
              <a:tblGrid>
                <a:gridCol w="9949912">
                  <a:extLst>
                    <a:ext uri="{9D8B030D-6E8A-4147-A177-3AD203B41FA5}">
                      <a16:colId xmlns:a16="http://schemas.microsoft.com/office/drawing/2014/main" val="2268733848"/>
                    </a:ext>
                  </a:extLst>
                </a:gridCol>
              </a:tblGrid>
              <a:tr h="0">
                <a:tc>
                  <a:txBody>
                    <a:bodyPr/>
                    <a:lstStyle/>
                    <a:p>
                      <a:pPr>
                        <a:lnSpc>
                          <a:spcPct val="115000"/>
                        </a:lnSpc>
                        <a:spcAft>
                          <a:spcPts val="0"/>
                        </a:spcAft>
                      </a:pPr>
                      <a:r>
                        <a:rPr lang="da-DK" sz="1400" dirty="0">
                          <a:effectLst/>
                        </a:rPr>
                        <a:t>5. Projektlederens anbefaling til beslutning</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907102"/>
                  </a:ext>
                </a:extLst>
              </a:tr>
              <a:tr h="0">
                <a:tc>
                  <a:txBody>
                    <a:bodyPr/>
                    <a:lstStyle/>
                    <a:p>
                      <a:pPr>
                        <a:lnSpc>
                          <a:spcPct val="115000"/>
                        </a:lnSpc>
                        <a:spcAft>
                          <a:spcPts val="0"/>
                        </a:spcAft>
                      </a:pPr>
                      <a:r>
                        <a:rPr lang="da-DK" sz="1400" b="0" dirty="0">
                          <a:solidFill>
                            <a:schemeClr val="tx1"/>
                          </a:solidFill>
                          <a:effectLst/>
                        </a:rPr>
                        <a:t>(her skrives projektlederens anbefaling)</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74105290"/>
                  </a:ext>
                </a:extLst>
              </a:tr>
            </a:tbl>
          </a:graphicData>
        </a:graphic>
      </p:graphicFrame>
      <p:sp>
        <p:nvSpPr>
          <p:cNvPr id="3" name="Rectangle 9">
            <a:hlinkClick r:id="rId9" action="ppaction://hlinksldjump"/>
            <a:extLst>
              <a:ext uri="{FF2B5EF4-FFF2-40B4-BE49-F238E27FC236}">
                <a16:creationId xmlns:a16="http://schemas.microsoft.com/office/drawing/2014/main" id="{DCD8C88A-D1BE-4A2E-A46F-B61873215601}"/>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IDE/ANALYSE</a:t>
            </a:r>
          </a:p>
        </p:txBody>
      </p:sp>
      <p:sp>
        <p:nvSpPr>
          <p:cNvPr id="4" name="Rectangle 11">
            <a:hlinkClick r:id="rId10" action="ppaction://hlinksldjump"/>
            <a:extLst>
              <a:ext uri="{FF2B5EF4-FFF2-40B4-BE49-F238E27FC236}">
                <a16:creationId xmlns:a16="http://schemas.microsoft.com/office/drawing/2014/main" id="{5F11CCE5-E71C-4136-A88F-6DA87F2092A5}"/>
              </a:ext>
            </a:extLst>
          </p:cNvPr>
          <p:cNvSpPr/>
          <p:nvPr/>
        </p:nvSpPr>
        <p:spPr>
          <a:xfrm>
            <a:off x="7929269" y="113149"/>
            <a:ext cx="148317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GENNEMFØRELSE</a:t>
            </a:r>
          </a:p>
        </p:txBody>
      </p:sp>
      <p:pic>
        <p:nvPicPr>
          <p:cNvPr id="5" name="Grafik 64" descr="Hjem">
            <a:hlinkClick r:id="rId11" action="ppaction://hlinksldjump"/>
            <a:extLst>
              <a:ext uri="{FF2B5EF4-FFF2-40B4-BE49-F238E27FC236}">
                <a16:creationId xmlns:a16="http://schemas.microsoft.com/office/drawing/2014/main" id="{73876FC5-35B9-423C-BFF5-21E6E502A8B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867DD2BC-A819-4144-A6C4-6414864D229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pic>
        <p:nvPicPr>
          <p:cNvPr id="2" name="Grafik 1" descr="Gentag">
            <a:hlinkClick r:id="rId16" action="ppaction://hlinksldjump"/>
            <a:extLst>
              <a:ext uri="{FF2B5EF4-FFF2-40B4-BE49-F238E27FC236}">
                <a16:creationId xmlns:a16="http://schemas.microsoft.com/office/drawing/2014/main" id="{1D6BE641-9AB9-4FD9-95B4-E9D9885E68F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8658862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a16="http://schemas.microsoft.com/office/drawing/2014/main" id="{95222B0E-EFAE-4EA0-AD0E-E60C906224A9}"/>
              </a:ext>
            </a:extLst>
          </p:cNvPr>
          <p:cNvSpPr/>
          <p:nvPr/>
        </p:nvSpPr>
        <p:spPr>
          <a:xfrm>
            <a:off x="134351" y="917668"/>
            <a:ext cx="7910573" cy="400110"/>
          </a:xfrm>
          <a:prstGeom prst="rect">
            <a:avLst/>
          </a:prstGeom>
        </p:spPr>
        <p:txBody>
          <a:bodyPr wrap="square">
            <a:spAutoFit/>
          </a:bodyPr>
          <a:lstStyle/>
          <a:p>
            <a:r>
              <a:rPr lang="da-DK" sz="2000" dirty="0"/>
              <a:t>Skabelon til: Ændringslog</a:t>
            </a:r>
            <a:endParaRPr lang="da-DK" sz="1200" b="1" dirty="0">
              <a:latin typeface="+mj-lt"/>
            </a:endParaRPr>
          </a:p>
        </p:txBody>
      </p:sp>
      <p:pic>
        <p:nvPicPr>
          <p:cNvPr id="20" name="Billede 19">
            <a:extLst>
              <a:ext uri="{FF2B5EF4-FFF2-40B4-BE49-F238E27FC236}">
                <a16:creationId xmlns:a16="http://schemas.microsoft.com/office/drawing/2014/main" id="{2F9D2162-4F46-4A33-9C3E-53534D582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21" name="Rectangle 9">
            <a:hlinkClick r:id="rId3" action="ppaction://hlinksldjump"/>
            <a:extLst>
              <a:ext uri="{FF2B5EF4-FFF2-40B4-BE49-F238E27FC236}">
                <a16:creationId xmlns:a16="http://schemas.microsoft.com/office/drawing/2014/main" id="{108C03AE-10F4-4BE4-8521-68D01029C7DD}"/>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IDE/ANALYSE</a:t>
            </a:r>
          </a:p>
        </p:txBody>
      </p:sp>
      <p:sp>
        <p:nvSpPr>
          <p:cNvPr id="22" name="Rectangle 10">
            <a:hlinkClick r:id="rId4" action="ppaction://hlinksldjump"/>
            <a:extLst>
              <a:ext uri="{FF2B5EF4-FFF2-40B4-BE49-F238E27FC236}">
                <a16:creationId xmlns:a16="http://schemas.microsoft.com/office/drawing/2014/main" id="{567CC61A-FAA4-4241-B511-FE4AA5583A52}"/>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3" name="Rectangle 11">
            <a:hlinkClick r:id="rId5" action="ppaction://hlinksldjump"/>
            <a:extLst>
              <a:ext uri="{FF2B5EF4-FFF2-40B4-BE49-F238E27FC236}">
                <a16:creationId xmlns:a16="http://schemas.microsoft.com/office/drawing/2014/main" id="{2E1124CD-7016-4901-B223-ED05E6CD4AE4}"/>
              </a:ext>
            </a:extLst>
          </p:cNvPr>
          <p:cNvSpPr/>
          <p:nvPr/>
        </p:nvSpPr>
        <p:spPr>
          <a:xfrm>
            <a:off x="7929269" y="113149"/>
            <a:ext cx="148317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GENNEMFØRELSE</a:t>
            </a:r>
          </a:p>
        </p:txBody>
      </p:sp>
      <p:sp>
        <p:nvSpPr>
          <p:cNvPr id="24" name="Rectangle 12">
            <a:hlinkClick r:id="rId6" action="ppaction://hlinksldjump"/>
            <a:extLst>
              <a:ext uri="{FF2B5EF4-FFF2-40B4-BE49-F238E27FC236}">
                <a16:creationId xmlns:a16="http://schemas.microsoft.com/office/drawing/2014/main" id="{E0012B24-380E-495E-8C2B-BF732E464368}"/>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25" name="Rektangel 55">
            <a:hlinkClick r:id="rId7" action="ppaction://hlinksldjump"/>
            <a:extLst>
              <a:ext uri="{FF2B5EF4-FFF2-40B4-BE49-F238E27FC236}">
                <a16:creationId xmlns:a16="http://schemas.microsoft.com/office/drawing/2014/main" id="{06C7E3BE-C8A5-4999-A59E-5BA9BDEBE090}"/>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6" name="Rektangel 55">
            <a:hlinkClick r:id="rId8" action="ppaction://hlinksldjump"/>
            <a:extLst>
              <a:ext uri="{FF2B5EF4-FFF2-40B4-BE49-F238E27FC236}">
                <a16:creationId xmlns:a16="http://schemas.microsoft.com/office/drawing/2014/main" id="{B641A14B-6335-4AF3-B857-649C55605742}"/>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7" name="Rektangel 55">
            <a:hlinkClick r:id="rId9" action="ppaction://hlinksldjump"/>
            <a:extLst>
              <a:ext uri="{FF2B5EF4-FFF2-40B4-BE49-F238E27FC236}">
                <a16:creationId xmlns:a16="http://schemas.microsoft.com/office/drawing/2014/main" id="{5BA83F31-7465-47BE-B77C-9071FEBE7A5C}"/>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28" name="Tekstfelt 61">
            <a:hlinkClick r:id="rId7" action="ppaction://hlinksldjump"/>
            <a:extLst>
              <a:ext uri="{FF2B5EF4-FFF2-40B4-BE49-F238E27FC236}">
                <a16:creationId xmlns:a16="http://schemas.microsoft.com/office/drawing/2014/main" id="{10E2B766-B408-435A-AD42-3C41DE3FEA38}"/>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29" name="Tekstfelt 61">
            <a:hlinkClick r:id="rId8" action="ppaction://hlinksldjump"/>
            <a:extLst>
              <a:ext uri="{FF2B5EF4-FFF2-40B4-BE49-F238E27FC236}">
                <a16:creationId xmlns:a16="http://schemas.microsoft.com/office/drawing/2014/main" id="{0AA38EAB-C2C1-4AD3-A810-7579D97D48A2}"/>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0" name="Tekstfelt 61">
            <a:hlinkClick r:id="rId9" action="ppaction://hlinksldjump"/>
            <a:extLst>
              <a:ext uri="{FF2B5EF4-FFF2-40B4-BE49-F238E27FC236}">
                <a16:creationId xmlns:a16="http://schemas.microsoft.com/office/drawing/2014/main" id="{5E0B1EFD-6E34-4FF4-900F-7EE2EC6539C3}"/>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31" name="Rektangel 55">
            <a:hlinkClick r:id="rId10" action="ppaction://hlinksldjump"/>
            <a:extLst>
              <a:ext uri="{FF2B5EF4-FFF2-40B4-BE49-F238E27FC236}">
                <a16:creationId xmlns:a16="http://schemas.microsoft.com/office/drawing/2014/main" id="{CC636BF3-074C-4945-B0E8-E5B8DC4C5C6C}"/>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Tekstfelt 61">
            <a:hlinkClick r:id="rId10" action="ppaction://hlinksldjump"/>
            <a:extLst>
              <a:ext uri="{FF2B5EF4-FFF2-40B4-BE49-F238E27FC236}">
                <a16:creationId xmlns:a16="http://schemas.microsoft.com/office/drawing/2014/main" id="{FDF64472-CA1A-490D-A3C6-48EFC3E6D9F7}"/>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3" name="Tekstfelt 2">
            <a:extLst>
              <a:ext uri="{FF2B5EF4-FFF2-40B4-BE49-F238E27FC236}">
                <a16:creationId xmlns:a16="http://schemas.microsoft.com/office/drawing/2014/main" id="{60DB93B3-13FF-47A5-B641-C0D16855148F}"/>
              </a:ext>
            </a:extLst>
          </p:cNvPr>
          <p:cNvSpPr txBox="1"/>
          <p:nvPr/>
        </p:nvSpPr>
        <p:spPr>
          <a:xfrm>
            <a:off x="407988" y="1441777"/>
            <a:ext cx="5972706" cy="1077218"/>
          </a:xfrm>
          <a:prstGeom prst="rect">
            <a:avLst/>
          </a:prstGeom>
          <a:noFill/>
        </p:spPr>
        <p:txBody>
          <a:bodyPr wrap="square" rtlCol="0">
            <a:spAutoFit/>
          </a:bodyPr>
          <a:lstStyle/>
          <a:p>
            <a:r>
              <a:rPr lang="da-DK" sz="1600" dirty="0">
                <a:effectLst/>
                <a:latin typeface="Calibri" panose="020F0502020204030204" pitchFamily="34" charset="0"/>
                <a:ea typeface="Calibri" panose="020F0502020204030204" pitchFamily="34" charset="0"/>
                <a:cs typeface="Times New Roman" panose="02020603050405020304" pitchFamily="18" charset="0"/>
              </a:rPr>
              <a:t>Ændringslog for projekt:     (udfyldes af projektlederen)</a:t>
            </a:r>
          </a:p>
          <a:p>
            <a:endParaRPr lang="da-DK" sz="1600" dirty="0">
              <a:latin typeface="Calibri" panose="020F0502020204030204" pitchFamily="34" charset="0"/>
              <a:cs typeface="Times New Roman" panose="02020603050405020304" pitchFamily="18" charset="0"/>
            </a:endParaRPr>
          </a:p>
          <a:p>
            <a:r>
              <a:rPr lang="da-DK" sz="1600" dirty="0">
                <a:effectLst/>
                <a:latin typeface="Calibri" panose="020F0502020204030204" pitchFamily="34" charset="0"/>
                <a:ea typeface="Calibri" panose="020F0502020204030204" pitchFamily="34" charset="0"/>
                <a:cs typeface="Times New Roman" panose="02020603050405020304" pitchFamily="18" charset="0"/>
              </a:rPr>
              <a:t>Oprettet d.</a:t>
            </a:r>
            <a:br>
              <a:rPr lang="da-DK" sz="1600" dirty="0">
                <a:effectLst/>
                <a:latin typeface="Calibri" panose="020F0502020204030204" pitchFamily="34" charset="0"/>
                <a:ea typeface="Calibri" panose="020F0502020204030204" pitchFamily="34" charset="0"/>
                <a:cs typeface="Times New Roman" panose="02020603050405020304" pitchFamily="18" charset="0"/>
              </a:rPr>
            </a:br>
            <a:r>
              <a:rPr lang="da-DK" sz="1600" dirty="0">
                <a:effectLst/>
                <a:latin typeface="Calibri" panose="020F0502020204030204" pitchFamily="34" charset="0"/>
                <a:ea typeface="Calibri" panose="020F0502020204030204" pitchFamily="34" charset="0"/>
                <a:cs typeface="Times New Roman" panose="02020603050405020304" pitchFamily="18" charset="0"/>
              </a:rPr>
              <a:t>Senest opdateret d.</a:t>
            </a:r>
            <a:endParaRPr lang="da-DK" sz="1600" dirty="0"/>
          </a:p>
        </p:txBody>
      </p:sp>
      <p:graphicFrame>
        <p:nvGraphicFramePr>
          <p:cNvPr id="5" name="Tabel 4">
            <a:extLst>
              <a:ext uri="{FF2B5EF4-FFF2-40B4-BE49-F238E27FC236}">
                <a16:creationId xmlns:a16="http://schemas.microsoft.com/office/drawing/2014/main" id="{187E79A7-C93D-446F-9749-6FFB83F4F783}"/>
              </a:ext>
            </a:extLst>
          </p:cNvPr>
          <p:cNvGraphicFramePr>
            <a:graphicFrameLocks noGrp="1"/>
          </p:cNvGraphicFramePr>
          <p:nvPr>
            <p:extLst>
              <p:ext uri="{D42A27DB-BD31-4B8C-83A1-F6EECF244321}">
                <p14:modId xmlns:p14="http://schemas.microsoft.com/office/powerpoint/2010/main" val="697612523"/>
              </p:ext>
            </p:extLst>
          </p:nvPr>
        </p:nvGraphicFramePr>
        <p:xfrm>
          <a:off x="444871" y="2642994"/>
          <a:ext cx="9935791" cy="490728"/>
        </p:xfrm>
        <a:graphic>
          <a:graphicData uri="http://schemas.openxmlformats.org/drawingml/2006/table">
            <a:tbl>
              <a:tblPr firstRow="1" firstCol="1" bandRow="1">
                <a:tableStyleId>{5C22544A-7EE6-4342-B048-85BDC9FD1C3A}</a:tableStyleId>
              </a:tblPr>
              <a:tblGrid>
                <a:gridCol w="3855225">
                  <a:extLst>
                    <a:ext uri="{9D8B030D-6E8A-4147-A177-3AD203B41FA5}">
                      <a16:colId xmlns:a16="http://schemas.microsoft.com/office/drawing/2014/main" val="72336656"/>
                    </a:ext>
                  </a:extLst>
                </a:gridCol>
                <a:gridCol w="6080566">
                  <a:extLst>
                    <a:ext uri="{9D8B030D-6E8A-4147-A177-3AD203B41FA5}">
                      <a16:colId xmlns:a16="http://schemas.microsoft.com/office/drawing/2014/main" val="3140565640"/>
                    </a:ext>
                  </a:extLst>
                </a:gridCol>
              </a:tblGrid>
              <a:tr h="0">
                <a:tc>
                  <a:txBody>
                    <a:bodyPr/>
                    <a:lstStyle/>
                    <a:p>
                      <a:pPr>
                        <a:lnSpc>
                          <a:spcPct val="115000"/>
                        </a:lnSpc>
                        <a:spcAft>
                          <a:spcPts val="0"/>
                        </a:spcAft>
                      </a:pPr>
                      <a:r>
                        <a:rPr lang="da-DK" sz="1400" dirty="0">
                          <a:effectLst/>
                        </a:rPr>
                        <a:t>Projektleder: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b="0" dirty="0">
                          <a:solidFill>
                            <a:schemeClr val="tx1"/>
                          </a:solidFill>
                          <a:effectLst/>
                        </a:rPr>
                        <a:t>Skriv navn</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89919266"/>
                  </a:ext>
                </a:extLst>
              </a:tr>
              <a:tr h="0">
                <a:tc>
                  <a:txBody>
                    <a:bodyPr/>
                    <a:lstStyle/>
                    <a:p>
                      <a:pPr>
                        <a:lnSpc>
                          <a:spcPct val="115000"/>
                        </a:lnSpc>
                        <a:spcAft>
                          <a:spcPts val="0"/>
                        </a:spcAft>
                      </a:pPr>
                      <a:r>
                        <a:rPr lang="da-DK" sz="1400">
                          <a:effectLst/>
                        </a:rPr>
                        <a:t>Projektansvarlig eller styregruppe:</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b="0" dirty="0">
                          <a:solidFill>
                            <a:schemeClr val="tx1"/>
                          </a:solidFill>
                          <a:effectLst/>
                        </a:rPr>
                        <a:t>Skriv navn</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807757385"/>
                  </a:ext>
                </a:extLst>
              </a:tr>
            </a:tbl>
          </a:graphicData>
        </a:graphic>
      </p:graphicFrame>
      <p:graphicFrame>
        <p:nvGraphicFramePr>
          <p:cNvPr id="6" name="Tabel 5">
            <a:extLst>
              <a:ext uri="{FF2B5EF4-FFF2-40B4-BE49-F238E27FC236}">
                <a16:creationId xmlns:a16="http://schemas.microsoft.com/office/drawing/2014/main" id="{9A81E889-A81A-445C-8EAD-033B7DAEFC9B}"/>
              </a:ext>
            </a:extLst>
          </p:cNvPr>
          <p:cNvGraphicFramePr>
            <a:graphicFrameLocks noGrp="1"/>
          </p:cNvGraphicFramePr>
          <p:nvPr>
            <p:extLst>
              <p:ext uri="{D42A27DB-BD31-4B8C-83A1-F6EECF244321}">
                <p14:modId xmlns:p14="http://schemas.microsoft.com/office/powerpoint/2010/main" val="2478934086"/>
              </p:ext>
            </p:extLst>
          </p:nvPr>
        </p:nvGraphicFramePr>
        <p:xfrm>
          <a:off x="407987" y="3429000"/>
          <a:ext cx="9972675" cy="1717548"/>
        </p:xfrm>
        <a:graphic>
          <a:graphicData uri="http://schemas.openxmlformats.org/drawingml/2006/table">
            <a:tbl>
              <a:tblPr firstRow="1" firstCol="1" bandRow="1">
                <a:tableStyleId>{5C22544A-7EE6-4342-B048-85BDC9FD1C3A}</a:tableStyleId>
              </a:tblPr>
              <a:tblGrid>
                <a:gridCol w="1439092">
                  <a:extLst>
                    <a:ext uri="{9D8B030D-6E8A-4147-A177-3AD203B41FA5}">
                      <a16:colId xmlns:a16="http://schemas.microsoft.com/office/drawing/2014/main" val="4223708140"/>
                    </a:ext>
                  </a:extLst>
                </a:gridCol>
                <a:gridCol w="1996983">
                  <a:extLst>
                    <a:ext uri="{9D8B030D-6E8A-4147-A177-3AD203B41FA5}">
                      <a16:colId xmlns:a16="http://schemas.microsoft.com/office/drawing/2014/main" val="3327429292"/>
                    </a:ext>
                  </a:extLst>
                </a:gridCol>
                <a:gridCol w="2456962">
                  <a:extLst>
                    <a:ext uri="{9D8B030D-6E8A-4147-A177-3AD203B41FA5}">
                      <a16:colId xmlns:a16="http://schemas.microsoft.com/office/drawing/2014/main" val="1598808015"/>
                    </a:ext>
                  </a:extLst>
                </a:gridCol>
                <a:gridCol w="1591059">
                  <a:extLst>
                    <a:ext uri="{9D8B030D-6E8A-4147-A177-3AD203B41FA5}">
                      <a16:colId xmlns:a16="http://schemas.microsoft.com/office/drawing/2014/main" val="3857704502"/>
                    </a:ext>
                  </a:extLst>
                </a:gridCol>
                <a:gridCol w="2488579">
                  <a:extLst>
                    <a:ext uri="{9D8B030D-6E8A-4147-A177-3AD203B41FA5}">
                      <a16:colId xmlns:a16="http://schemas.microsoft.com/office/drawing/2014/main" val="3274782769"/>
                    </a:ext>
                  </a:extLst>
                </a:gridCol>
              </a:tblGrid>
              <a:tr h="0">
                <a:tc gridSpan="5">
                  <a:txBody>
                    <a:bodyPr/>
                    <a:lstStyle/>
                    <a:p>
                      <a:pPr>
                        <a:lnSpc>
                          <a:spcPct val="115000"/>
                        </a:lnSpc>
                        <a:spcAft>
                          <a:spcPts val="0"/>
                        </a:spcAft>
                      </a:pPr>
                      <a:r>
                        <a:rPr lang="da-DK" sz="1400" dirty="0">
                          <a:effectLst/>
                        </a:rPr>
                        <a:t>Ændringsønsker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15766739"/>
                  </a:ext>
                </a:extLst>
              </a:tr>
              <a:tr h="0">
                <a:tc>
                  <a:txBody>
                    <a:bodyPr/>
                    <a:lstStyle/>
                    <a:p>
                      <a:pPr>
                        <a:lnSpc>
                          <a:spcPct val="115000"/>
                        </a:lnSpc>
                        <a:spcAft>
                          <a:spcPts val="0"/>
                        </a:spcAft>
                      </a:pPr>
                      <a:r>
                        <a:rPr lang="da-DK" sz="1400">
                          <a:effectLst/>
                        </a:rPr>
                        <a:t>Ændrings-identifikation</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Godkendt/</a:t>
                      </a:r>
                      <a:br>
                        <a:rPr lang="da-DK" sz="1400">
                          <a:effectLst/>
                        </a:rPr>
                      </a:br>
                      <a:r>
                        <a:rPr lang="da-DK" sz="1400">
                          <a:effectLst/>
                        </a:rPr>
                        <a:t>ikke godkendt dato</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Ændring planlagt i</a:t>
                      </a:r>
                      <a:br>
                        <a:rPr lang="da-DK" sz="1400">
                          <a:effectLst/>
                        </a:rPr>
                      </a:br>
                      <a:r>
                        <a:rPr lang="da-DK" sz="1400">
                          <a:effectLst/>
                        </a:rPr>
                        <a:t>projektplansversion nr.</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Ændring</a:t>
                      </a:r>
                      <a:br>
                        <a:rPr lang="da-DK" sz="1400">
                          <a:effectLst/>
                        </a:rPr>
                      </a:br>
                      <a:r>
                        <a:rPr lang="da-DK" sz="1400">
                          <a:effectLst/>
                        </a:rPr>
                        <a:t>igangsat dato</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Ændrings-</a:t>
                      </a:r>
                      <a:br>
                        <a:rPr lang="da-DK" sz="1400">
                          <a:effectLst/>
                        </a:rPr>
                      </a:br>
                      <a:r>
                        <a:rPr lang="da-DK" sz="1400">
                          <a:effectLst/>
                        </a:rPr>
                        <a:t>status</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521283"/>
                  </a:ext>
                </a:extLst>
              </a:tr>
              <a:tr h="0">
                <a:tc>
                  <a:txBody>
                    <a:bodyPr/>
                    <a:lstStyle/>
                    <a:p>
                      <a:pPr>
                        <a:lnSpc>
                          <a:spcPct val="115000"/>
                        </a:lnSpc>
                        <a:spcAft>
                          <a:spcPts val="0"/>
                        </a:spcAft>
                      </a:pPr>
                      <a:r>
                        <a:rPr lang="da-DK" sz="1400">
                          <a:effectLst/>
                        </a:rPr>
                        <a:t>1.</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0733381"/>
                  </a:ext>
                </a:extLst>
              </a:tr>
              <a:tr h="0">
                <a:tc>
                  <a:txBody>
                    <a:bodyPr/>
                    <a:lstStyle/>
                    <a:p>
                      <a:pPr>
                        <a:lnSpc>
                          <a:spcPct val="115000"/>
                        </a:lnSpc>
                        <a:spcAft>
                          <a:spcPts val="0"/>
                        </a:spcAft>
                      </a:pPr>
                      <a:r>
                        <a:rPr lang="da-DK" sz="1400">
                          <a:effectLst/>
                        </a:rPr>
                        <a:t>2.</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077917"/>
                  </a:ext>
                </a:extLst>
              </a:tr>
              <a:tr h="0">
                <a:tc>
                  <a:txBody>
                    <a:bodyPr/>
                    <a:lstStyle/>
                    <a:p>
                      <a:pPr>
                        <a:lnSpc>
                          <a:spcPct val="115000"/>
                        </a:lnSpc>
                        <a:spcAft>
                          <a:spcPts val="0"/>
                        </a:spcAft>
                      </a:pPr>
                      <a:r>
                        <a:rPr lang="da-DK" sz="1400">
                          <a:effectLst/>
                        </a:rPr>
                        <a:t>3.</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2639463"/>
                  </a:ext>
                </a:extLst>
              </a:tr>
              <a:tr h="0">
                <a:tc>
                  <a:txBody>
                    <a:bodyPr/>
                    <a:lstStyle/>
                    <a:p>
                      <a:pPr>
                        <a:lnSpc>
                          <a:spcPct val="115000"/>
                        </a:lnSpc>
                        <a:spcAft>
                          <a:spcPts val="0"/>
                        </a:spcAft>
                      </a:pPr>
                      <a:r>
                        <a:rPr lang="da-DK" sz="1100">
                          <a:effectLst/>
                        </a:rPr>
                        <a:t>(fortsættes)</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67950"/>
                  </a:ext>
                </a:extLst>
              </a:tr>
            </a:tbl>
          </a:graphicData>
        </a:graphic>
      </p:graphicFrame>
      <p:pic>
        <p:nvPicPr>
          <p:cNvPr id="4" name="Grafik 64" descr="Hjem">
            <a:hlinkClick r:id="rId11" action="ppaction://hlinksldjump"/>
            <a:extLst>
              <a:ext uri="{FF2B5EF4-FFF2-40B4-BE49-F238E27FC236}">
                <a16:creationId xmlns:a16="http://schemas.microsoft.com/office/drawing/2014/main" id="{826E124B-CB11-4CEB-B900-F923D44FF25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7" name="Grafik 10" descr="Pil vandret u-vending">
            <a:hlinkClick r:id="" action="ppaction://hlinkshowjump?jump=lastslideviewed"/>
            <a:extLst>
              <a:ext uri="{FF2B5EF4-FFF2-40B4-BE49-F238E27FC236}">
                <a16:creationId xmlns:a16="http://schemas.microsoft.com/office/drawing/2014/main" id="{7531F3DF-DB70-467A-BDE3-BDF7B5049A4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pic>
        <p:nvPicPr>
          <p:cNvPr id="2" name="Grafik 1" descr="Gentag">
            <a:hlinkClick r:id="rId16" action="ppaction://hlinksldjump"/>
            <a:extLst>
              <a:ext uri="{FF2B5EF4-FFF2-40B4-BE49-F238E27FC236}">
                <a16:creationId xmlns:a16="http://schemas.microsoft.com/office/drawing/2014/main" id="{E3DA26CF-B2BD-4996-9AA6-6D219E3BA16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22292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felt 23">
            <a:extLst>
              <a:ext uri="{FF2B5EF4-FFF2-40B4-BE49-F238E27FC236}">
                <a16:creationId xmlns:a16="http://schemas.microsoft.com/office/drawing/2014/main" id="{4BF41E6E-F4EE-409F-9C02-777FA82D2E6E}"/>
              </a:ext>
            </a:extLst>
          </p:cNvPr>
          <p:cNvSpPr txBox="1"/>
          <p:nvPr/>
        </p:nvSpPr>
        <p:spPr>
          <a:xfrm>
            <a:off x="3999093" y="413009"/>
            <a:ext cx="8074777" cy="523220"/>
          </a:xfrm>
          <a:prstGeom prst="rect">
            <a:avLst/>
          </a:prstGeom>
          <a:noFill/>
        </p:spPr>
        <p:txBody>
          <a:bodyPr wrap="square" rtlCol="0">
            <a:spAutoFit/>
          </a:bodyPr>
          <a:lstStyle/>
          <a:p>
            <a:r>
              <a:rPr lang="da-DK" sz="2800" b="1" dirty="0">
                <a:latin typeface="+mj-lt"/>
                <a:cs typeface="Lao UI" panose="020B0604020202020204" pitchFamily="34" charset="0"/>
              </a:rPr>
              <a:t>Modellen</a:t>
            </a:r>
          </a:p>
        </p:txBody>
      </p:sp>
      <p:sp>
        <p:nvSpPr>
          <p:cNvPr id="30" name="Rectangle 43">
            <a:extLst>
              <a:ext uri="{FF2B5EF4-FFF2-40B4-BE49-F238E27FC236}">
                <a16:creationId xmlns:a16="http://schemas.microsoft.com/office/drawing/2014/main" id="{D3DF9EA5-C2F7-43A8-AED6-9BBE2538207C}"/>
              </a:ext>
            </a:extLst>
          </p:cNvPr>
          <p:cNvSpPr/>
          <p:nvPr/>
        </p:nvSpPr>
        <p:spPr>
          <a:xfrm>
            <a:off x="4079537" y="4988976"/>
            <a:ext cx="6133360" cy="1407600"/>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ctangle 26">
            <a:extLst>
              <a:ext uri="{FF2B5EF4-FFF2-40B4-BE49-F238E27FC236}">
                <a16:creationId xmlns:a16="http://schemas.microsoft.com/office/drawing/2014/main" id="{88081B7D-7E9C-4EB0-9BB6-55AD10613D4E}"/>
              </a:ext>
            </a:extLst>
          </p:cNvPr>
          <p:cNvSpPr/>
          <p:nvPr/>
        </p:nvSpPr>
        <p:spPr>
          <a:xfrm>
            <a:off x="7279674" y="3419107"/>
            <a:ext cx="2933854" cy="1406955"/>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ctangle 24">
            <a:extLst>
              <a:ext uri="{FF2B5EF4-FFF2-40B4-BE49-F238E27FC236}">
                <a16:creationId xmlns:a16="http://schemas.microsoft.com/office/drawing/2014/main" id="{300AC2A0-2DD3-435F-80C9-75F755350EE9}"/>
              </a:ext>
            </a:extLst>
          </p:cNvPr>
          <p:cNvSpPr/>
          <p:nvPr/>
        </p:nvSpPr>
        <p:spPr>
          <a:xfrm>
            <a:off x="4052721" y="3419108"/>
            <a:ext cx="2933854" cy="1406955"/>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ctangle 25">
            <a:extLst>
              <a:ext uri="{FF2B5EF4-FFF2-40B4-BE49-F238E27FC236}">
                <a16:creationId xmlns:a16="http://schemas.microsoft.com/office/drawing/2014/main" id="{DDCF7BD8-71C3-45F6-82D3-75473E2E3CF5}"/>
              </a:ext>
            </a:extLst>
          </p:cNvPr>
          <p:cNvSpPr/>
          <p:nvPr/>
        </p:nvSpPr>
        <p:spPr>
          <a:xfrm>
            <a:off x="7279674" y="1882928"/>
            <a:ext cx="2933854" cy="1406955"/>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ectangle 29">
            <a:extLst>
              <a:ext uri="{FF2B5EF4-FFF2-40B4-BE49-F238E27FC236}">
                <a16:creationId xmlns:a16="http://schemas.microsoft.com/office/drawing/2014/main" id="{A6C42DF9-A2C2-427E-8A46-CD83057E1A20}"/>
              </a:ext>
            </a:extLst>
          </p:cNvPr>
          <p:cNvSpPr/>
          <p:nvPr/>
        </p:nvSpPr>
        <p:spPr>
          <a:xfrm>
            <a:off x="4072331" y="1882796"/>
            <a:ext cx="2933854" cy="1406955"/>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55">
            <a:extLst>
              <a:ext uri="{FF2B5EF4-FFF2-40B4-BE49-F238E27FC236}">
                <a16:creationId xmlns:a16="http://schemas.microsoft.com/office/drawing/2014/main" id="{EC198E0D-1CBE-4373-9E24-AD1DA85EC809}"/>
              </a:ext>
            </a:extLst>
          </p:cNvPr>
          <p:cNvSpPr/>
          <p:nvPr/>
        </p:nvSpPr>
        <p:spPr>
          <a:xfrm rot="18835034">
            <a:off x="4505879" y="5497544"/>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b="1" dirty="0"/>
          </a:p>
        </p:txBody>
      </p:sp>
      <p:sp>
        <p:nvSpPr>
          <p:cNvPr id="36" name="Rektangel 55">
            <a:extLst>
              <a:ext uri="{FF2B5EF4-FFF2-40B4-BE49-F238E27FC236}">
                <a16:creationId xmlns:a16="http://schemas.microsoft.com/office/drawing/2014/main" id="{2C8CC43E-0CD4-486C-8000-3038D1087219}"/>
              </a:ext>
            </a:extLst>
          </p:cNvPr>
          <p:cNvSpPr/>
          <p:nvPr/>
        </p:nvSpPr>
        <p:spPr>
          <a:xfrm rot="18835034">
            <a:off x="4772614" y="5214878"/>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b="1" dirty="0"/>
          </a:p>
        </p:txBody>
      </p:sp>
      <p:sp>
        <p:nvSpPr>
          <p:cNvPr id="37" name="Rektangel 55">
            <a:extLst>
              <a:ext uri="{FF2B5EF4-FFF2-40B4-BE49-F238E27FC236}">
                <a16:creationId xmlns:a16="http://schemas.microsoft.com/office/drawing/2014/main" id="{835C5BCB-E30B-462C-BDE4-FE366EBD7C94}"/>
              </a:ext>
            </a:extLst>
          </p:cNvPr>
          <p:cNvSpPr/>
          <p:nvPr/>
        </p:nvSpPr>
        <p:spPr>
          <a:xfrm rot="18835034">
            <a:off x="5051891" y="5477216"/>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b="1" dirty="0"/>
          </a:p>
        </p:txBody>
      </p:sp>
      <p:sp>
        <p:nvSpPr>
          <p:cNvPr id="38" name="Tekstfelt 61">
            <a:hlinkClick r:id="" action="ppaction://noaction"/>
            <a:extLst>
              <a:ext uri="{FF2B5EF4-FFF2-40B4-BE49-F238E27FC236}">
                <a16:creationId xmlns:a16="http://schemas.microsoft.com/office/drawing/2014/main" id="{227FADC8-F4E0-42FE-B3BC-B9F246AC41B3}"/>
              </a:ext>
            </a:extLst>
          </p:cNvPr>
          <p:cNvSpPr txBox="1"/>
          <p:nvPr/>
        </p:nvSpPr>
        <p:spPr>
          <a:xfrm>
            <a:off x="4440803" y="5487821"/>
            <a:ext cx="452176" cy="369332"/>
          </a:xfrm>
          <a:prstGeom prst="rect">
            <a:avLst/>
          </a:prstGeom>
          <a:noFill/>
        </p:spPr>
        <p:txBody>
          <a:bodyPr wrap="square" rtlCol="0">
            <a:spAutoFit/>
          </a:bodyPr>
          <a:lstStyle/>
          <a:p>
            <a:pPr algn="ctr"/>
            <a:r>
              <a:rPr lang="da-DK" b="1" dirty="0">
                <a:solidFill>
                  <a:schemeClr val="bg1"/>
                </a:solidFill>
              </a:rPr>
              <a:t>1</a:t>
            </a:r>
          </a:p>
        </p:txBody>
      </p:sp>
      <p:sp>
        <p:nvSpPr>
          <p:cNvPr id="39" name="Tekstfelt 61">
            <a:hlinkClick r:id="" action="ppaction://noaction"/>
            <a:extLst>
              <a:ext uri="{FF2B5EF4-FFF2-40B4-BE49-F238E27FC236}">
                <a16:creationId xmlns:a16="http://schemas.microsoft.com/office/drawing/2014/main" id="{012F5A79-A199-4A46-B711-087A59984157}"/>
              </a:ext>
            </a:extLst>
          </p:cNvPr>
          <p:cNvSpPr txBox="1"/>
          <p:nvPr/>
        </p:nvSpPr>
        <p:spPr>
          <a:xfrm>
            <a:off x="4709534" y="5192945"/>
            <a:ext cx="452176" cy="369332"/>
          </a:xfrm>
          <a:prstGeom prst="rect">
            <a:avLst/>
          </a:prstGeom>
          <a:noFill/>
        </p:spPr>
        <p:txBody>
          <a:bodyPr wrap="square" rtlCol="0">
            <a:spAutoFit/>
          </a:bodyPr>
          <a:lstStyle/>
          <a:p>
            <a:pPr algn="ctr"/>
            <a:r>
              <a:rPr lang="da-DK" b="1" dirty="0">
                <a:solidFill>
                  <a:schemeClr val="bg1"/>
                </a:solidFill>
              </a:rPr>
              <a:t>2</a:t>
            </a:r>
          </a:p>
        </p:txBody>
      </p:sp>
      <p:sp>
        <p:nvSpPr>
          <p:cNvPr id="40" name="Tekstfelt 61">
            <a:hlinkClick r:id="" action="ppaction://noaction"/>
            <a:extLst>
              <a:ext uri="{FF2B5EF4-FFF2-40B4-BE49-F238E27FC236}">
                <a16:creationId xmlns:a16="http://schemas.microsoft.com/office/drawing/2014/main" id="{313613FE-A5F0-4A84-A657-285271DFE62C}"/>
              </a:ext>
            </a:extLst>
          </p:cNvPr>
          <p:cNvSpPr txBox="1"/>
          <p:nvPr/>
        </p:nvSpPr>
        <p:spPr>
          <a:xfrm>
            <a:off x="4987590" y="5452392"/>
            <a:ext cx="452176" cy="369332"/>
          </a:xfrm>
          <a:prstGeom prst="rect">
            <a:avLst/>
          </a:prstGeom>
          <a:noFill/>
        </p:spPr>
        <p:txBody>
          <a:bodyPr wrap="square" rtlCol="0">
            <a:spAutoFit/>
          </a:bodyPr>
          <a:lstStyle/>
          <a:p>
            <a:pPr algn="ctr"/>
            <a:r>
              <a:rPr lang="da-DK" b="1" dirty="0">
                <a:solidFill>
                  <a:schemeClr val="bg1"/>
                </a:solidFill>
              </a:rPr>
              <a:t>3</a:t>
            </a:r>
          </a:p>
        </p:txBody>
      </p:sp>
      <p:sp>
        <p:nvSpPr>
          <p:cNvPr id="41" name="Rectangle 39">
            <a:extLst>
              <a:ext uri="{FF2B5EF4-FFF2-40B4-BE49-F238E27FC236}">
                <a16:creationId xmlns:a16="http://schemas.microsoft.com/office/drawing/2014/main" id="{746BCFE1-9B8B-45B5-88C6-81DCB892C78D}"/>
              </a:ext>
            </a:extLst>
          </p:cNvPr>
          <p:cNvSpPr/>
          <p:nvPr/>
        </p:nvSpPr>
        <p:spPr>
          <a:xfrm>
            <a:off x="4079537" y="1947203"/>
            <a:ext cx="2907038" cy="323165"/>
          </a:xfrm>
          <a:prstGeom prst="rect">
            <a:avLst/>
          </a:prstGeom>
        </p:spPr>
        <p:txBody>
          <a:bodyPr wrap="square">
            <a:spAutoFit/>
          </a:bodyPr>
          <a:lstStyle/>
          <a:p>
            <a:pPr algn="ctr"/>
            <a:r>
              <a:rPr lang="da-DK" sz="1500" b="1" dirty="0">
                <a:latin typeface="+mj-lt"/>
              </a:rPr>
              <a:t>IDE/ANALYSE</a:t>
            </a:r>
          </a:p>
        </p:txBody>
      </p:sp>
      <p:sp>
        <p:nvSpPr>
          <p:cNvPr id="42" name="Rectangle 40">
            <a:extLst>
              <a:ext uri="{FF2B5EF4-FFF2-40B4-BE49-F238E27FC236}">
                <a16:creationId xmlns:a16="http://schemas.microsoft.com/office/drawing/2014/main" id="{F5725769-97C6-4A81-8CA8-D22ED185FD39}"/>
              </a:ext>
            </a:extLst>
          </p:cNvPr>
          <p:cNvSpPr/>
          <p:nvPr/>
        </p:nvSpPr>
        <p:spPr>
          <a:xfrm>
            <a:off x="7288788" y="1947202"/>
            <a:ext cx="2924109" cy="323165"/>
          </a:xfrm>
          <a:prstGeom prst="rect">
            <a:avLst/>
          </a:prstGeom>
        </p:spPr>
        <p:txBody>
          <a:bodyPr wrap="square">
            <a:spAutoFit/>
          </a:bodyPr>
          <a:lstStyle/>
          <a:p>
            <a:pPr algn="ctr"/>
            <a:r>
              <a:rPr lang="da-DK" sz="1500" b="1" dirty="0">
                <a:latin typeface="+mj-lt"/>
              </a:rPr>
              <a:t>PLANLÆGNING</a:t>
            </a:r>
          </a:p>
        </p:txBody>
      </p:sp>
      <p:sp>
        <p:nvSpPr>
          <p:cNvPr id="43" name="Rectangle 41">
            <a:extLst>
              <a:ext uri="{FF2B5EF4-FFF2-40B4-BE49-F238E27FC236}">
                <a16:creationId xmlns:a16="http://schemas.microsoft.com/office/drawing/2014/main" id="{61622D71-EC45-46D4-A786-A4A06FA58242}"/>
              </a:ext>
            </a:extLst>
          </p:cNvPr>
          <p:cNvSpPr/>
          <p:nvPr/>
        </p:nvSpPr>
        <p:spPr>
          <a:xfrm>
            <a:off x="4061656" y="3492626"/>
            <a:ext cx="2916615" cy="323165"/>
          </a:xfrm>
          <a:prstGeom prst="rect">
            <a:avLst/>
          </a:prstGeom>
        </p:spPr>
        <p:txBody>
          <a:bodyPr wrap="square">
            <a:spAutoFit/>
          </a:bodyPr>
          <a:lstStyle/>
          <a:p>
            <a:pPr algn="ctr"/>
            <a:r>
              <a:rPr lang="da-DK" sz="1500" b="1" dirty="0">
                <a:latin typeface="+mj-lt"/>
              </a:rPr>
              <a:t>GENNEMFØRELSE</a:t>
            </a:r>
          </a:p>
        </p:txBody>
      </p:sp>
      <p:sp>
        <p:nvSpPr>
          <p:cNvPr id="56" name="Rectangle 42">
            <a:extLst>
              <a:ext uri="{FF2B5EF4-FFF2-40B4-BE49-F238E27FC236}">
                <a16:creationId xmlns:a16="http://schemas.microsoft.com/office/drawing/2014/main" id="{C44C8771-2024-402B-BC84-32F34BF62E7A}"/>
              </a:ext>
            </a:extLst>
          </p:cNvPr>
          <p:cNvSpPr/>
          <p:nvPr/>
        </p:nvSpPr>
        <p:spPr>
          <a:xfrm>
            <a:off x="7288788" y="3497550"/>
            <a:ext cx="2924109" cy="323165"/>
          </a:xfrm>
          <a:prstGeom prst="rect">
            <a:avLst/>
          </a:prstGeom>
        </p:spPr>
        <p:txBody>
          <a:bodyPr wrap="square">
            <a:spAutoFit/>
          </a:bodyPr>
          <a:lstStyle/>
          <a:p>
            <a:pPr algn="ctr"/>
            <a:r>
              <a:rPr lang="da-DK" sz="1500" b="1" dirty="0">
                <a:latin typeface="+mj-lt"/>
              </a:rPr>
              <a:t>AFSLUTNING</a:t>
            </a:r>
          </a:p>
        </p:txBody>
      </p:sp>
      <p:sp>
        <p:nvSpPr>
          <p:cNvPr id="57" name="Rectangle 44">
            <a:extLst>
              <a:ext uri="{FF2B5EF4-FFF2-40B4-BE49-F238E27FC236}">
                <a16:creationId xmlns:a16="http://schemas.microsoft.com/office/drawing/2014/main" id="{9417406D-FE9D-432C-BC32-BA87578257EC}"/>
              </a:ext>
            </a:extLst>
          </p:cNvPr>
          <p:cNvSpPr/>
          <p:nvPr/>
        </p:nvSpPr>
        <p:spPr>
          <a:xfrm>
            <a:off x="4079538" y="5000810"/>
            <a:ext cx="6133360" cy="323165"/>
          </a:xfrm>
          <a:prstGeom prst="rect">
            <a:avLst/>
          </a:prstGeom>
        </p:spPr>
        <p:txBody>
          <a:bodyPr wrap="square">
            <a:spAutoFit/>
          </a:bodyPr>
          <a:lstStyle/>
          <a:p>
            <a:pPr algn="ctr"/>
            <a:r>
              <a:rPr lang="da-DK" sz="1500" b="1" dirty="0">
                <a:latin typeface="+mj-lt"/>
              </a:rPr>
              <a:t>GATES</a:t>
            </a:r>
          </a:p>
        </p:txBody>
      </p:sp>
      <p:sp>
        <p:nvSpPr>
          <p:cNvPr id="58" name="Rectangle 45">
            <a:extLst>
              <a:ext uri="{FF2B5EF4-FFF2-40B4-BE49-F238E27FC236}">
                <a16:creationId xmlns:a16="http://schemas.microsoft.com/office/drawing/2014/main" id="{466B960E-47F4-480A-AE58-E949F9566EA4}"/>
              </a:ext>
            </a:extLst>
          </p:cNvPr>
          <p:cNvSpPr/>
          <p:nvPr/>
        </p:nvSpPr>
        <p:spPr>
          <a:xfrm>
            <a:off x="4070959" y="2258044"/>
            <a:ext cx="2933854" cy="1015663"/>
          </a:xfrm>
          <a:prstGeom prst="rect">
            <a:avLst/>
          </a:prstGeom>
        </p:spPr>
        <p:txBody>
          <a:bodyPr wrap="square">
            <a:spAutoFit/>
          </a:bodyPr>
          <a:lstStyle/>
          <a:p>
            <a:pPr algn="ctr">
              <a:defRPr/>
            </a:pPr>
            <a:r>
              <a:rPr lang="da-DK" sz="1200" dirty="0">
                <a:latin typeface="+mj-lt"/>
              </a:rPr>
              <a:t>Det er i denne fase ideen eller behovet for opgaven opstår. Fasen sikrer, at beslutningen om at gennemføre projektet sker på et analyseret,  kompetent og oplyst grundlag – på både opgaven og dem der skal udføre den</a:t>
            </a:r>
          </a:p>
        </p:txBody>
      </p:sp>
      <p:sp>
        <p:nvSpPr>
          <p:cNvPr id="59" name="Rectangle 46">
            <a:extLst>
              <a:ext uri="{FF2B5EF4-FFF2-40B4-BE49-F238E27FC236}">
                <a16:creationId xmlns:a16="http://schemas.microsoft.com/office/drawing/2014/main" id="{9F3A0BAC-2C1F-42EF-AB1D-E055A460C72C}"/>
              </a:ext>
            </a:extLst>
          </p:cNvPr>
          <p:cNvSpPr/>
          <p:nvPr/>
        </p:nvSpPr>
        <p:spPr>
          <a:xfrm>
            <a:off x="7279674" y="2258044"/>
            <a:ext cx="2933854" cy="1015663"/>
          </a:xfrm>
          <a:prstGeom prst="rect">
            <a:avLst/>
          </a:prstGeom>
        </p:spPr>
        <p:txBody>
          <a:bodyPr wrap="square">
            <a:spAutoFit/>
          </a:bodyPr>
          <a:lstStyle/>
          <a:p>
            <a:pPr algn="ctr">
              <a:defRPr/>
            </a:pPr>
            <a:r>
              <a:rPr lang="da-DK" sz="1200" dirty="0">
                <a:latin typeface="+mj-lt"/>
              </a:rPr>
              <a:t>Det er i denne fase der laves en tids- og aktivitetsplan for resten af projektet. Planen bør vise, hvilke ressourcer der er allokeret til hvilke opgaver, samt vise varigheder og afhængigheder til andre opgaver</a:t>
            </a:r>
          </a:p>
        </p:txBody>
      </p:sp>
      <p:sp>
        <p:nvSpPr>
          <p:cNvPr id="60" name="Rectangle 47">
            <a:extLst>
              <a:ext uri="{FF2B5EF4-FFF2-40B4-BE49-F238E27FC236}">
                <a16:creationId xmlns:a16="http://schemas.microsoft.com/office/drawing/2014/main" id="{33EBE2F9-4215-4ED8-843E-A665DF9B5640}"/>
              </a:ext>
            </a:extLst>
          </p:cNvPr>
          <p:cNvSpPr/>
          <p:nvPr/>
        </p:nvSpPr>
        <p:spPr>
          <a:xfrm>
            <a:off x="4052721" y="3786690"/>
            <a:ext cx="2933854" cy="1015663"/>
          </a:xfrm>
          <a:prstGeom prst="rect">
            <a:avLst/>
          </a:prstGeom>
        </p:spPr>
        <p:txBody>
          <a:bodyPr wrap="square">
            <a:spAutoFit/>
          </a:bodyPr>
          <a:lstStyle/>
          <a:p>
            <a:pPr algn="ctr">
              <a:defRPr/>
            </a:pPr>
            <a:r>
              <a:rPr lang="da-DK" sz="1200" dirty="0">
                <a:latin typeface="+mj-lt"/>
              </a:rPr>
              <a:t>Det er i denne fase de enkelte leverancer reelt anskaffes/produceres i henhold til den planlægning der er lavet. </a:t>
            </a:r>
            <a:r>
              <a:rPr lang="da-DK" sz="1200" dirty="0" err="1">
                <a:latin typeface="+mj-lt"/>
              </a:rPr>
              <a:t>Ledelsesrappor-tering</a:t>
            </a:r>
            <a:r>
              <a:rPr lang="da-DK" sz="1200" dirty="0">
                <a:latin typeface="+mj-lt"/>
              </a:rPr>
              <a:t> og ændringshåndtering er vigtige elementer i styring og fremdrift i projektet</a:t>
            </a:r>
          </a:p>
        </p:txBody>
      </p:sp>
      <p:sp>
        <p:nvSpPr>
          <p:cNvPr id="61" name="Rectangle 48">
            <a:extLst>
              <a:ext uri="{FF2B5EF4-FFF2-40B4-BE49-F238E27FC236}">
                <a16:creationId xmlns:a16="http://schemas.microsoft.com/office/drawing/2014/main" id="{4622EDB3-D19E-4E20-B009-2CAEA64F3D19}"/>
              </a:ext>
            </a:extLst>
          </p:cNvPr>
          <p:cNvSpPr/>
          <p:nvPr/>
        </p:nvSpPr>
        <p:spPr>
          <a:xfrm>
            <a:off x="7271370" y="3781423"/>
            <a:ext cx="2933854" cy="1015663"/>
          </a:xfrm>
          <a:prstGeom prst="rect">
            <a:avLst/>
          </a:prstGeom>
        </p:spPr>
        <p:txBody>
          <a:bodyPr wrap="square">
            <a:spAutoFit/>
          </a:bodyPr>
          <a:lstStyle/>
          <a:p>
            <a:pPr algn="ctr">
              <a:defRPr/>
            </a:pPr>
            <a:r>
              <a:rPr lang="da-DK" sz="1200" dirty="0">
                <a:latin typeface="+mj-lt"/>
              </a:rPr>
              <a:t>Det er i denne fase de enkelte leverancer bliver overdraget og implementeret. Det er også i denne fase at projektorganisationen bliver lukket formelt ned og afsluttet med en projektafslutningsrapport</a:t>
            </a:r>
          </a:p>
        </p:txBody>
      </p:sp>
      <p:sp>
        <p:nvSpPr>
          <p:cNvPr id="62" name="Rectangle 49">
            <a:extLst>
              <a:ext uri="{FF2B5EF4-FFF2-40B4-BE49-F238E27FC236}">
                <a16:creationId xmlns:a16="http://schemas.microsoft.com/office/drawing/2014/main" id="{BBC0A740-0308-4C0B-84E2-CE6945DC06CF}"/>
              </a:ext>
            </a:extLst>
          </p:cNvPr>
          <p:cNvSpPr/>
          <p:nvPr/>
        </p:nvSpPr>
        <p:spPr>
          <a:xfrm>
            <a:off x="5701092" y="5268802"/>
            <a:ext cx="2933854" cy="1015663"/>
          </a:xfrm>
          <a:prstGeom prst="rect">
            <a:avLst/>
          </a:prstGeom>
        </p:spPr>
        <p:txBody>
          <a:bodyPr wrap="square">
            <a:spAutoFit/>
          </a:bodyPr>
          <a:lstStyle/>
          <a:p>
            <a:pPr algn="ctr">
              <a:defRPr/>
            </a:pPr>
            <a:r>
              <a:rPr lang="da-DK" sz="1200" dirty="0">
                <a:latin typeface="+mj-lt"/>
              </a:rPr>
              <a:t>En Gate er et beslutningspunkt og ejes af ledelsen. Beslutningspunktet kan sidestilles med en lukket dør – skal vi gå igennem og fortsætte, skal vi vente og sætte projektet på hold eller skal vi stoppe.</a:t>
            </a:r>
          </a:p>
        </p:txBody>
      </p:sp>
      <p:sp>
        <p:nvSpPr>
          <p:cNvPr id="63" name="Rectangle 3">
            <a:extLst>
              <a:ext uri="{FF2B5EF4-FFF2-40B4-BE49-F238E27FC236}">
                <a16:creationId xmlns:a16="http://schemas.microsoft.com/office/drawing/2014/main" id="{13D7D181-8281-4F84-9810-D8E6B2ABFFE1}"/>
              </a:ext>
            </a:extLst>
          </p:cNvPr>
          <p:cNvSpPr/>
          <p:nvPr/>
        </p:nvSpPr>
        <p:spPr>
          <a:xfrm>
            <a:off x="3982315" y="1128977"/>
            <a:ext cx="7545406" cy="584775"/>
          </a:xfrm>
          <a:prstGeom prst="rect">
            <a:avLst/>
          </a:prstGeom>
        </p:spPr>
        <p:txBody>
          <a:bodyPr wrap="square">
            <a:spAutoFit/>
          </a:bodyPr>
          <a:lstStyle/>
          <a:p>
            <a:pPr>
              <a:defRPr/>
            </a:pPr>
            <a:r>
              <a:rPr lang="da-DK" sz="1600" dirty="0">
                <a:latin typeface="+mj-lt"/>
              </a:rPr>
              <a:t>Modellen er opdelt i fire faser. Herunder kan du se en forklaring på de enkelte faser, samt de fire gates.</a:t>
            </a:r>
          </a:p>
        </p:txBody>
      </p:sp>
      <p:pic>
        <p:nvPicPr>
          <p:cNvPr id="44" name="Billede 43">
            <a:extLst>
              <a:ext uri="{FF2B5EF4-FFF2-40B4-BE49-F238E27FC236}">
                <a16:creationId xmlns:a16="http://schemas.microsoft.com/office/drawing/2014/main" id="{49442AE7-5A56-4692-ADA9-4253A19AC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5" y="67677"/>
            <a:ext cx="1574831" cy="518126"/>
          </a:xfrm>
          <a:prstGeom prst="rect">
            <a:avLst/>
          </a:prstGeom>
        </p:spPr>
      </p:pic>
      <p:sp>
        <p:nvSpPr>
          <p:cNvPr id="45" name="Isosceles Triangle 19">
            <a:extLst>
              <a:ext uri="{FF2B5EF4-FFF2-40B4-BE49-F238E27FC236}">
                <a16:creationId xmlns:a16="http://schemas.microsoft.com/office/drawing/2014/main" id="{56307544-7ED3-44E8-972E-C95060FDE186}"/>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ctangle 2">
            <a:extLst>
              <a:ext uri="{FF2B5EF4-FFF2-40B4-BE49-F238E27FC236}">
                <a16:creationId xmlns:a16="http://schemas.microsoft.com/office/drawing/2014/main" id="{4B7FE51C-2850-4B57-9328-268D032D367A}"/>
              </a:ext>
            </a:extLst>
          </p:cNvPr>
          <p:cNvSpPr/>
          <p:nvPr/>
        </p:nvSpPr>
        <p:spPr>
          <a:xfrm>
            <a:off x="165682" y="1169407"/>
            <a:ext cx="1428020" cy="3323987"/>
          </a:xfrm>
          <a:prstGeom prst="rect">
            <a:avLst/>
          </a:prstGeom>
        </p:spPr>
        <p:txBody>
          <a:bodyPr wrap="none">
            <a:spAutoFit/>
          </a:bodyPr>
          <a:lstStyle/>
          <a:p>
            <a:pPr>
              <a:lnSpc>
                <a:spcPct val="200000"/>
              </a:lnSpc>
            </a:pPr>
            <a:r>
              <a:rPr lang="da-DK" sz="1100" dirty="0">
                <a:solidFill>
                  <a:schemeClr val="bg1"/>
                </a:solidFill>
              </a:rPr>
              <a:t>Indledning</a:t>
            </a:r>
          </a:p>
          <a:p>
            <a:pPr>
              <a:lnSpc>
                <a:spcPct val="200000"/>
              </a:lnSpc>
            </a:pPr>
            <a:r>
              <a:rPr lang="da-DK" sz="1100" dirty="0">
                <a:solidFill>
                  <a:schemeClr val="bg1"/>
                </a:solidFill>
              </a:rPr>
              <a:t>Forklaringer</a:t>
            </a:r>
            <a:br>
              <a:rPr lang="da-DK" sz="1100" dirty="0">
                <a:solidFill>
                  <a:schemeClr val="bg1"/>
                </a:solidFill>
              </a:rPr>
            </a:br>
            <a:r>
              <a:rPr lang="da-DK" sz="1100" dirty="0">
                <a:solidFill>
                  <a:schemeClr val="bg1"/>
                </a:solidFill>
              </a:rPr>
              <a:t>Projektdefinition</a:t>
            </a:r>
          </a:p>
          <a:p>
            <a:pPr>
              <a:lnSpc>
                <a:spcPct val="200000"/>
              </a:lnSpc>
            </a:pPr>
            <a:r>
              <a:rPr lang="da-DK" sz="1200" dirty="0">
                <a:solidFill>
                  <a:schemeClr val="bg1"/>
                </a:solidFill>
              </a:rPr>
              <a:t>Metodebeskrivelser</a:t>
            </a:r>
          </a:p>
          <a:p>
            <a:pPr marL="285750" indent="-285750">
              <a:lnSpc>
                <a:spcPct val="200000"/>
              </a:lnSpc>
              <a:buFont typeface="Wingdings" panose="05000000000000000000" pitchFamily="2" charset="2"/>
              <a:buChar char="§"/>
            </a:pPr>
            <a:r>
              <a:rPr lang="da-DK" sz="1600" b="1" dirty="0">
                <a:solidFill>
                  <a:schemeClr val="bg1"/>
                </a:solidFill>
              </a:rPr>
              <a:t>Modellen</a:t>
            </a:r>
            <a:endParaRPr lang="da-DK" sz="1200" b="1" dirty="0">
              <a:solidFill>
                <a:schemeClr val="bg1"/>
              </a:solidFill>
            </a:endParaRPr>
          </a:p>
          <a:p>
            <a:pPr>
              <a:lnSpc>
                <a:spcPct val="200000"/>
              </a:lnSpc>
            </a:pPr>
            <a:r>
              <a:rPr lang="da-DK" sz="1100" dirty="0">
                <a:solidFill>
                  <a:schemeClr val="bg1"/>
                </a:solidFill>
              </a:rPr>
              <a:t>Overblik</a:t>
            </a:r>
            <a:br>
              <a:rPr lang="da-DK" sz="1100" dirty="0">
                <a:solidFill>
                  <a:schemeClr val="bg1"/>
                </a:solidFill>
              </a:rPr>
            </a:br>
            <a:r>
              <a:rPr lang="da-DK" sz="1100" dirty="0">
                <a:solidFill>
                  <a:schemeClr val="bg1"/>
                </a:solidFill>
              </a:rPr>
              <a:t>Skabeloner</a:t>
            </a:r>
            <a:br>
              <a:rPr lang="da-DK" sz="1100" dirty="0">
                <a:solidFill>
                  <a:schemeClr val="bg1"/>
                </a:solidFill>
              </a:rPr>
            </a:br>
            <a:r>
              <a:rPr lang="da-DK" sz="1100" dirty="0">
                <a:solidFill>
                  <a:schemeClr val="bg1"/>
                </a:solidFill>
              </a:rPr>
              <a:t>Værktøjer</a:t>
            </a:r>
          </a:p>
          <a:p>
            <a:pPr>
              <a:lnSpc>
                <a:spcPct val="200000"/>
              </a:lnSpc>
            </a:pPr>
            <a:endParaRPr lang="da-DK" sz="1100" dirty="0">
              <a:solidFill>
                <a:schemeClr val="bg1"/>
              </a:solidFill>
            </a:endParaRPr>
          </a:p>
        </p:txBody>
      </p:sp>
      <p:sp>
        <p:nvSpPr>
          <p:cNvPr id="47" name="Rectangle 4">
            <a:extLst>
              <a:ext uri="{FF2B5EF4-FFF2-40B4-BE49-F238E27FC236}">
                <a16:creationId xmlns:a16="http://schemas.microsoft.com/office/drawing/2014/main" id="{0EBC6165-C21F-47BA-B307-62DE217C0208}"/>
              </a:ext>
            </a:extLst>
          </p:cNvPr>
          <p:cNvSpPr/>
          <p:nvPr/>
        </p:nvSpPr>
        <p:spPr>
          <a:xfrm>
            <a:off x="161606" y="788978"/>
            <a:ext cx="918841" cy="369332"/>
          </a:xfrm>
          <a:prstGeom prst="rect">
            <a:avLst/>
          </a:prstGeom>
        </p:spPr>
        <p:txBody>
          <a:bodyPr wrap="none">
            <a:spAutoFit/>
          </a:bodyPr>
          <a:lstStyle/>
          <a:p>
            <a:r>
              <a:rPr lang="da-DK" b="1" dirty="0">
                <a:solidFill>
                  <a:schemeClr val="bg1"/>
                </a:solidFill>
              </a:rPr>
              <a:t>Indhold</a:t>
            </a:r>
          </a:p>
        </p:txBody>
      </p:sp>
      <p:sp>
        <p:nvSpPr>
          <p:cNvPr id="50" name="Isosceles Triangle 5">
            <a:extLst>
              <a:ext uri="{FF2B5EF4-FFF2-40B4-BE49-F238E27FC236}">
                <a16:creationId xmlns:a16="http://schemas.microsoft.com/office/drawing/2014/main" id="{1B7A3084-1612-4CE6-800E-BC9BAD5A2A81}"/>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Ellipse 39">
            <a:hlinkClick r:id="rId3" action="ppaction://hlinksldjump"/>
            <a:extLst>
              <a:ext uri="{FF2B5EF4-FFF2-40B4-BE49-F238E27FC236}">
                <a16:creationId xmlns:a16="http://schemas.microsoft.com/office/drawing/2014/main" id="{A1BE0CFA-995F-4AFB-9998-CA5DBF955EEA}"/>
              </a:ext>
            </a:extLst>
          </p:cNvPr>
          <p:cNvSpPr/>
          <p:nvPr/>
        </p:nvSpPr>
        <p:spPr>
          <a:xfrm>
            <a:off x="249572" y="4578756"/>
            <a:ext cx="742910" cy="254192"/>
          </a:xfrm>
          <a:prstGeom prst="homePlat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solidFill>
                <a:latin typeface="+mj-lt"/>
              </a:rPr>
              <a:t>START</a:t>
            </a:r>
          </a:p>
        </p:txBody>
      </p:sp>
      <p:sp>
        <p:nvSpPr>
          <p:cNvPr id="48" name="Rektangel 55">
            <a:extLst>
              <a:ext uri="{FF2B5EF4-FFF2-40B4-BE49-F238E27FC236}">
                <a16:creationId xmlns:a16="http://schemas.microsoft.com/office/drawing/2014/main" id="{2027C979-AF1A-4D54-AB3B-1125712FF954}"/>
              </a:ext>
            </a:extLst>
          </p:cNvPr>
          <p:cNvSpPr/>
          <p:nvPr/>
        </p:nvSpPr>
        <p:spPr>
          <a:xfrm rot="18835034">
            <a:off x="4784114" y="5742223"/>
            <a:ext cx="326016" cy="313800"/>
          </a:xfrm>
          <a:prstGeom prst="rect">
            <a:avLst/>
          </a:prstGeom>
          <a:solidFill>
            <a:srgbClr val="245C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b="1" dirty="0"/>
          </a:p>
        </p:txBody>
      </p:sp>
      <p:sp>
        <p:nvSpPr>
          <p:cNvPr id="49" name="Tekstfelt 61">
            <a:hlinkClick r:id="" action="ppaction://noaction"/>
            <a:extLst>
              <a:ext uri="{FF2B5EF4-FFF2-40B4-BE49-F238E27FC236}">
                <a16:creationId xmlns:a16="http://schemas.microsoft.com/office/drawing/2014/main" id="{6A55F691-A0D3-4D8C-B59D-6C0C7E76162E}"/>
              </a:ext>
            </a:extLst>
          </p:cNvPr>
          <p:cNvSpPr txBox="1"/>
          <p:nvPr/>
        </p:nvSpPr>
        <p:spPr>
          <a:xfrm>
            <a:off x="4719038" y="5732500"/>
            <a:ext cx="452176" cy="369332"/>
          </a:xfrm>
          <a:prstGeom prst="rect">
            <a:avLst/>
          </a:prstGeom>
          <a:noFill/>
        </p:spPr>
        <p:txBody>
          <a:bodyPr wrap="square" rtlCol="0">
            <a:spAutoFit/>
          </a:bodyPr>
          <a:lstStyle/>
          <a:p>
            <a:pPr algn="ctr"/>
            <a:r>
              <a:rPr lang="da-DK" b="1" dirty="0">
                <a:solidFill>
                  <a:schemeClr val="bg1"/>
                </a:solidFill>
              </a:rPr>
              <a:t>4</a:t>
            </a:r>
          </a:p>
        </p:txBody>
      </p:sp>
      <p:sp>
        <p:nvSpPr>
          <p:cNvPr id="2" name="Tekstfelt 1">
            <a:extLst>
              <a:ext uri="{FF2B5EF4-FFF2-40B4-BE49-F238E27FC236}">
                <a16:creationId xmlns:a16="http://schemas.microsoft.com/office/drawing/2014/main" id="{10FE5074-F800-40EC-BE39-91E0CF589018}"/>
              </a:ext>
            </a:extLst>
          </p:cNvPr>
          <p:cNvSpPr txBox="1"/>
          <p:nvPr/>
        </p:nvSpPr>
        <p:spPr>
          <a:xfrm>
            <a:off x="4101339" y="6450745"/>
            <a:ext cx="6133360" cy="307777"/>
          </a:xfrm>
          <a:prstGeom prst="rect">
            <a:avLst/>
          </a:prstGeom>
          <a:noFill/>
        </p:spPr>
        <p:txBody>
          <a:bodyPr wrap="square" rtlCol="0">
            <a:spAutoFit/>
          </a:bodyPr>
          <a:lstStyle/>
          <a:p>
            <a:pPr algn="ctr"/>
            <a:r>
              <a:rPr lang="da-DK" sz="1400" dirty="0">
                <a:latin typeface="+mj-lt"/>
              </a:rPr>
              <a:t>Under ”Overblik” kan du se indholdet under de enkelte faser.</a:t>
            </a:r>
          </a:p>
        </p:txBody>
      </p:sp>
      <p:sp>
        <p:nvSpPr>
          <p:cNvPr id="51" name="Rektangel 50">
            <a:hlinkClick r:id="rId4" action="ppaction://hlinksldjump"/>
            <a:extLst>
              <a:ext uri="{FF2B5EF4-FFF2-40B4-BE49-F238E27FC236}">
                <a16:creationId xmlns:a16="http://schemas.microsoft.com/office/drawing/2014/main" id="{8BA5E9FF-E6FA-40E3-A6B6-538CB8B080B0}"/>
              </a:ext>
            </a:extLst>
          </p:cNvPr>
          <p:cNvSpPr/>
          <p:nvPr/>
        </p:nvSpPr>
        <p:spPr>
          <a:xfrm>
            <a:off x="77716" y="1333850"/>
            <a:ext cx="107996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Rektangel 52">
            <a:hlinkClick r:id="rId5" action="ppaction://hlinksldjump"/>
            <a:extLst>
              <a:ext uri="{FF2B5EF4-FFF2-40B4-BE49-F238E27FC236}">
                <a16:creationId xmlns:a16="http://schemas.microsoft.com/office/drawing/2014/main" id="{7744628A-E1BC-45C7-B715-C6FB6606A2CD}"/>
              </a:ext>
            </a:extLst>
          </p:cNvPr>
          <p:cNvSpPr/>
          <p:nvPr/>
        </p:nvSpPr>
        <p:spPr>
          <a:xfrm>
            <a:off x="165682" y="1661020"/>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Rektangel 53">
            <a:hlinkClick r:id="rId6" action="ppaction://hlinksldjump"/>
            <a:extLst>
              <a:ext uri="{FF2B5EF4-FFF2-40B4-BE49-F238E27FC236}">
                <a16:creationId xmlns:a16="http://schemas.microsoft.com/office/drawing/2014/main" id="{9FE34C05-6D80-4BD9-A9F4-22B0A357062F}"/>
              </a:ext>
            </a:extLst>
          </p:cNvPr>
          <p:cNvSpPr/>
          <p:nvPr/>
        </p:nvSpPr>
        <p:spPr>
          <a:xfrm>
            <a:off x="77715" y="2010650"/>
            <a:ext cx="1642027"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Rektangel 54">
            <a:hlinkClick r:id="rId7" action="ppaction://hlinksldjump"/>
            <a:extLst>
              <a:ext uri="{FF2B5EF4-FFF2-40B4-BE49-F238E27FC236}">
                <a16:creationId xmlns:a16="http://schemas.microsoft.com/office/drawing/2014/main" id="{1EF322E9-29DF-44C6-9EF3-69BD777CBA34}"/>
              </a:ext>
            </a:extLst>
          </p:cNvPr>
          <p:cNvSpPr/>
          <p:nvPr/>
        </p:nvSpPr>
        <p:spPr>
          <a:xfrm>
            <a:off x="165682" y="2348917"/>
            <a:ext cx="155406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4" name="Rektangel 63">
            <a:hlinkClick r:id="rId8" action="ppaction://hlinksldjump"/>
            <a:extLst>
              <a:ext uri="{FF2B5EF4-FFF2-40B4-BE49-F238E27FC236}">
                <a16:creationId xmlns:a16="http://schemas.microsoft.com/office/drawing/2014/main" id="{D663CB5B-5EAA-43F0-8805-4E20D278340A}"/>
              </a:ext>
            </a:extLst>
          </p:cNvPr>
          <p:cNvSpPr/>
          <p:nvPr/>
        </p:nvSpPr>
        <p:spPr>
          <a:xfrm>
            <a:off x="165682" y="3193059"/>
            <a:ext cx="83087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5" name="Rektangel 64">
            <a:hlinkClick r:id="rId9" action="ppaction://hlinksldjump"/>
            <a:extLst>
              <a:ext uri="{FF2B5EF4-FFF2-40B4-BE49-F238E27FC236}">
                <a16:creationId xmlns:a16="http://schemas.microsoft.com/office/drawing/2014/main" id="{48229BC1-A3B5-4997-98F5-2C7F3998D4EE}"/>
              </a:ext>
            </a:extLst>
          </p:cNvPr>
          <p:cNvSpPr/>
          <p:nvPr/>
        </p:nvSpPr>
        <p:spPr>
          <a:xfrm>
            <a:off x="165682" y="3515150"/>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6" name="Rektangel 65">
            <a:hlinkClick r:id="rId10" action="ppaction://hlinksldjump"/>
            <a:extLst>
              <a:ext uri="{FF2B5EF4-FFF2-40B4-BE49-F238E27FC236}">
                <a16:creationId xmlns:a16="http://schemas.microsoft.com/office/drawing/2014/main" id="{BCD7119A-893D-43DE-9F11-D002CB4F24A3}"/>
              </a:ext>
            </a:extLst>
          </p:cNvPr>
          <p:cNvSpPr/>
          <p:nvPr/>
        </p:nvSpPr>
        <p:spPr>
          <a:xfrm>
            <a:off x="165682" y="3849231"/>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hlinkClick r:id="rId11" action="ppaction://hlinksldjump"/>
            <a:extLst>
              <a:ext uri="{FF2B5EF4-FFF2-40B4-BE49-F238E27FC236}">
                <a16:creationId xmlns:a16="http://schemas.microsoft.com/office/drawing/2014/main" id="{133DCA01-428A-4508-943F-437B7434C404}"/>
              </a:ext>
            </a:extLst>
          </p:cNvPr>
          <p:cNvSpPr/>
          <p:nvPr/>
        </p:nvSpPr>
        <p:spPr>
          <a:xfrm>
            <a:off x="184514" y="900936"/>
            <a:ext cx="142802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258780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891B811-439F-48E6-A494-4210BA0EFF3B}"/>
              </a:ext>
            </a:extLst>
          </p:cNvPr>
          <p:cNvSpPr/>
          <p:nvPr/>
        </p:nvSpPr>
        <p:spPr>
          <a:xfrm>
            <a:off x="1860008" y="1778308"/>
            <a:ext cx="6096000" cy="4855432"/>
          </a:xfrm>
          <a:prstGeom prst="rect">
            <a:avLst/>
          </a:prstGeom>
        </p:spPr>
        <p:txBody>
          <a:bodyPr>
            <a:spAutoFit/>
          </a:bodyPr>
          <a:lstStyle/>
          <a:p>
            <a:pPr>
              <a:lnSpc>
                <a:spcPct val="150000"/>
              </a:lnSpc>
            </a:pPr>
            <a:r>
              <a:rPr lang="da-DK" sz="1600" b="1" dirty="0">
                <a:latin typeface="+mj-lt"/>
                <a:hlinkClick r:id="rId2" action="ppaction://hlinksldjump"/>
              </a:rPr>
              <a:t>Aktivitetsplanlægning</a:t>
            </a:r>
            <a:endParaRPr lang="da-DK" sz="1600" b="1" dirty="0">
              <a:latin typeface="+mj-lt"/>
            </a:endParaRPr>
          </a:p>
          <a:p>
            <a:pPr>
              <a:lnSpc>
                <a:spcPct val="150000"/>
              </a:lnSpc>
            </a:pPr>
            <a:r>
              <a:rPr lang="da-DK" sz="1600" b="1" dirty="0" err="1">
                <a:latin typeface="+mj-lt"/>
                <a:hlinkClick r:id="rId3" action="ppaction://hlinksldjump"/>
              </a:rPr>
              <a:t>Cost</a:t>
            </a:r>
            <a:r>
              <a:rPr lang="da-DK" sz="1600" b="1" dirty="0">
                <a:latin typeface="+mj-lt"/>
                <a:hlinkClick r:id="rId3" action="ppaction://hlinksldjump"/>
              </a:rPr>
              <a:t>/benefit-analyse </a:t>
            </a:r>
            <a:br>
              <a:rPr lang="da-DK" sz="1600" b="1" dirty="0">
                <a:latin typeface="+mj-lt"/>
              </a:rPr>
            </a:br>
            <a:r>
              <a:rPr lang="da-DK" sz="1600" b="1" dirty="0">
                <a:latin typeface="+mj-lt"/>
              </a:rPr>
              <a:t>Estimering: </a:t>
            </a:r>
            <a:r>
              <a:rPr lang="da-DK" sz="1600" b="1" dirty="0" err="1">
                <a:latin typeface="+mj-lt"/>
                <a:hlinkClick r:id="rId4" action="ppaction://hlinksldjump"/>
              </a:rPr>
              <a:t>Delfi-teknikken</a:t>
            </a:r>
            <a:r>
              <a:rPr lang="da-DK" sz="1600" b="1" dirty="0">
                <a:latin typeface="+mj-lt"/>
              </a:rPr>
              <a:t> og </a:t>
            </a:r>
            <a:r>
              <a:rPr lang="da-DK" sz="1600" b="1" dirty="0">
                <a:latin typeface="+mj-lt"/>
                <a:hlinkClick r:id="rId5" action="ppaction://hlinksldjump"/>
              </a:rPr>
              <a:t>3 punkts. teknikken</a:t>
            </a:r>
            <a:br>
              <a:rPr lang="da-DK" sz="1600" b="1" dirty="0">
                <a:latin typeface="+mj-lt"/>
              </a:rPr>
            </a:br>
            <a:r>
              <a:rPr lang="da-DK" sz="1600" b="1" dirty="0">
                <a:latin typeface="+mj-lt"/>
                <a:hlinkClick r:id="rId6" action="ppaction://hlinksldjump"/>
              </a:rPr>
              <a:t>Interessentanalyse</a:t>
            </a:r>
            <a:endParaRPr lang="da-DK" sz="1600" b="1" dirty="0">
              <a:latin typeface="+mj-lt"/>
            </a:endParaRPr>
          </a:p>
          <a:p>
            <a:pPr>
              <a:lnSpc>
                <a:spcPct val="150000"/>
              </a:lnSpc>
            </a:pPr>
            <a:r>
              <a:rPr lang="da-DK" sz="1600" b="1" dirty="0">
                <a:latin typeface="+mj-lt"/>
                <a:hlinkClick r:id="rId7" action="ppaction://hlinksldjump"/>
              </a:rPr>
              <a:t>Kommunikationsplan</a:t>
            </a:r>
            <a:endParaRPr lang="da-DK" sz="1600" b="1" dirty="0">
              <a:latin typeface="+mj-lt"/>
            </a:endParaRPr>
          </a:p>
          <a:p>
            <a:pPr>
              <a:lnSpc>
                <a:spcPct val="150000"/>
              </a:lnSpc>
            </a:pPr>
            <a:r>
              <a:rPr lang="da-DK" sz="1600" b="1" dirty="0">
                <a:latin typeface="+mj-lt"/>
                <a:hlinkClick r:id="rId8" action="ppaction://hlinksldjump"/>
              </a:rPr>
              <a:t>Ledelsesrapportering</a:t>
            </a:r>
            <a:br>
              <a:rPr lang="da-DK" sz="1600" b="1" dirty="0">
                <a:latin typeface="+mj-lt"/>
              </a:rPr>
            </a:br>
            <a:r>
              <a:rPr lang="da-DK" sz="1600" b="1" dirty="0">
                <a:latin typeface="+mj-lt"/>
                <a:hlinkClick r:id="rId9" action="ppaction://hlinksldjump"/>
              </a:rPr>
              <a:t>Milepælsplanlægning</a:t>
            </a:r>
            <a:br>
              <a:rPr lang="da-DK" sz="1600" b="1" dirty="0">
                <a:latin typeface="+mj-lt"/>
              </a:rPr>
            </a:br>
            <a:r>
              <a:rPr lang="da-DK" sz="1600" b="1" dirty="0">
                <a:latin typeface="+mj-lt"/>
                <a:hlinkClick r:id="rId10" action="ppaction://hlinksldjump"/>
              </a:rPr>
              <a:t>Målanalyse</a:t>
            </a:r>
            <a:br>
              <a:rPr lang="da-DK" sz="1600" b="1" dirty="0">
                <a:latin typeface="+mj-lt"/>
              </a:rPr>
            </a:br>
            <a:r>
              <a:rPr lang="da-DK" sz="1600" b="1" dirty="0">
                <a:latin typeface="+mj-lt"/>
                <a:hlinkClick r:id="rId11" action="ppaction://hlinksldjump"/>
              </a:rPr>
              <a:t>Netværksplanlægning og kritisk vej</a:t>
            </a:r>
            <a:endParaRPr lang="da-DK" sz="1600" b="1" dirty="0">
              <a:latin typeface="+mj-lt"/>
            </a:endParaRPr>
          </a:p>
          <a:p>
            <a:pPr>
              <a:lnSpc>
                <a:spcPct val="150000"/>
              </a:lnSpc>
            </a:pPr>
            <a:r>
              <a:rPr lang="da-DK" sz="1600" b="1" dirty="0">
                <a:latin typeface="+mj-lt"/>
                <a:hlinkClick r:id="rId12" action="ppaction://hlinksldjump"/>
              </a:rPr>
              <a:t>Ressourceallokering</a:t>
            </a:r>
            <a:br>
              <a:rPr lang="da-DK" sz="1600" b="1" dirty="0">
                <a:latin typeface="+mj-lt"/>
              </a:rPr>
            </a:br>
            <a:r>
              <a:rPr lang="da-DK" sz="1600" b="1" dirty="0">
                <a:latin typeface="+mj-lt"/>
                <a:hlinkClick r:id="rId13" action="ppaction://hlinksldjump"/>
              </a:rPr>
              <a:t>Risikoanalyse</a:t>
            </a:r>
            <a:endParaRPr lang="da-DK" sz="1600" b="1" dirty="0">
              <a:latin typeface="+mj-lt"/>
            </a:endParaRPr>
          </a:p>
          <a:p>
            <a:pPr>
              <a:lnSpc>
                <a:spcPct val="150000"/>
              </a:lnSpc>
            </a:pPr>
            <a:r>
              <a:rPr lang="da-DK" sz="1600" b="1" dirty="0">
                <a:latin typeface="+mj-lt"/>
                <a:hlinkClick r:id="rId14" action="ppaction://hlinksldjump"/>
              </a:rPr>
              <a:t>WBS – </a:t>
            </a:r>
            <a:r>
              <a:rPr lang="da-DK" sz="1600" b="1" dirty="0" err="1">
                <a:latin typeface="+mj-lt"/>
                <a:hlinkClick r:id="rId14" action="ppaction://hlinksldjump"/>
              </a:rPr>
              <a:t>work</a:t>
            </a:r>
            <a:r>
              <a:rPr lang="da-DK" sz="1600" b="1" dirty="0">
                <a:latin typeface="+mj-lt"/>
                <a:hlinkClick r:id="rId14" action="ppaction://hlinksldjump"/>
              </a:rPr>
              <a:t> breakdown </a:t>
            </a:r>
            <a:r>
              <a:rPr lang="da-DK" sz="1600" b="1" dirty="0" err="1">
                <a:latin typeface="+mj-lt"/>
                <a:hlinkClick r:id="rId14" action="ppaction://hlinksldjump"/>
              </a:rPr>
              <a:t>structure</a:t>
            </a:r>
            <a:endParaRPr lang="da-DK" sz="1600" b="1" dirty="0">
              <a:latin typeface="+mj-lt"/>
            </a:endParaRPr>
          </a:p>
          <a:p>
            <a:pPr>
              <a:lnSpc>
                <a:spcPct val="150000"/>
              </a:lnSpc>
            </a:pPr>
            <a:r>
              <a:rPr lang="da-DK" sz="1600" b="1" dirty="0">
                <a:latin typeface="+mj-lt"/>
                <a:hlinkClick r:id="rId15" action="ppaction://hlinksldjump"/>
              </a:rPr>
              <a:t>Ændringshåndtering</a:t>
            </a:r>
            <a:endParaRPr lang="da-DK" sz="1600" b="1" dirty="0">
              <a:latin typeface="+mj-lt"/>
            </a:endParaRPr>
          </a:p>
        </p:txBody>
      </p:sp>
      <p:pic>
        <p:nvPicPr>
          <p:cNvPr id="5" name="Billede 4">
            <a:extLst>
              <a:ext uri="{FF2B5EF4-FFF2-40B4-BE49-F238E27FC236}">
                <a16:creationId xmlns:a16="http://schemas.microsoft.com/office/drawing/2014/main" id="{76FAE063-2943-4941-A6C5-1F5A9AF708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7" name="Isosceles Triangle 19">
            <a:extLst>
              <a:ext uri="{FF2B5EF4-FFF2-40B4-BE49-F238E27FC236}">
                <a16:creationId xmlns:a16="http://schemas.microsoft.com/office/drawing/2014/main" id="{63C99A80-F822-4000-B440-32756B27D512}"/>
              </a:ext>
            </a:extLst>
          </p:cNvPr>
          <p:cNvSpPr/>
          <p:nvPr/>
        </p:nvSpPr>
        <p:spPr>
          <a:xfrm rot="5400000" flipH="1">
            <a:off x="905167" y="-905169"/>
            <a:ext cx="2276272" cy="4086607"/>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itel 1">
            <a:extLst>
              <a:ext uri="{FF2B5EF4-FFF2-40B4-BE49-F238E27FC236}">
                <a16:creationId xmlns:a16="http://schemas.microsoft.com/office/drawing/2014/main" id="{D49225CB-BF2B-45CB-A9A7-F6E4855B3829}"/>
              </a:ext>
            </a:extLst>
          </p:cNvPr>
          <p:cNvSpPr>
            <a:spLocks noGrp="1"/>
          </p:cNvSpPr>
          <p:nvPr>
            <p:ph type="title"/>
          </p:nvPr>
        </p:nvSpPr>
        <p:spPr>
          <a:xfrm>
            <a:off x="746730" y="673985"/>
            <a:ext cx="10515600" cy="582466"/>
          </a:xfrm>
          <a:solidFill>
            <a:schemeClr val="bg1"/>
          </a:solidFill>
        </p:spPr>
        <p:txBody>
          <a:bodyPr>
            <a:normAutofit fontScale="90000"/>
          </a:bodyPr>
          <a:lstStyle/>
          <a:p>
            <a:r>
              <a:rPr lang="da-DK" dirty="0"/>
              <a:t>Eksempler</a:t>
            </a:r>
          </a:p>
        </p:txBody>
      </p:sp>
      <p:pic>
        <p:nvPicPr>
          <p:cNvPr id="2" name="Grafik 64" descr="Hjem">
            <a:hlinkClick r:id="rId17" action="ppaction://hlinksldjump"/>
            <a:extLst>
              <a:ext uri="{FF2B5EF4-FFF2-40B4-BE49-F238E27FC236}">
                <a16:creationId xmlns:a16="http://schemas.microsoft.com/office/drawing/2014/main" id="{E81C6AD7-E9A1-48CF-B75B-95D03E10C7E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8153" y="127113"/>
            <a:ext cx="407840" cy="407840"/>
          </a:xfrm>
          <a:prstGeom prst="rect">
            <a:avLst/>
          </a:prstGeom>
        </p:spPr>
      </p:pic>
      <p:pic>
        <p:nvPicPr>
          <p:cNvPr id="3" name="Grafik 10" descr="Pil vandret u-vending">
            <a:hlinkClick r:id="" action="ppaction://hlinkshowjump?jump=lastslideviewed"/>
            <a:extLst>
              <a:ext uri="{FF2B5EF4-FFF2-40B4-BE49-F238E27FC236}">
                <a16:creationId xmlns:a16="http://schemas.microsoft.com/office/drawing/2014/main" id="{095B0752-B5E0-4A32-B8BF-6EA617B70C8C}"/>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2034314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 name="Lige pilforbindelse 123">
            <a:extLst>
              <a:ext uri="{FF2B5EF4-FFF2-40B4-BE49-F238E27FC236}">
                <a16:creationId xmlns:a16="http://schemas.microsoft.com/office/drawing/2014/main" id="{C6E8D9C1-67B2-4A4A-BF87-4D83E6A12542}"/>
              </a:ext>
            </a:extLst>
          </p:cNvPr>
          <p:cNvCxnSpPr>
            <a:cxnSpLocks/>
            <a:stCxn id="111" idx="0"/>
            <a:endCxn id="89" idx="2"/>
          </p:cNvCxnSpPr>
          <p:nvPr/>
        </p:nvCxnSpPr>
        <p:spPr>
          <a:xfrm flipH="1" flipV="1">
            <a:off x="5904741" y="4925746"/>
            <a:ext cx="373497" cy="11167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Lige pilforbindelse 124">
            <a:extLst>
              <a:ext uri="{FF2B5EF4-FFF2-40B4-BE49-F238E27FC236}">
                <a16:creationId xmlns:a16="http://schemas.microsoft.com/office/drawing/2014/main" id="{E8567B7E-EF12-4C0E-95AC-7359BDB8DC70}"/>
              </a:ext>
            </a:extLst>
          </p:cNvPr>
          <p:cNvCxnSpPr>
            <a:cxnSpLocks/>
            <a:stCxn id="112" idx="0"/>
            <a:endCxn id="90" idx="2"/>
          </p:cNvCxnSpPr>
          <p:nvPr/>
        </p:nvCxnSpPr>
        <p:spPr>
          <a:xfrm flipH="1" flipV="1">
            <a:off x="7195322" y="4925746"/>
            <a:ext cx="188247" cy="1107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Lige pilforbindelse 122">
            <a:extLst>
              <a:ext uri="{FF2B5EF4-FFF2-40B4-BE49-F238E27FC236}">
                <a16:creationId xmlns:a16="http://schemas.microsoft.com/office/drawing/2014/main" id="{A158D40A-C537-4F3F-9D33-A253CF550B4F}"/>
              </a:ext>
            </a:extLst>
          </p:cNvPr>
          <p:cNvCxnSpPr>
            <a:cxnSpLocks/>
            <a:stCxn id="109" idx="0"/>
            <a:endCxn id="81" idx="2"/>
          </p:cNvCxnSpPr>
          <p:nvPr/>
        </p:nvCxnSpPr>
        <p:spPr>
          <a:xfrm flipV="1">
            <a:off x="5169356" y="3852512"/>
            <a:ext cx="100010" cy="21899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Lige pilforbindelse 114">
            <a:extLst>
              <a:ext uri="{FF2B5EF4-FFF2-40B4-BE49-F238E27FC236}">
                <a16:creationId xmlns:a16="http://schemas.microsoft.com/office/drawing/2014/main" id="{9F2D62E1-8985-4821-AC75-5E41A2804D83}"/>
              </a:ext>
            </a:extLst>
          </p:cNvPr>
          <p:cNvCxnSpPr>
            <a:cxnSpLocks/>
            <a:stCxn id="108" idx="0"/>
          </p:cNvCxnSpPr>
          <p:nvPr/>
        </p:nvCxnSpPr>
        <p:spPr>
          <a:xfrm flipH="1" flipV="1">
            <a:off x="2846717" y="3852512"/>
            <a:ext cx="106553" cy="21809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Lige pilforbindelse 121">
            <a:extLst>
              <a:ext uri="{FF2B5EF4-FFF2-40B4-BE49-F238E27FC236}">
                <a16:creationId xmlns:a16="http://schemas.microsoft.com/office/drawing/2014/main" id="{5B993C68-7F06-4F32-ACF8-83D47A0D25F1}"/>
              </a:ext>
            </a:extLst>
          </p:cNvPr>
          <p:cNvCxnSpPr>
            <a:cxnSpLocks/>
            <a:stCxn id="107" idx="0"/>
            <a:endCxn id="80" idx="2"/>
          </p:cNvCxnSpPr>
          <p:nvPr/>
        </p:nvCxnSpPr>
        <p:spPr>
          <a:xfrm flipH="1" flipV="1">
            <a:off x="3997656" y="3848265"/>
            <a:ext cx="62818" cy="21942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Lige pilforbindelse 113">
            <a:extLst>
              <a:ext uri="{FF2B5EF4-FFF2-40B4-BE49-F238E27FC236}">
                <a16:creationId xmlns:a16="http://schemas.microsoft.com/office/drawing/2014/main" id="{62CECCFA-C70B-4517-9490-C6040A40E020}"/>
              </a:ext>
            </a:extLst>
          </p:cNvPr>
          <p:cNvCxnSpPr>
            <a:cxnSpLocks/>
            <a:stCxn id="105" idx="0"/>
            <a:endCxn id="87" idx="2"/>
          </p:cNvCxnSpPr>
          <p:nvPr/>
        </p:nvCxnSpPr>
        <p:spPr>
          <a:xfrm flipV="1">
            <a:off x="1851718" y="4925746"/>
            <a:ext cx="302519" cy="11167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Lige pilforbindelse 34">
            <a:extLst>
              <a:ext uri="{FF2B5EF4-FFF2-40B4-BE49-F238E27FC236}">
                <a16:creationId xmlns:a16="http://schemas.microsoft.com/office/drawing/2014/main" id="{D8D9E057-B4E2-4BFA-AB3B-84F2CBCBD391}"/>
              </a:ext>
            </a:extLst>
          </p:cNvPr>
          <p:cNvCxnSpPr>
            <a:stCxn id="104" idx="0"/>
            <a:endCxn id="85" idx="2"/>
          </p:cNvCxnSpPr>
          <p:nvPr/>
        </p:nvCxnSpPr>
        <p:spPr>
          <a:xfrm flipV="1">
            <a:off x="753401" y="4925746"/>
            <a:ext cx="110255" cy="11077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2646878"/>
          </a:xfrm>
          <a:prstGeom prst="rect">
            <a:avLst/>
          </a:prstGeom>
        </p:spPr>
        <p:txBody>
          <a:bodyPr wrap="square">
            <a:spAutoFit/>
          </a:bodyPr>
          <a:lstStyle/>
          <a:p>
            <a:r>
              <a:rPr lang="da-DK" sz="2000" dirty="0"/>
              <a:t>Eksempel på målanalyse</a:t>
            </a:r>
          </a:p>
          <a:p>
            <a:endParaRPr lang="da-DK" b="1" dirty="0">
              <a:latin typeface="+mj-lt"/>
            </a:endParaRPr>
          </a:p>
          <a:p>
            <a:endParaRPr lang="da-DK" b="1" dirty="0">
              <a:latin typeface="+mj-lt"/>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latin typeface="+mj-lt"/>
            </a:endParaRPr>
          </a:p>
          <a:p>
            <a:endParaRPr lang="da-DK" sz="1200" b="1" dirty="0">
              <a:latin typeface="+mj-lt"/>
            </a:endParaRPr>
          </a:p>
        </p:txBody>
      </p:sp>
      <p:pic>
        <p:nvPicPr>
          <p:cNvPr id="32" name="Billede 31">
            <a:extLst>
              <a:ext uri="{FF2B5EF4-FFF2-40B4-BE49-F238E27FC236}">
                <a16:creationId xmlns:a16="http://schemas.microsoft.com/office/drawing/2014/main" id="{5B04E120-2D5B-4B9A-A692-735DE5589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68" name="Tekstfelt 67">
            <a:extLst>
              <a:ext uri="{FF2B5EF4-FFF2-40B4-BE49-F238E27FC236}">
                <a16:creationId xmlns:a16="http://schemas.microsoft.com/office/drawing/2014/main" id="{41255E33-CDB7-4751-866B-D7693505EAE1}"/>
              </a:ext>
            </a:extLst>
          </p:cNvPr>
          <p:cNvSpPr txBox="1"/>
          <p:nvPr/>
        </p:nvSpPr>
        <p:spPr>
          <a:xfrm>
            <a:off x="0" y="4961711"/>
            <a:ext cx="516683" cy="1862048"/>
          </a:xfrm>
          <a:prstGeom prst="rect">
            <a:avLst/>
          </a:prstGeom>
          <a:noFill/>
        </p:spPr>
        <p:txBody>
          <a:bodyPr wrap="square" rtlCol="0">
            <a:spAutoFit/>
          </a:bodyPr>
          <a:lstStyle/>
          <a:p>
            <a:r>
              <a:rPr lang="da-DK" sz="11500" dirty="0">
                <a:solidFill>
                  <a:schemeClr val="bg1"/>
                </a:solidFill>
                <a:latin typeface="Arial" panose="020B0604020202020204" pitchFamily="34" charset="0"/>
                <a:cs typeface="Arial" panose="020B0604020202020204" pitchFamily="34" charset="0"/>
              </a:rPr>
              <a:t>”</a:t>
            </a:r>
          </a:p>
        </p:txBody>
      </p:sp>
      <p:sp>
        <p:nvSpPr>
          <p:cNvPr id="79" name="Rektangel: afrundede hjørner 78">
            <a:extLst>
              <a:ext uri="{FF2B5EF4-FFF2-40B4-BE49-F238E27FC236}">
                <a16:creationId xmlns:a16="http://schemas.microsoft.com/office/drawing/2014/main" id="{4122E257-542F-4691-8343-F0BBEC591C66}"/>
              </a:ext>
            </a:extLst>
          </p:cNvPr>
          <p:cNvSpPr/>
          <p:nvPr/>
        </p:nvSpPr>
        <p:spPr>
          <a:xfrm>
            <a:off x="777396" y="2217968"/>
            <a:ext cx="6571833" cy="641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1"/>
                </a:solidFill>
              </a:rPr>
              <a:t>For at motivere borgerne til mere motion, udeliv og samvær, skal der opføres en ny folkepark i X-købing stift.</a:t>
            </a:r>
          </a:p>
        </p:txBody>
      </p:sp>
      <p:sp>
        <p:nvSpPr>
          <p:cNvPr id="82" name="Rektangel: afrundede hjørner 81">
            <a:extLst>
              <a:ext uri="{FF2B5EF4-FFF2-40B4-BE49-F238E27FC236}">
                <a16:creationId xmlns:a16="http://schemas.microsoft.com/office/drawing/2014/main" id="{E2DEAE9C-0135-4F6E-8BA5-0E7DA539282C}"/>
              </a:ext>
            </a:extLst>
          </p:cNvPr>
          <p:cNvSpPr/>
          <p:nvPr/>
        </p:nvSpPr>
        <p:spPr>
          <a:xfrm>
            <a:off x="8454783" y="1419849"/>
            <a:ext cx="2920688" cy="1079175"/>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Min. 50% af borgerne skal have benyttet parken mindst 4 gange inden for det første år</a:t>
            </a:r>
          </a:p>
        </p:txBody>
      </p:sp>
      <p:sp>
        <p:nvSpPr>
          <p:cNvPr id="92" name="Rektangel: afrundede hjørner 91">
            <a:extLst>
              <a:ext uri="{FF2B5EF4-FFF2-40B4-BE49-F238E27FC236}">
                <a16:creationId xmlns:a16="http://schemas.microsoft.com/office/drawing/2014/main" id="{B1B3193F-33B5-47F5-8D70-9FB872BBE5A4}"/>
              </a:ext>
            </a:extLst>
          </p:cNvPr>
          <p:cNvSpPr/>
          <p:nvPr/>
        </p:nvSpPr>
        <p:spPr>
          <a:xfrm>
            <a:off x="863656" y="3250513"/>
            <a:ext cx="1177925" cy="592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Natur-</a:t>
            </a:r>
            <a:br>
              <a:rPr lang="da-DK" sz="1600" dirty="0"/>
            </a:br>
            <a:r>
              <a:rPr lang="da-DK" sz="1600" dirty="0"/>
              <a:t>område</a:t>
            </a:r>
          </a:p>
        </p:txBody>
      </p:sp>
      <p:cxnSp>
        <p:nvCxnSpPr>
          <p:cNvPr id="94" name="Lige pilforbindelse 93">
            <a:extLst>
              <a:ext uri="{FF2B5EF4-FFF2-40B4-BE49-F238E27FC236}">
                <a16:creationId xmlns:a16="http://schemas.microsoft.com/office/drawing/2014/main" id="{57843443-B2F6-41AF-A5A3-DE746966E171}"/>
              </a:ext>
            </a:extLst>
          </p:cNvPr>
          <p:cNvCxnSpPr>
            <a:cxnSpLocks/>
            <a:stCxn id="79" idx="2"/>
            <a:endCxn id="78" idx="0"/>
          </p:cNvCxnSpPr>
          <p:nvPr/>
        </p:nvCxnSpPr>
        <p:spPr>
          <a:xfrm flipH="1">
            <a:off x="2725946" y="2859192"/>
            <a:ext cx="1337367" cy="3913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Lige pilforbindelse 96">
            <a:extLst>
              <a:ext uri="{FF2B5EF4-FFF2-40B4-BE49-F238E27FC236}">
                <a16:creationId xmlns:a16="http://schemas.microsoft.com/office/drawing/2014/main" id="{94F345B3-0365-46A6-9F37-820E2DF80E28}"/>
              </a:ext>
            </a:extLst>
          </p:cNvPr>
          <p:cNvCxnSpPr>
            <a:cxnSpLocks/>
            <a:stCxn id="79" idx="2"/>
            <a:endCxn id="81" idx="0"/>
          </p:cNvCxnSpPr>
          <p:nvPr/>
        </p:nvCxnSpPr>
        <p:spPr>
          <a:xfrm>
            <a:off x="4063313" y="2859192"/>
            <a:ext cx="1206053" cy="4003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Rektangel: afrundede hjørner 125">
            <a:extLst>
              <a:ext uri="{FF2B5EF4-FFF2-40B4-BE49-F238E27FC236}">
                <a16:creationId xmlns:a16="http://schemas.microsoft.com/office/drawing/2014/main" id="{82F08DF7-D247-4090-B1EF-6744B7DA2F7B}"/>
              </a:ext>
            </a:extLst>
          </p:cNvPr>
          <p:cNvSpPr/>
          <p:nvPr/>
        </p:nvSpPr>
        <p:spPr>
          <a:xfrm>
            <a:off x="248079" y="5466148"/>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Min. 25.000 m2</a:t>
            </a:r>
          </a:p>
        </p:txBody>
      </p:sp>
      <p:sp>
        <p:nvSpPr>
          <p:cNvPr id="127" name="Rektangel: afrundede hjørner 126">
            <a:extLst>
              <a:ext uri="{FF2B5EF4-FFF2-40B4-BE49-F238E27FC236}">
                <a16:creationId xmlns:a16="http://schemas.microsoft.com/office/drawing/2014/main" id="{7BBE6F9B-E64B-4F7C-8C7D-A6EB9A959843}"/>
              </a:ext>
            </a:extLst>
          </p:cNvPr>
          <p:cNvSpPr/>
          <p:nvPr/>
        </p:nvSpPr>
        <p:spPr>
          <a:xfrm>
            <a:off x="1346396" y="5475131"/>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Min. 50.000 m2</a:t>
            </a:r>
          </a:p>
        </p:txBody>
      </p:sp>
      <p:sp>
        <p:nvSpPr>
          <p:cNvPr id="6" name="Tekstfelt 5">
            <a:extLst>
              <a:ext uri="{FF2B5EF4-FFF2-40B4-BE49-F238E27FC236}">
                <a16:creationId xmlns:a16="http://schemas.microsoft.com/office/drawing/2014/main" id="{4C0D6B79-FE21-494A-AF8A-9A4F823A5B26}"/>
              </a:ext>
            </a:extLst>
          </p:cNvPr>
          <p:cNvSpPr txBox="1"/>
          <p:nvPr/>
        </p:nvSpPr>
        <p:spPr>
          <a:xfrm>
            <a:off x="2435104" y="1771972"/>
            <a:ext cx="3896095" cy="369332"/>
          </a:xfrm>
          <a:prstGeom prst="rect">
            <a:avLst/>
          </a:prstGeom>
          <a:noFill/>
        </p:spPr>
        <p:txBody>
          <a:bodyPr wrap="square" rtlCol="0">
            <a:spAutoFit/>
          </a:bodyPr>
          <a:lstStyle/>
          <a:p>
            <a:r>
              <a:rPr lang="da-DK" dirty="0"/>
              <a:t>Formål: Hvorfor gør vi dette projekt?</a:t>
            </a:r>
          </a:p>
        </p:txBody>
      </p:sp>
      <p:sp>
        <p:nvSpPr>
          <p:cNvPr id="74" name="Tekstfelt 73">
            <a:extLst>
              <a:ext uri="{FF2B5EF4-FFF2-40B4-BE49-F238E27FC236}">
                <a16:creationId xmlns:a16="http://schemas.microsoft.com/office/drawing/2014/main" id="{E21F1561-1315-4AD8-9513-A3C88B8871F4}"/>
              </a:ext>
            </a:extLst>
          </p:cNvPr>
          <p:cNvSpPr txBox="1"/>
          <p:nvPr/>
        </p:nvSpPr>
        <p:spPr>
          <a:xfrm>
            <a:off x="8096164" y="805602"/>
            <a:ext cx="3896095" cy="369332"/>
          </a:xfrm>
          <a:prstGeom prst="rect">
            <a:avLst/>
          </a:prstGeom>
          <a:noFill/>
        </p:spPr>
        <p:txBody>
          <a:bodyPr wrap="square" rtlCol="0">
            <a:spAutoFit/>
          </a:bodyPr>
          <a:lstStyle/>
          <a:p>
            <a:r>
              <a:rPr lang="da-DK" dirty="0"/>
              <a:t>Succeskriterie: Hvad vil vi gerne opnå?</a:t>
            </a:r>
          </a:p>
        </p:txBody>
      </p:sp>
      <p:sp>
        <p:nvSpPr>
          <p:cNvPr id="75" name="Rektangel: afrundede hjørner 74">
            <a:extLst>
              <a:ext uri="{FF2B5EF4-FFF2-40B4-BE49-F238E27FC236}">
                <a16:creationId xmlns:a16="http://schemas.microsoft.com/office/drawing/2014/main" id="{2A2BFF66-FDFB-4435-9D55-737155C5FB81}"/>
              </a:ext>
            </a:extLst>
          </p:cNvPr>
          <p:cNvSpPr/>
          <p:nvPr/>
        </p:nvSpPr>
        <p:spPr>
          <a:xfrm>
            <a:off x="8444630" y="2561696"/>
            <a:ext cx="2930841" cy="1254643"/>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Min 75% af borgerne skal vurdere, at parken har forbedret deres sundhed inden for det første år</a:t>
            </a:r>
          </a:p>
        </p:txBody>
      </p:sp>
      <p:sp>
        <p:nvSpPr>
          <p:cNvPr id="78" name="Rektangel: afrundede hjørner 77">
            <a:extLst>
              <a:ext uri="{FF2B5EF4-FFF2-40B4-BE49-F238E27FC236}">
                <a16:creationId xmlns:a16="http://schemas.microsoft.com/office/drawing/2014/main" id="{AF069706-FEF4-4827-A2CB-B0886DCF0702}"/>
              </a:ext>
            </a:extLst>
          </p:cNvPr>
          <p:cNvSpPr/>
          <p:nvPr/>
        </p:nvSpPr>
        <p:spPr>
          <a:xfrm>
            <a:off x="2136983" y="3250513"/>
            <a:ext cx="1177925" cy="59297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Løbe-</a:t>
            </a:r>
            <a:br>
              <a:rPr lang="da-DK" sz="1600" dirty="0"/>
            </a:br>
            <a:r>
              <a:rPr lang="da-DK" sz="1600" dirty="0"/>
              <a:t>bane</a:t>
            </a:r>
          </a:p>
        </p:txBody>
      </p:sp>
      <p:sp>
        <p:nvSpPr>
          <p:cNvPr id="80" name="Rektangel: afrundede hjørner 79">
            <a:extLst>
              <a:ext uri="{FF2B5EF4-FFF2-40B4-BE49-F238E27FC236}">
                <a16:creationId xmlns:a16="http://schemas.microsoft.com/office/drawing/2014/main" id="{584B7D0D-C85F-4798-94E4-D0B21D11BE64}"/>
              </a:ext>
            </a:extLst>
          </p:cNvPr>
          <p:cNvSpPr/>
          <p:nvPr/>
        </p:nvSpPr>
        <p:spPr>
          <a:xfrm>
            <a:off x="3408693" y="3255292"/>
            <a:ext cx="1177925" cy="59297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Café</a:t>
            </a:r>
          </a:p>
        </p:txBody>
      </p:sp>
      <p:sp>
        <p:nvSpPr>
          <p:cNvPr id="81" name="Rektangel: afrundede hjørner 80">
            <a:extLst>
              <a:ext uri="{FF2B5EF4-FFF2-40B4-BE49-F238E27FC236}">
                <a16:creationId xmlns:a16="http://schemas.microsoft.com/office/drawing/2014/main" id="{A2E75D8B-C669-4CFF-8656-16D17E2F6197}"/>
              </a:ext>
            </a:extLst>
          </p:cNvPr>
          <p:cNvSpPr/>
          <p:nvPr/>
        </p:nvSpPr>
        <p:spPr>
          <a:xfrm>
            <a:off x="4680403" y="3259539"/>
            <a:ext cx="1177925" cy="59297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Lege-</a:t>
            </a:r>
            <a:br>
              <a:rPr lang="da-DK" sz="1600" dirty="0"/>
            </a:br>
            <a:r>
              <a:rPr lang="da-DK" sz="1600" dirty="0"/>
              <a:t>plads</a:t>
            </a:r>
          </a:p>
        </p:txBody>
      </p:sp>
      <p:sp>
        <p:nvSpPr>
          <p:cNvPr id="83" name="Rektangel: afrundede hjørner 82">
            <a:extLst>
              <a:ext uri="{FF2B5EF4-FFF2-40B4-BE49-F238E27FC236}">
                <a16:creationId xmlns:a16="http://schemas.microsoft.com/office/drawing/2014/main" id="{297D040D-0BE7-406D-810A-C5264B0AFAC6}"/>
              </a:ext>
            </a:extLst>
          </p:cNvPr>
          <p:cNvSpPr/>
          <p:nvPr/>
        </p:nvSpPr>
        <p:spPr>
          <a:xfrm>
            <a:off x="5952113" y="3252668"/>
            <a:ext cx="1177925" cy="592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err="1"/>
              <a:t>Infra</a:t>
            </a:r>
            <a:r>
              <a:rPr lang="da-DK" sz="1600" dirty="0"/>
              <a:t>-</a:t>
            </a:r>
            <a:br>
              <a:rPr lang="da-DK" sz="1600" dirty="0"/>
            </a:br>
            <a:r>
              <a:rPr lang="da-DK" sz="1600" dirty="0"/>
              <a:t>struktur</a:t>
            </a:r>
          </a:p>
        </p:txBody>
      </p:sp>
      <p:sp>
        <p:nvSpPr>
          <p:cNvPr id="85" name="Rektangel: afrundede hjørner 84">
            <a:extLst>
              <a:ext uri="{FF2B5EF4-FFF2-40B4-BE49-F238E27FC236}">
                <a16:creationId xmlns:a16="http://schemas.microsoft.com/office/drawing/2014/main" id="{C0CFB076-B1DE-4BB2-BAF5-0CD0A5C68702}"/>
              </a:ext>
            </a:extLst>
          </p:cNvPr>
          <p:cNvSpPr/>
          <p:nvPr/>
        </p:nvSpPr>
        <p:spPr>
          <a:xfrm>
            <a:off x="274693" y="4113931"/>
            <a:ext cx="1177925" cy="81181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Område med vild vækst</a:t>
            </a:r>
          </a:p>
        </p:txBody>
      </p:sp>
      <p:sp>
        <p:nvSpPr>
          <p:cNvPr id="87" name="Rektangel: afrundede hjørner 86">
            <a:extLst>
              <a:ext uri="{FF2B5EF4-FFF2-40B4-BE49-F238E27FC236}">
                <a16:creationId xmlns:a16="http://schemas.microsoft.com/office/drawing/2014/main" id="{7D11F482-5B73-461A-BEE6-1531323F46C6}"/>
              </a:ext>
            </a:extLst>
          </p:cNvPr>
          <p:cNvSpPr/>
          <p:nvPr/>
        </p:nvSpPr>
        <p:spPr>
          <a:xfrm>
            <a:off x="1548020" y="4113931"/>
            <a:ext cx="1212433" cy="81181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Område med græsareal</a:t>
            </a:r>
          </a:p>
        </p:txBody>
      </p:sp>
      <p:sp>
        <p:nvSpPr>
          <p:cNvPr id="89" name="Rektangel: afrundede hjørner 88">
            <a:extLst>
              <a:ext uri="{FF2B5EF4-FFF2-40B4-BE49-F238E27FC236}">
                <a16:creationId xmlns:a16="http://schemas.microsoft.com/office/drawing/2014/main" id="{67A42526-1B15-4FE4-9FF9-EF2C246A202D}"/>
              </a:ext>
            </a:extLst>
          </p:cNvPr>
          <p:cNvSpPr/>
          <p:nvPr/>
        </p:nvSpPr>
        <p:spPr>
          <a:xfrm>
            <a:off x="5315778" y="4113931"/>
            <a:ext cx="1177925" cy="81181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Toiletter</a:t>
            </a:r>
          </a:p>
        </p:txBody>
      </p:sp>
      <p:sp>
        <p:nvSpPr>
          <p:cNvPr id="90" name="Rektangel: afrundede hjørner 89">
            <a:extLst>
              <a:ext uri="{FF2B5EF4-FFF2-40B4-BE49-F238E27FC236}">
                <a16:creationId xmlns:a16="http://schemas.microsoft.com/office/drawing/2014/main" id="{7207A130-ECF7-4125-A2F5-D0070AB2E088}"/>
              </a:ext>
            </a:extLst>
          </p:cNvPr>
          <p:cNvSpPr/>
          <p:nvPr/>
        </p:nvSpPr>
        <p:spPr>
          <a:xfrm>
            <a:off x="6589105" y="4113931"/>
            <a:ext cx="1212433" cy="81181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Veje og stier</a:t>
            </a:r>
          </a:p>
        </p:txBody>
      </p:sp>
      <p:sp>
        <p:nvSpPr>
          <p:cNvPr id="91" name="Rektangel: afrundede hjørner 90">
            <a:extLst>
              <a:ext uri="{FF2B5EF4-FFF2-40B4-BE49-F238E27FC236}">
                <a16:creationId xmlns:a16="http://schemas.microsoft.com/office/drawing/2014/main" id="{E2B492E1-CC30-4A46-B2F2-62C525A35BAA}"/>
              </a:ext>
            </a:extLst>
          </p:cNvPr>
          <p:cNvSpPr/>
          <p:nvPr/>
        </p:nvSpPr>
        <p:spPr>
          <a:xfrm>
            <a:off x="3555152" y="5475131"/>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Plads til min. 100</a:t>
            </a:r>
          </a:p>
        </p:txBody>
      </p:sp>
      <p:sp>
        <p:nvSpPr>
          <p:cNvPr id="95" name="Rektangel: afrundede hjørner 94">
            <a:extLst>
              <a:ext uri="{FF2B5EF4-FFF2-40B4-BE49-F238E27FC236}">
                <a16:creationId xmlns:a16="http://schemas.microsoft.com/office/drawing/2014/main" id="{3FD4E268-4C07-4763-BE83-8F77449B1C04}"/>
              </a:ext>
            </a:extLst>
          </p:cNvPr>
          <p:cNvSpPr/>
          <p:nvPr/>
        </p:nvSpPr>
        <p:spPr>
          <a:xfrm>
            <a:off x="2447948" y="5466148"/>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1000 m</a:t>
            </a:r>
          </a:p>
        </p:txBody>
      </p:sp>
      <p:sp>
        <p:nvSpPr>
          <p:cNvPr id="96" name="Rektangel: afrundede hjørner 95">
            <a:extLst>
              <a:ext uri="{FF2B5EF4-FFF2-40B4-BE49-F238E27FC236}">
                <a16:creationId xmlns:a16="http://schemas.microsoft.com/office/drawing/2014/main" id="{070791B8-970D-4F69-8BB8-316FFBD4C10B}"/>
              </a:ext>
            </a:extLst>
          </p:cNvPr>
          <p:cNvSpPr/>
          <p:nvPr/>
        </p:nvSpPr>
        <p:spPr>
          <a:xfrm>
            <a:off x="4664034" y="5475131"/>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Min. </a:t>
            </a:r>
            <a:br>
              <a:rPr lang="da-DK" sz="1400" dirty="0"/>
            </a:br>
            <a:r>
              <a:rPr lang="da-DK" sz="1400" dirty="0"/>
              <a:t>4.000 m2</a:t>
            </a:r>
          </a:p>
        </p:txBody>
      </p:sp>
      <p:sp>
        <p:nvSpPr>
          <p:cNvPr id="98" name="Rektangel: afrundede hjørner 97">
            <a:extLst>
              <a:ext uri="{FF2B5EF4-FFF2-40B4-BE49-F238E27FC236}">
                <a16:creationId xmlns:a16="http://schemas.microsoft.com/office/drawing/2014/main" id="{2BC5CA6E-0863-4D60-8151-E76CAB55F109}"/>
              </a:ext>
            </a:extLst>
          </p:cNvPr>
          <p:cNvSpPr/>
          <p:nvPr/>
        </p:nvSpPr>
        <p:spPr>
          <a:xfrm>
            <a:off x="5772916" y="5475131"/>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Min. 5 til M, D og H</a:t>
            </a:r>
          </a:p>
        </p:txBody>
      </p:sp>
      <p:sp>
        <p:nvSpPr>
          <p:cNvPr id="99" name="Rektangel: afrundede hjørner 98">
            <a:extLst>
              <a:ext uri="{FF2B5EF4-FFF2-40B4-BE49-F238E27FC236}">
                <a16:creationId xmlns:a16="http://schemas.microsoft.com/office/drawing/2014/main" id="{CBDD1C83-9FB0-4169-A63D-B049A680C9CA}"/>
              </a:ext>
            </a:extLst>
          </p:cNvPr>
          <p:cNvSpPr/>
          <p:nvPr/>
        </p:nvSpPr>
        <p:spPr>
          <a:xfrm>
            <a:off x="6878247" y="5466148"/>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Min. 4 km</a:t>
            </a:r>
          </a:p>
        </p:txBody>
      </p:sp>
      <p:sp>
        <p:nvSpPr>
          <p:cNvPr id="104" name="Rektangel: afrundede hjørner 103">
            <a:extLst>
              <a:ext uri="{FF2B5EF4-FFF2-40B4-BE49-F238E27FC236}">
                <a16:creationId xmlns:a16="http://schemas.microsoft.com/office/drawing/2014/main" id="{B9904255-4564-4FAE-8C99-FACAEB392D4E}"/>
              </a:ext>
            </a:extLst>
          </p:cNvPr>
          <p:cNvSpPr/>
          <p:nvPr/>
        </p:nvSpPr>
        <p:spPr>
          <a:xfrm>
            <a:off x="248079" y="6033497"/>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Drives</a:t>
            </a:r>
            <a:br>
              <a:rPr lang="da-DK" sz="1400" dirty="0"/>
            </a:br>
            <a:r>
              <a:rPr lang="da-DK" sz="1400" dirty="0"/>
              <a:t>økologisk</a:t>
            </a:r>
          </a:p>
        </p:txBody>
      </p:sp>
      <p:sp>
        <p:nvSpPr>
          <p:cNvPr id="105" name="Rektangel: afrundede hjørner 104">
            <a:extLst>
              <a:ext uri="{FF2B5EF4-FFF2-40B4-BE49-F238E27FC236}">
                <a16:creationId xmlns:a16="http://schemas.microsoft.com/office/drawing/2014/main" id="{4DE55616-DACC-4BB2-AA27-B0DE4E576D6E}"/>
              </a:ext>
            </a:extLst>
          </p:cNvPr>
          <p:cNvSpPr/>
          <p:nvPr/>
        </p:nvSpPr>
        <p:spPr>
          <a:xfrm>
            <a:off x="1346396" y="6042480"/>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Drives økologisk</a:t>
            </a:r>
          </a:p>
        </p:txBody>
      </p:sp>
      <p:sp>
        <p:nvSpPr>
          <p:cNvPr id="107" name="Rektangel: afrundede hjørner 106">
            <a:extLst>
              <a:ext uri="{FF2B5EF4-FFF2-40B4-BE49-F238E27FC236}">
                <a16:creationId xmlns:a16="http://schemas.microsoft.com/office/drawing/2014/main" id="{FEDD05E3-8AFB-4EEC-85B6-3BD3C2D0E1B9}"/>
              </a:ext>
            </a:extLst>
          </p:cNvPr>
          <p:cNvSpPr/>
          <p:nvPr/>
        </p:nvSpPr>
        <p:spPr>
          <a:xfrm>
            <a:off x="3555152" y="6042480"/>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Godkendt af LMS</a:t>
            </a:r>
          </a:p>
        </p:txBody>
      </p:sp>
      <p:sp>
        <p:nvSpPr>
          <p:cNvPr id="108" name="Rektangel: afrundede hjørner 107">
            <a:extLst>
              <a:ext uri="{FF2B5EF4-FFF2-40B4-BE49-F238E27FC236}">
                <a16:creationId xmlns:a16="http://schemas.microsoft.com/office/drawing/2014/main" id="{4E85F6DE-6FE3-4515-A6F2-F387B557FBC0}"/>
              </a:ext>
            </a:extLst>
          </p:cNvPr>
          <p:cNvSpPr/>
          <p:nvPr/>
        </p:nvSpPr>
        <p:spPr>
          <a:xfrm>
            <a:off x="2447948" y="6033497"/>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Løbe-</a:t>
            </a:r>
            <a:br>
              <a:rPr lang="da-DK" sz="1400" dirty="0"/>
            </a:br>
            <a:r>
              <a:rPr lang="da-DK" sz="1400" dirty="0"/>
              <a:t>underlag</a:t>
            </a:r>
          </a:p>
        </p:txBody>
      </p:sp>
      <p:sp>
        <p:nvSpPr>
          <p:cNvPr id="109" name="Rektangel: afrundede hjørner 108">
            <a:extLst>
              <a:ext uri="{FF2B5EF4-FFF2-40B4-BE49-F238E27FC236}">
                <a16:creationId xmlns:a16="http://schemas.microsoft.com/office/drawing/2014/main" id="{0E2C1894-C467-48ED-883A-62A0A10ED32F}"/>
              </a:ext>
            </a:extLst>
          </p:cNvPr>
          <p:cNvSpPr/>
          <p:nvPr/>
        </p:nvSpPr>
        <p:spPr>
          <a:xfrm>
            <a:off x="4664034" y="6042480"/>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Min. 15 aktiviteter</a:t>
            </a:r>
          </a:p>
        </p:txBody>
      </p:sp>
      <p:sp>
        <p:nvSpPr>
          <p:cNvPr id="111" name="Rektangel: afrundede hjørner 110">
            <a:extLst>
              <a:ext uri="{FF2B5EF4-FFF2-40B4-BE49-F238E27FC236}">
                <a16:creationId xmlns:a16="http://schemas.microsoft.com/office/drawing/2014/main" id="{FB877517-187F-4C98-A8B8-0930F868B99B}"/>
              </a:ext>
            </a:extLst>
          </p:cNvPr>
          <p:cNvSpPr/>
          <p:nvPr/>
        </p:nvSpPr>
        <p:spPr>
          <a:xfrm>
            <a:off x="5772916" y="6042480"/>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O-energi</a:t>
            </a:r>
          </a:p>
        </p:txBody>
      </p:sp>
      <p:sp>
        <p:nvSpPr>
          <p:cNvPr id="112" name="Rektangel: afrundede hjørner 111">
            <a:extLst>
              <a:ext uri="{FF2B5EF4-FFF2-40B4-BE49-F238E27FC236}">
                <a16:creationId xmlns:a16="http://schemas.microsoft.com/office/drawing/2014/main" id="{9EBB023B-D566-4D6B-B4F4-32993EC4CFFA}"/>
              </a:ext>
            </a:extLst>
          </p:cNvPr>
          <p:cNvSpPr/>
          <p:nvPr/>
        </p:nvSpPr>
        <p:spPr>
          <a:xfrm>
            <a:off x="6878247" y="6033497"/>
            <a:ext cx="1010643" cy="4635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a:t>0,2 </a:t>
            </a:r>
            <a:r>
              <a:rPr lang="da-DK" sz="1400" dirty="0"/>
              <a:t>mm</a:t>
            </a:r>
            <a:br>
              <a:rPr lang="da-DK" sz="1400"/>
            </a:br>
            <a:r>
              <a:rPr lang="da-DK" sz="1400"/>
              <a:t>gruslag</a:t>
            </a:r>
            <a:endParaRPr lang="da-DK" sz="1400" dirty="0"/>
          </a:p>
        </p:txBody>
      </p:sp>
      <p:sp>
        <p:nvSpPr>
          <p:cNvPr id="129" name="Tekstfelt 128">
            <a:extLst>
              <a:ext uri="{FF2B5EF4-FFF2-40B4-BE49-F238E27FC236}">
                <a16:creationId xmlns:a16="http://schemas.microsoft.com/office/drawing/2014/main" id="{AF8151C7-088F-4884-91A3-332C45E90923}"/>
              </a:ext>
            </a:extLst>
          </p:cNvPr>
          <p:cNvSpPr txBox="1"/>
          <p:nvPr/>
        </p:nvSpPr>
        <p:spPr>
          <a:xfrm>
            <a:off x="7962002" y="4387027"/>
            <a:ext cx="3896095" cy="369332"/>
          </a:xfrm>
          <a:prstGeom prst="rect">
            <a:avLst/>
          </a:prstGeom>
          <a:noFill/>
        </p:spPr>
        <p:txBody>
          <a:bodyPr wrap="square" rtlCol="0">
            <a:spAutoFit/>
          </a:bodyPr>
          <a:lstStyle/>
          <a:p>
            <a:r>
              <a:rPr lang="da-DK" dirty="0"/>
              <a:t>Projektmål: Hvad skal leveres?</a:t>
            </a:r>
          </a:p>
        </p:txBody>
      </p:sp>
      <p:sp>
        <p:nvSpPr>
          <p:cNvPr id="130" name="Tekstfelt 129">
            <a:extLst>
              <a:ext uri="{FF2B5EF4-FFF2-40B4-BE49-F238E27FC236}">
                <a16:creationId xmlns:a16="http://schemas.microsoft.com/office/drawing/2014/main" id="{BE8A5AE2-5BB3-4B8B-B0BC-CB91C1D024A5}"/>
              </a:ext>
            </a:extLst>
          </p:cNvPr>
          <p:cNvSpPr txBox="1"/>
          <p:nvPr/>
        </p:nvSpPr>
        <p:spPr>
          <a:xfrm>
            <a:off x="7983578" y="5746421"/>
            <a:ext cx="3896095" cy="369332"/>
          </a:xfrm>
          <a:prstGeom prst="rect">
            <a:avLst/>
          </a:prstGeom>
          <a:noFill/>
        </p:spPr>
        <p:txBody>
          <a:bodyPr wrap="square" rtlCol="0">
            <a:spAutoFit/>
          </a:bodyPr>
          <a:lstStyle/>
          <a:p>
            <a:r>
              <a:rPr lang="da-DK" dirty="0"/>
              <a:t>Acceptkriterier: I hvilken kvalitet?</a:t>
            </a:r>
          </a:p>
        </p:txBody>
      </p:sp>
      <p:sp>
        <p:nvSpPr>
          <p:cNvPr id="54" name="Tekstfelt 53">
            <a:extLst>
              <a:ext uri="{FF2B5EF4-FFF2-40B4-BE49-F238E27FC236}">
                <a16:creationId xmlns:a16="http://schemas.microsoft.com/office/drawing/2014/main" id="{E4595843-95F6-43B3-906B-0F508CC3A9F9}"/>
              </a:ext>
            </a:extLst>
          </p:cNvPr>
          <p:cNvSpPr txBox="1"/>
          <p:nvPr/>
        </p:nvSpPr>
        <p:spPr>
          <a:xfrm>
            <a:off x="9724542" y="3818870"/>
            <a:ext cx="1257324" cy="276999"/>
          </a:xfrm>
          <a:prstGeom prst="rect">
            <a:avLst/>
          </a:prstGeom>
          <a:noFill/>
        </p:spPr>
        <p:txBody>
          <a:bodyPr wrap="square" rtlCol="0">
            <a:spAutoFit/>
          </a:bodyPr>
          <a:lstStyle/>
          <a:p>
            <a:r>
              <a:rPr lang="da-DK" sz="1200" b="1" dirty="0">
                <a:solidFill>
                  <a:srgbClr val="FF0000"/>
                </a:solidFill>
              </a:rPr>
              <a:t>SMART</a:t>
            </a:r>
          </a:p>
        </p:txBody>
      </p:sp>
      <p:sp>
        <p:nvSpPr>
          <p:cNvPr id="132" name="Tekstfelt 131">
            <a:extLst>
              <a:ext uri="{FF2B5EF4-FFF2-40B4-BE49-F238E27FC236}">
                <a16:creationId xmlns:a16="http://schemas.microsoft.com/office/drawing/2014/main" id="{84DE8B25-E5FC-44E5-81C9-96B397A167A6}"/>
              </a:ext>
            </a:extLst>
          </p:cNvPr>
          <p:cNvSpPr txBox="1"/>
          <p:nvPr/>
        </p:nvSpPr>
        <p:spPr>
          <a:xfrm>
            <a:off x="3735368" y="6471329"/>
            <a:ext cx="1257324" cy="276999"/>
          </a:xfrm>
          <a:prstGeom prst="rect">
            <a:avLst/>
          </a:prstGeom>
          <a:noFill/>
        </p:spPr>
        <p:txBody>
          <a:bodyPr wrap="square" rtlCol="0">
            <a:spAutoFit/>
          </a:bodyPr>
          <a:lstStyle/>
          <a:p>
            <a:r>
              <a:rPr lang="da-DK" sz="1200" b="1" dirty="0">
                <a:solidFill>
                  <a:srgbClr val="FF0000"/>
                </a:solidFill>
              </a:rPr>
              <a:t>SMART</a:t>
            </a:r>
          </a:p>
        </p:txBody>
      </p:sp>
      <p:sp>
        <p:nvSpPr>
          <p:cNvPr id="133" name="Tekstfelt 132">
            <a:extLst>
              <a:ext uri="{FF2B5EF4-FFF2-40B4-BE49-F238E27FC236}">
                <a16:creationId xmlns:a16="http://schemas.microsoft.com/office/drawing/2014/main" id="{3EBA5FF0-3466-48D3-BDF5-148D39FFDA44}"/>
              </a:ext>
            </a:extLst>
          </p:cNvPr>
          <p:cNvSpPr txBox="1"/>
          <p:nvPr/>
        </p:nvSpPr>
        <p:spPr>
          <a:xfrm>
            <a:off x="7245833" y="4898734"/>
            <a:ext cx="1257324" cy="276999"/>
          </a:xfrm>
          <a:prstGeom prst="rect">
            <a:avLst/>
          </a:prstGeom>
          <a:noFill/>
        </p:spPr>
        <p:txBody>
          <a:bodyPr wrap="square" rtlCol="0">
            <a:spAutoFit/>
          </a:bodyPr>
          <a:lstStyle/>
          <a:p>
            <a:r>
              <a:rPr lang="da-DK" sz="1200" b="1" dirty="0">
                <a:solidFill>
                  <a:srgbClr val="FF0000"/>
                </a:solidFill>
              </a:rPr>
              <a:t>SMART</a:t>
            </a:r>
          </a:p>
        </p:txBody>
      </p:sp>
      <p:cxnSp>
        <p:nvCxnSpPr>
          <p:cNvPr id="134" name="Lige pilforbindelse 133">
            <a:extLst>
              <a:ext uri="{FF2B5EF4-FFF2-40B4-BE49-F238E27FC236}">
                <a16:creationId xmlns:a16="http://schemas.microsoft.com/office/drawing/2014/main" id="{6F4D360E-368E-4080-BA51-97D5DAE0ED44}"/>
              </a:ext>
            </a:extLst>
          </p:cNvPr>
          <p:cNvCxnSpPr>
            <a:cxnSpLocks/>
            <a:stCxn id="79" idx="2"/>
            <a:endCxn id="92" idx="0"/>
          </p:cNvCxnSpPr>
          <p:nvPr/>
        </p:nvCxnSpPr>
        <p:spPr>
          <a:xfrm flipH="1">
            <a:off x="1452619" y="2859192"/>
            <a:ext cx="2610694" cy="3913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Lige pilforbindelse 134">
            <a:extLst>
              <a:ext uri="{FF2B5EF4-FFF2-40B4-BE49-F238E27FC236}">
                <a16:creationId xmlns:a16="http://schemas.microsoft.com/office/drawing/2014/main" id="{941D1CE9-367A-4F80-8320-74DA9E6D40C8}"/>
              </a:ext>
            </a:extLst>
          </p:cNvPr>
          <p:cNvCxnSpPr>
            <a:cxnSpLocks/>
            <a:endCxn id="80" idx="0"/>
          </p:cNvCxnSpPr>
          <p:nvPr/>
        </p:nvCxnSpPr>
        <p:spPr>
          <a:xfrm flipH="1">
            <a:off x="3997656" y="2859192"/>
            <a:ext cx="65658" cy="396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Lige pilforbindelse 135">
            <a:extLst>
              <a:ext uri="{FF2B5EF4-FFF2-40B4-BE49-F238E27FC236}">
                <a16:creationId xmlns:a16="http://schemas.microsoft.com/office/drawing/2014/main" id="{5A54F122-6D46-4AE7-B4E8-0FA65DFB477C}"/>
              </a:ext>
            </a:extLst>
          </p:cNvPr>
          <p:cNvCxnSpPr>
            <a:cxnSpLocks/>
            <a:endCxn id="83" idx="0"/>
          </p:cNvCxnSpPr>
          <p:nvPr/>
        </p:nvCxnSpPr>
        <p:spPr>
          <a:xfrm>
            <a:off x="4063313" y="2859192"/>
            <a:ext cx="2477763" cy="3934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Lige pilforbindelse 136">
            <a:extLst>
              <a:ext uri="{FF2B5EF4-FFF2-40B4-BE49-F238E27FC236}">
                <a16:creationId xmlns:a16="http://schemas.microsoft.com/office/drawing/2014/main" id="{3F927B5C-EB95-448C-9BCC-93BE1521BCA9}"/>
              </a:ext>
            </a:extLst>
          </p:cNvPr>
          <p:cNvCxnSpPr>
            <a:cxnSpLocks/>
            <a:stCxn id="83" idx="2"/>
            <a:endCxn id="90" idx="0"/>
          </p:cNvCxnSpPr>
          <p:nvPr/>
        </p:nvCxnSpPr>
        <p:spPr>
          <a:xfrm>
            <a:off x="6541076" y="3845641"/>
            <a:ext cx="654246" cy="2682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Lige pilforbindelse 138">
            <a:extLst>
              <a:ext uri="{FF2B5EF4-FFF2-40B4-BE49-F238E27FC236}">
                <a16:creationId xmlns:a16="http://schemas.microsoft.com/office/drawing/2014/main" id="{F7856F66-187E-4DCD-BC47-FE4260A51E29}"/>
              </a:ext>
            </a:extLst>
          </p:cNvPr>
          <p:cNvCxnSpPr>
            <a:cxnSpLocks/>
            <a:stCxn id="83" idx="2"/>
            <a:endCxn id="89" idx="0"/>
          </p:cNvCxnSpPr>
          <p:nvPr/>
        </p:nvCxnSpPr>
        <p:spPr>
          <a:xfrm flipH="1">
            <a:off x="5904741" y="3845641"/>
            <a:ext cx="636335" cy="2682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Lige pilforbindelse 140">
            <a:extLst>
              <a:ext uri="{FF2B5EF4-FFF2-40B4-BE49-F238E27FC236}">
                <a16:creationId xmlns:a16="http://schemas.microsoft.com/office/drawing/2014/main" id="{8BEBE182-089D-4922-9762-73DDB7757D2F}"/>
              </a:ext>
            </a:extLst>
          </p:cNvPr>
          <p:cNvCxnSpPr>
            <a:cxnSpLocks/>
            <a:stCxn id="92" idx="2"/>
            <a:endCxn id="85" idx="0"/>
          </p:cNvCxnSpPr>
          <p:nvPr/>
        </p:nvCxnSpPr>
        <p:spPr>
          <a:xfrm flipH="1">
            <a:off x="863656" y="3843486"/>
            <a:ext cx="588963" cy="2704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Lige pilforbindelse 141">
            <a:extLst>
              <a:ext uri="{FF2B5EF4-FFF2-40B4-BE49-F238E27FC236}">
                <a16:creationId xmlns:a16="http://schemas.microsoft.com/office/drawing/2014/main" id="{A17FF000-E1F4-40DD-AC9F-ACCD0450AF7F}"/>
              </a:ext>
            </a:extLst>
          </p:cNvPr>
          <p:cNvCxnSpPr>
            <a:cxnSpLocks/>
            <a:stCxn id="92" idx="2"/>
            <a:endCxn id="87" idx="0"/>
          </p:cNvCxnSpPr>
          <p:nvPr/>
        </p:nvCxnSpPr>
        <p:spPr>
          <a:xfrm>
            <a:off x="1452619" y="3843486"/>
            <a:ext cx="701618" cy="2704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Lige pilforbindelse 145">
            <a:extLst>
              <a:ext uri="{FF2B5EF4-FFF2-40B4-BE49-F238E27FC236}">
                <a16:creationId xmlns:a16="http://schemas.microsoft.com/office/drawing/2014/main" id="{CDA28C2E-3C35-4029-A46D-3924ECAFC489}"/>
              </a:ext>
            </a:extLst>
          </p:cNvPr>
          <p:cNvCxnSpPr>
            <a:cxnSpLocks/>
            <a:stCxn id="82" idx="1"/>
            <a:endCxn id="79" idx="3"/>
          </p:cNvCxnSpPr>
          <p:nvPr/>
        </p:nvCxnSpPr>
        <p:spPr>
          <a:xfrm flipH="1">
            <a:off x="7349229" y="1959437"/>
            <a:ext cx="1105554" cy="5791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Lige pilforbindelse 148">
            <a:extLst>
              <a:ext uri="{FF2B5EF4-FFF2-40B4-BE49-F238E27FC236}">
                <a16:creationId xmlns:a16="http://schemas.microsoft.com/office/drawing/2014/main" id="{AF84CA59-ECD0-4FB4-B9F6-B310D3DEBF80}"/>
              </a:ext>
            </a:extLst>
          </p:cNvPr>
          <p:cNvCxnSpPr>
            <a:cxnSpLocks/>
            <a:stCxn id="75" idx="1"/>
            <a:endCxn id="79" idx="3"/>
          </p:cNvCxnSpPr>
          <p:nvPr/>
        </p:nvCxnSpPr>
        <p:spPr>
          <a:xfrm flipH="1" flipV="1">
            <a:off x="7349229" y="2538580"/>
            <a:ext cx="1095401" cy="6504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9">
            <a:hlinkClick r:id="rId3" action="ppaction://hlinksldjump"/>
            <a:extLst>
              <a:ext uri="{FF2B5EF4-FFF2-40B4-BE49-F238E27FC236}">
                <a16:creationId xmlns:a16="http://schemas.microsoft.com/office/drawing/2014/main" id="{70908429-A2FD-4798-A4A6-1BB7F3CB5697}"/>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86" name="Rectangle 10">
            <a:hlinkClick r:id="rId4" action="ppaction://hlinksldjump"/>
            <a:extLst>
              <a:ext uri="{FF2B5EF4-FFF2-40B4-BE49-F238E27FC236}">
                <a16:creationId xmlns:a16="http://schemas.microsoft.com/office/drawing/2014/main" id="{D570F9C4-D607-43F8-8B0F-4540CD48B11A}"/>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88" name="Rectangle 11">
            <a:hlinkClick r:id="rId5" action="ppaction://hlinksldjump"/>
            <a:extLst>
              <a:ext uri="{FF2B5EF4-FFF2-40B4-BE49-F238E27FC236}">
                <a16:creationId xmlns:a16="http://schemas.microsoft.com/office/drawing/2014/main" id="{EBAB3602-24C9-4BA6-B2F1-0C4F87CB599E}"/>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93" name="Rectangle 12">
            <a:hlinkClick r:id="rId6" action="ppaction://hlinksldjump"/>
            <a:extLst>
              <a:ext uri="{FF2B5EF4-FFF2-40B4-BE49-F238E27FC236}">
                <a16:creationId xmlns:a16="http://schemas.microsoft.com/office/drawing/2014/main" id="{ABAF858F-062A-4EE7-BC55-337ACD2AAF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100" name="Rektangel 55">
            <a:hlinkClick r:id="rId7" action="ppaction://hlinksldjump"/>
            <a:extLst>
              <a:ext uri="{FF2B5EF4-FFF2-40B4-BE49-F238E27FC236}">
                <a16:creationId xmlns:a16="http://schemas.microsoft.com/office/drawing/2014/main" id="{CFDF81F1-6806-4462-ACB2-B93B96D5C5D7}"/>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101" name="Rektangel 55">
            <a:hlinkClick r:id="rId8" action="ppaction://hlinksldjump"/>
            <a:extLst>
              <a:ext uri="{FF2B5EF4-FFF2-40B4-BE49-F238E27FC236}">
                <a16:creationId xmlns:a16="http://schemas.microsoft.com/office/drawing/2014/main" id="{B814B18B-0009-4E31-B8FE-CC7EAEDD2C2E}"/>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102" name="Rektangel 55">
            <a:hlinkClick r:id="rId9" action="ppaction://hlinksldjump"/>
            <a:extLst>
              <a:ext uri="{FF2B5EF4-FFF2-40B4-BE49-F238E27FC236}">
                <a16:creationId xmlns:a16="http://schemas.microsoft.com/office/drawing/2014/main" id="{4A944A0E-3D7A-4DE7-B670-C8E649FBE16A}"/>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103" name="Tekstfelt 61">
            <a:hlinkClick r:id="rId7" action="ppaction://hlinksldjump"/>
            <a:extLst>
              <a:ext uri="{FF2B5EF4-FFF2-40B4-BE49-F238E27FC236}">
                <a16:creationId xmlns:a16="http://schemas.microsoft.com/office/drawing/2014/main" id="{2EE6FECA-FD7C-4D37-8303-F1BD3678F82C}"/>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106" name="Tekstfelt 61">
            <a:hlinkClick r:id="rId8" action="ppaction://hlinksldjump"/>
            <a:extLst>
              <a:ext uri="{FF2B5EF4-FFF2-40B4-BE49-F238E27FC236}">
                <a16:creationId xmlns:a16="http://schemas.microsoft.com/office/drawing/2014/main" id="{76A5A36A-0ACB-44BB-892E-EC122707E570}"/>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110" name="Tekstfelt 61">
            <a:hlinkClick r:id="rId9" action="ppaction://hlinksldjump"/>
            <a:extLst>
              <a:ext uri="{FF2B5EF4-FFF2-40B4-BE49-F238E27FC236}">
                <a16:creationId xmlns:a16="http://schemas.microsoft.com/office/drawing/2014/main" id="{95FA273A-0C04-44D3-AD5F-9A47D4270545}"/>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113" name="Rektangel 55">
            <a:hlinkClick r:id="rId10" action="ppaction://hlinksldjump"/>
            <a:extLst>
              <a:ext uri="{FF2B5EF4-FFF2-40B4-BE49-F238E27FC236}">
                <a16:creationId xmlns:a16="http://schemas.microsoft.com/office/drawing/2014/main" id="{266E3391-68BD-489B-AC5F-6E7492414DC3}"/>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116" name="Tekstfelt 61">
            <a:hlinkClick r:id="rId10" action="ppaction://hlinksldjump"/>
            <a:extLst>
              <a:ext uri="{FF2B5EF4-FFF2-40B4-BE49-F238E27FC236}">
                <a16:creationId xmlns:a16="http://schemas.microsoft.com/office/drawing/2014/main" id="{5F786918-3083-455C-86C8-54D34DF8893A}"/>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9" name="Grafik 64" descr="Hjem">
            <a:hlinkClick r:id="rId11" action="ppaction://hlinksldjump"/>
            <a:extLst>
              <a:ext uri="{FF2B5EF4-FFF2-40B4-BE49-F238E27FC236}">
                <a16:creationId xmlns:a16="http://schemas.microsoft.com/office/drawing/2014/main" id="{391366C5-3047-4DCF-B2F8-DC5E0DC068B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10" name="Grafik 10" descr="Pil vandret u-vending">
            <a:hlinkClick r:id="" action="ppaction://hlinkshowjump?jump=lastslideviewed"/>
            <a:extLst>
              <a:ext uri="{FF2B5EF4-FFF2-40B4-BE49-F238E27FC236}">
                <a16:creationId xmlns:a16="http://schemas.microsoft.com/office/drawing/2014/main" id="{759D55D4-9133-4780-BB5B-D4BF79A1D71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pic>
        <p:nvPicPr>
          <p:cNvPr id="3" name="Grafik 2" descr="Gentag">
            <a:hlinkClick r:id="rId16" action="ppaction://hlinksldjump"/>
            <a:extLst>
              <a:ext uri="{FF2B5EF4-FFF2-40B4-BE49-F238E27FC236}">
                <a16:creationId xmlns:a16="http://schemas.microsoft.com/office/drawing/2014/main" id="{0B7DC45D-828F-49B7-AF13-C276518A974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785195" y="141957"/>
            <a:ext cx="420836" cy="420836"/>
          </a:xfrm>
          <a:prstGeom prst="rect">
            <a:avLst/>
          </a:prstGeom>
        </p:spPr>
      </p:pic>
      <p:pic>
        <p:nvPicPr>
          <p:cNvPr id="5" name="Grafik 4" descr="Arbejdsgang ">
            <a:hlinkClick r:id="rId19" action="ppaction://hlinksldjump"/>
            <a:extLst>
              <a:ext uri="{FF2B5EF4-FFF2-40B4-BE49-F238E27FC236}">
                <a16:creationId xmlns:a16="http://schemas.microsoft.com/office/drawing/2014/main" id="{ECCCB1CE-D3F3-437D-AC90-184F5E72ABD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17811" y="139311"/>
            <a:ext cx="407840" cy="407840"/>
          </a:xfrm>
          <a:prstGeom prst="rect">
            <a:avLst/>
          </a:prstGeom>
        </p:spPr>
      </p:pic>
    </p:spTree>
    <p:extLst>
      <p:ext uri="{BB962C8B-B14F-4D97-AF65-F5344CB8AC3E}">
        <p14:creationId xmlns:p14="http://schemas.microsoft.com/office/powerpoint/2010/main" val="4229395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Eksempel på en WBS (Work Breakdown </a:t>
            </a:r>
            <a:r>
              <a:rPr lang="da-DK" sz="2000" dirty="0" err="1"/>
              <a:t>Structure</a:t>
            </a:r>
            <a:r>
              <a:rPr lang="da-DK" sz="2000" dirty="0"/>
              <a:t>)</a:t>
            </a:r>
            <a:endParaRPr lang="da-DK" sz="1200" b="1" dirty="0">
              <a:latin typeface="+mj-lt"/>
            </a:endParaRPr>
          </a:p>
        </p:txBody>
      </p:sp>
      <p:sp>
        <p:nvSpPr>
          <p:cNvPr id="28" name="Rectangle 11">
            <a:hlinkClick r:id="rId2"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3"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2" name="Rektangel 55">
            <a:hlinkClick r:id="rId4"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5"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5" name="Tekstfelt 61">
            <a:hlinkClick r:id="rId4"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5"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6"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6"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7" name="Rektangel: afrundede hjørner 56">
            <a:extLst>
              <a:ext uri="{FF2B5EF4-FFF2-40B4-BE49-F238E27FC236}">
                <a16:creationId xmlns:a16="http://schemas.microsoft.com/office/drawing/2014/main" id="{9D5DAB31-AAC5-44A9-B075-48794121850C}"/>
              </a:ext>
            </a:extLst>
          </p:cNvPr>
          <p:cNvSpPr/>
          <p:nvPr/>
        </p:nvSpPr>
        <p:spPr>
          <a:xfrm>
            <a:off x="3854506" y="2070868"/>
            <a:ext cx="6571833" cy="641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bg1"/>
                </a:solidFill>
              </a:rPr>
              <a:t>For at motivere borgerne til mere motion, udeliv og samvær, skal der opføres en ny folkepark i X-købing stift.</a:t>
            </a:r>
          </a:p>
        </p:txBody>
      </p:sp>
      <p:cxnSp>
        <p:nvCxnSpPr>
          <p:cNvPr id="81" name="Lige pilforbindelse 80">
            <a:extLst>
              <a:ext uri="{FF2B5EF4-FFF2-40B4-BE49-F238E27FC236}">
                <a16:creationId xmlns:a16="http://schemas.microsoft.com/office/drawing/2014/main" id="{436BFDA3-0249-4344-A34D-2E2B47569FCB}"/>
              </a:ext>
            </a:extLst>
          </p:cNvPr>
          <p:cNvCxnSpPr>
            <a:cxnSpLocks/>
            <a:stCxn id="57" idx="2"/>
            <a:endCxn id="98" idx="0"/>
          </p:cNvCxnSpPr>
          <p:nvPr/>
        </p:nvCxnSpPr>
        <p:spPr>
          <a:xfrm flipH="1">
            <a:off x="5803056" y="2712092"/>
            <a:ext cx="1337367" cy="6010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Lige pilforbindelse 90">
            <a:extLst>
              <a:ext uri="{FF2B5EF4-FFF2-40B4-BE49-F238E27FC236}">
                <a16:creationId xmlns:a16="http://schemas.microsoft.com/office/drawing/2014/main" id="{5F3583AB-3CD4-42BF-8C67-1F47EB551E32}"/>
              </a:ext>
            </a:extLst>
          </p:cNvPr>
          <p:cNvCxnSpPr>
            <a:cxnSpLocks/>
            <a:stCxn id="57" idx="2"/>
            <a:endCxn id="100" idx="0"/>
          </p:cNvCxnSpPr>
          <p:nvPr/>
        </p:nvCxnSpPr>
        <p:spPr>
          <a:xfrm>
            <a:off x="7140423" y="2712092"/>
            <a:ext cx="1206053" cy="6100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Rektangel: afrundede hjørner 97">
            <a:extLst>
              <a:ext uri="{FF2B5EF4-FFF2-40B4-BE49-F238E27FC236}">
                <a16:creationId xmlns:a16="http://schemas.microsoft.com/office/drawing/2014/main" id="{C5D35AC7-0283-41C1-9957-9BB979414709}"/>
              </a:ext>
            </a:extLst>
          </p:cNvPr>
          <p:cNvSpPr/>
          <p:nvPr/>
        </p:nvSpPr>
        <p:spPr>
          <a:xfrm>
            <a:off x="5214093" y="3313138"/>
            <a:ext cx="1177925" cy="59297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Løbe-</a:t>
            </a:r>
            <a:br>
              <a:rPr lang="da-DK" sz="1600" dirty="0"/>
            </a:br>
            <a:r>
              <a:rPr lang="da-DK" sz="1600" dirty="0"/>
              <a:t>bane</a:t>
            </a:r>
          </a:p>
        </p:txBody>
      </p:sp>
      <p:sp>
        <p:nvSpPr>
          <p:cNvPr id="99" name="Rektangel: afrundede hjørner 98">
            <a:extLst>
              <a:ext uri="{FF2B5EF4-FFF2-40B4-BE49-F238E27FC236}">
                <a16:creationId xmlns:a16="http://schemas.microsoft.com/office/drawing/2014/main" id="{EF21FA41-5652-431F-9395-E735D2D74C95}"/>
              </a:ext>
            </a:extLst>
          </p:cNvPr>
          <p:cNvSpPr/>
          <p:nvPr/>
        </p:nvSpPr>
        <p:spPr>
          <a:xfrm>
            <a:off x="6485803" y="3317917"/>
            <a:ext cx="1177925" cy="59297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Café</a:t>
            </a:r>
          </a:p>
        </p:txBody>
      </p:sp>
      <p:sp>
        <p:nvSpPr>
          <p:cNvPr id="100" name="Rektangel: afrundede hjørner 99">
            <a:extLst>
              <a:ext uri="{FF2B5EF4-FFF2-40B4-BE49-F238E27FC236}">
                <a16:creationId xmlns:a16="http://schemas.microsoft.com/office/drawing/2014/main" id="{B8E4D2E0-1830-4B97-B181-638D13EFB5AA}"/>
              </a:ext>
            </a:extLst>
          </p:cNvPr>
          <p:cNvSpPr/>
          <p:nvPr/>
        </p:nvSpPr>
        <p:spPr>
          <a:xfrm>
            <a:off x="7757513" y="3322164"/>
            <a:ext cx="1177925" cy="59297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Lege-</a:t>
            </a:r>
            <a:br>
              <a:rPr lang="da-DK" sz="1600" dirty="0"/>
            </a:br>
            <a:r>
              <a:rPr lang="da-DK" sz="1600" dirty="0"/>
              <a:t>plads</a:t>
            </a:r>
          </a:p>
        </p:txBody>
      </p:sp>
      <p:sp>
        <p:nvSpPr>
          <p:cNvPr id="102" name="Rektangel: afrundede hjørner 101">
            <a:extLst>
              <a:ext uri="{FF2B5EF4-FFF2-40B4-BE49-F238E27FC236}">
                <a16:creationId xmlns:a16="http://schemas.microsoft.com/office/drawing/2014/main" id="{E3D344B2-4D15-4998-A495-7ECB4A522A9C}"/>
              </a:ext>
            </a:extLst>
          </p:cNvPr>
          <p:cNvSpPr/>
          <p:nvPr/>
        </p:nvSpPr>
        <p:spPr>
          <a:xfrm>
            <a:off x="2627128" y="3313138"/>
            <a:ext cx="1177925" cy="81181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Område med vild vækst</a:t>
            </a:r>
          </a:p>
        </p:txBody>
      </p:sp>
      <p:sp>
        <p:nvSpPr>
          <p:cNvPr id="103" name="Rektangel: afrundede hjørner 102">
            <a:extLst>
              <a:ext uri="{FF2B5EF4-FFF2-40B4-BE49-F238E27FC236}">
                <a16:creationId xmlns:a16="http://schemas.microsoft.com/office/drawing/2014/main" id="{D3E27460-7598-446C-9DE6-D72C35725BB3}"/>
              </a:ext>
            </a:extLst>
          </p:cNvPr>
          <p:cNvSpPr/>
          <p:nvPr/>
        </p:nvSpPr>
        <p:spPr>
          <a:xfrm>
            <a:off x="3900455" y="3313138"/>
            <a:ext cx="1212433" cy="81181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Område med græsareal</a:t>
            </a:r>
          </a:p>
        </p:txBody>
      </p:sp>
      <p:sp>
        <p:nvSpPr>
          <p:cNvPr id="104" name="Rektangel: afrundede hjørner 103">
            <a:extLst>
              <a:ext uri="{FF2B5EF4-FFF2-40B4-BE49-F238E27FC236}">
                <a16:creationId xmlns:a16="http://schemas.microsoft.com/office/drawing/2014/main" id="{38C2C410-2754-410F-A2AA-FF49EA9AD5EF}"/>
              </a:ext>
            </a:extLst>
          </p:cNvPr>
          <p:cNvSpPr/>
          <p:nvPr/>
        </p:nvSpPr>
        <p:spPr>
          <a:xfrm>
            <a:off x="9029223" y="3313138"/>
            <a:ext cx="1177925" cy="81181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Toiletter</a:t>
            </a:r>
          </a:p>
        </p:txBody>
      </p:sp>
      <p:sp>
        <p:nvSpPr>
          <p:cNvPr id="105" name="Rektangel: afrundede hjørner 104">
            <a:extLst>
              <a:ext uri="{FF2B5EF4-FFF2-40B4-BE49-F238E27FC236}">
                <a16:creationId xmlns:a16="http://schemas.microsoft.com/office/drawing/2014/main" id="{299DC17B-8430-4349-9349-42B4DF00B0AB}"/>
              </a:ext>
            </a:extLst>
          </p:cNvPr>
          <p:cNvSpPr/>
          <p:nvPr/>
        </p:nvSpPr>
        <p:spPr>
          <a:xfrm>
            <a:off x="10302550" y="3313138"/>
            <a:ext cx="1212433" cy="81181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Veje og stier</a:t>
            </a:r>
          </a:p>
        </p:txBody>
      </p:sp>
      <p:cxnSp>
        <p:nvCxnSpPr>
          <p:cNvPr id="107" name="Lige pilforbindelse 106">
            <a:extLst>
              <a:ext uri="{FF2B5EF4-FFF2-40B4-BE49-F238E27FC236}">
                <a16:creationId xmlns:a16="http://schemas.microsoft.com/office/drawing/2014/main" id="{ECD16ACF-8A01-4350-83E6-0BCD8BA21005}"/>
              </a:ext>
            </a:extLst>
          </p:cNvPr>
          <p:cNvCxnSpPr>
            <a:cxnSpLocks/>
            <a:stCxn id="57" idx="2"/>
            <a:endCxn id="99" idx="0"/>
          </p:cNvCxnSpPr>
          <p:nvPr/>
        </p:nvCxnSpPr>
        <p:spPr>
          <a:xfrm flipH="1">
            <a:off x="7074766" y="2712092"/>
            <a:ext cx="65657" cy="605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Lige pilforbindelse 108">
            <a:extLst>
              <a:ext uri="{FF2B5EF4-FFF2-40B4-BE49-F238E27FC236}">
                <a16:creationId xmlns:a16="http://schemas.microsoft.com/office/drawing/2014/main" id="{F3DE63A8-5A0D-4C73-BB26-94FA2B7CF1CA}"/>
              </a:ext>
            </a:extLst>
          </p:cNvPr>
          <p:cNvCxnSpPr>
            <a:cxnSpLocks/>
            <a:stCxn id="57" idx="2"/>
            <a:endCxn id="105" idx="0"/>
          </p:cNvCxnSpPr>
          <p:nvPr/>
        </p:nvCxnSpPr>
        <p:spPr>
          <a:xfrm>
            <a:off x="7140423" y="2712092"/>
            <a:ext cx="3768344" cy="6010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Lige pilforbindelse 109">
            <a:extLst>
              <a:ext uri="{FF2B5EF4-FFF2-40B4-BE49-F238E27FC236}">
                <a16:creationId xmlns:a16="http://schemas.microsoft.com/office/drawing/2014/main" id="{1A2FCA71-861B-4139-87B0-6B33D4E797D7}"/>
              </a:ext>
            </a:extLst>
          </p:cNvPr>
          <p:cNvCxnSpPr>
            <a:cxnSpLocks/>
            <a:stCxn id="57" idx="2"/>
            <a:endCxn id="104" idx="0"/>
          </p:cNvCxnSpPr>
          <p:nvPr/>
        </p:nvCxnSpPr>
        <p:spPr>
          <a:xfrm>
            <a:off x="7140423" y="2712092"/>
            <a:ext cx="2477763" cy="6010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Lige pilforbindelse 110">
            <a:extLst>
              <a:ext uri="{FF2B5EF4-FFF2-40B4-BE49-F238E27FC236}">
                <a16:creationId xmlns:a16="http://schemas.microsoft.com/office/drawing/2014/main" id="{6BAAA196-E603-4266-AC0D-128700AED724}"/>
              </a:ext>
            </a:extLst>
          </p:cNvPr>
          <p:cNvCxnSpPr>
            <a:cxnSpLocks/>
            <a:stCxn id="57" idx="2"/>
            <a:endCxn id="102" idx="0"/>
          </p:cNvCxnSpPr>
          <p:nvPr/>
        </p:nvCxnSpPr>
        <p:spPr>
          <a:xfrm flipH="1">
            <a:off x="3216091" y="2712092"/>
            <a:ext cx="3924332" cy="6010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Lige pilforbindelse 111">
            <a:extLst>
              <a:ext uri="{FF2B5EF4-FFF2-40B4-BE49-F238E27FC236}">
                <a16:creationId xmlns:a16="http://schemas.microsoft.com/office/drawing/2014/main" id="{4E4D41DB-DDE0-458C-AB0C-18DC8F6F7583}"/>
              </a:ext>
            </a:extLst>
          </p:cNvPr>
          <p:cNvCxnSpPr>
            <a:cxnSpLocks/>
            <a:stCxn id="57" idx="2"/>
            <a:endCxn id="103" idx="0"/>
          </p:cNvCxnSpPr>
          <p:nvPr/>
        </p:nvCxnSpPr>
        <p:spPr>
          <a:xfrm flipH="1">
            <a:off x="4506672" y="2712092"/>
            <a:ext cx="2633751" cy="6010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Ligebenet trekant 112">
            <a:extLst>
              <a:ext uri="{FF2B5EF4-FFF2-40B4-BE49-F238E27FC236}">
                <a16:creationId xmlns:a16="http://schemas.microsoft.com/office/drawing/2014/main" id="{26810427-CC77-4CF7-9664-6117CAF4CCCD}"/>
              </a:ext>
            </a:extLst>
          </p:cNvPr>
          <p:cNvSpPr/>
          <p:nvPr/>
        </p:nvSpPr>
        <p:spPr>
          <a:xfrm rot="10800000">
            <a:off x="2066059" y="4652131"/>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4" name="Tekstfelt 113">
            <a:extLst>
              <a:ext uri="{FF2B5EF4-FFF2-40B4-BE49-F238E27FC236}">
                <a16:creationId xmlns:a16="http://schemas.microsoft.com/office/drawing/2014/main" id="{3A8D011D-A276-460C-BB45-7C866E167060}"/>
              </a:ext>
            </a:extLst>
          </p:cNvPr>
          <p:cNvSpPr txBox="1"/>
          <p:nvPr/>
        </p:nvSpPr>
        <p:spPr>
          <a:xfrm>
            <a:off x="2037912" y="4652131"/>
            <a:ext cx="1023457" cy="430887"/>
          </a:xfrm>
          <a:prstGeom prst="rect">
            <a:avLst/>
          </a:prstGeom>
          <a:noFill/>
        </p:spPr>
        <p:txBody>
          <a:bodyPr wrap="square" rtlCol="0">
            <a:spAutoFit/>
          </a:bodyPr>
          <a:lstStyle/>
          <a:p>
            <a:pPr algn="ctr"/>
            <a:r>
              <a:rPr lang="da-DK" sz="1100" dirty="0"/>
              <a:t>Beliggenhed </a:t>
            </a:r>
            <a:br>
              <a:rPr lang="da-DK" sz="1100" dirty="0"/>
            </a:br>
            <a:r>
              <a:rPr lang="da-DK" sz="1100" dirty="0"/>
              <a:t>valgt</a:t>
            </a:r>
          </a:p>
        </p:txBody>
      </p:sp>
      <p:sp>
        <p:nvSpPr>
          <p:cNvPr id="115" name="Ligebenet trekant 114">
            <a:extLst>
              <a:ext uri="{FF2B5EF4-FFF2-40B4-BE49-F238E27FC236}">
                <a16:creationId xmlns:a16="http://schemas.microsoft.com/office/drawing/2014/main" id="{9C24F59B-195C-42BF-94DF-47780F9266D0}"/>
              </a:ext>
            </a:extLst>
          </p:cNvPr>
          <p:cNvSpPr/>
          <p:nvPr/>
        </p:nvSpPr>
        <p:spPr>
          <a:xfrm rot="10800000">
            <a:off x="3043550" y="4652131"/>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6" name="Tekstfelt 115">
            <a:extLst>
              <a:ext uri="{FF2B5EF4-FFF2-40B4-BE49-F238E27FC236}">
                <a16:creationId xmlns:a16="http://schemas.microsoft.com/office/drawing/2014/main" id="{EBDF1215-65BE-47E5-A144-D2FFD2C39FC1}"/>
              </a:ext>
            </a:extLst>
          </p:cNvPr>
          <p:cNvSpPr txBox="1"/>
          <p:nvPr/>
        </p:nvSpPr>
        <p:spPr>
          <a:xfrm>
            <a:off x="3015403" y="4652131"/>
            <a:ext cx="1023457" cy="430887"/>
          </a:xfrm>
          <a:prstGeom prst="rect">
            <a:avLst/>
          </a:prstGeom>
          <a:noFill/>
        </p:spPr>
        <p:txBody>
          <a:bodyPr wrap="square" rtlCol="0">
            <a:spAutoFit/>
          </a:bodyPr>
          <a:lstStyle/>
          <a:p>
            <a:pPr algn="ctr"/>
            <a:r>
              <a:rPr lang="da-DK" sz="1100" dirty="0"/>
              <a:t>Arkitekt </a:t>
            </a:r>
            <a:br>
              <a:rPr lang="da-DK" sz="1100" dirty="0"/>
            </a:br>
            <a:r>
              <a:rPr lang="da-DK" sz="1100" dirty="0"/>
              <a:t>valgt</a:t>
            </a:r>
          </a:p>
        </p:txBody>
      </p:sp>
      <p:sp>
        <p:nvSpPr>
          <p:cNvPr id="117" name="Ligebenet trekant 116">
            <a:extLst>
              <a:ext uri="{FF2B5EF4-FFF2-40B4-BE49-F238E27FC236}">
                <a16:creationId xmlns:a16="http://schemas.microsoft.com/office/drawing/2014/main" id="{B9936CF9-2B67-46B3-A58A-398C175D673F}"/>
              </a:ext>
            </a:extLst>
          </p:cNvPr>
          <p:cNvSpPr/>
          <p:nvPr/>
        </p:nvSpPr>
        <p:spPr>
          <a:xfrm rot="10800000">
            <a:off x="10982783" y="4618101"/>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8" name="Tekstfelt 117">
            <a:extLst>
              <a:ext uri="{FF2B5EF4-FFF2-40B4-BE49-F238E27FC236}">
                <a16:creationId xmlns:a16="http://schemas.microsoft.com/office/drawing/2014/main" id="{65D77837-5DF2-4730-A94E-31BD2DBE4DA9}"/>
              </a:ext>
            </a:extLst>
          </p:cNvPr>
          <p:cNvSpPr txBox="1"/>
          <p:nvPr/>
        </p:nvSpPr>
        <p:spPr>
          <a:xfrm>
            <a:off x="10954636" y="4618101"/>
            <a:ext cx="1023457" cy="600164"/>
          </a:xfrm>
          <a:prstGeom prst="rect">
            <a:avLst/>
          </a:prstGeom>
          <a:noFill/>
        </p:spPr>
        <p:txBody>
          <a:bodyPr wrap="square" rtlCol="0">
            <a:spAutoFit/>
          </a:bodyPr>
          <a:lstStyle/>
          <a:p>
            <a:pPr algn="ctr"/>
            <a:r>
              <a:rPr lang="da-DK" sz="1100" dirty="0"/>
              <a:t>Cafe</a:t>
            </a:r>
            <a:br>
              <a:rPr lang="da-DK" sz="1100" dirty="0"/>
            </a:br>
            <a:r>
              <a:rPr lang="da-DK" sz="1100" dirty="0"/>
              <a:t>over-</a:t>
            </a:r>
            <a:br>
              <a:rPr lang="da-DK" sz="1100" dirty="0"/>
            </a:br>
            <a:r>
              <a:rPr lang="da-DK" sz="1100" dirty="0"/>
              <a:t>draget</a:t>
            </a:r>
          </a:p>
        </p:txBody>
      </p:sp>
      <p:sp>
        <p:nvSpPr>
          <p:cNvPr id="119" name="Ligebenet trekant 118">
            <a:extLst>
              <a:ext uri="{FF2B5EF4-FFF2-40B4-BE49-F238E27FC236}">
                <a16:creationId xmlns:a16="http://schemas.microsoft.com/office/drawing/2014/main" id="{54B57C59-C037-45F3-880B-824AE3BF9695}"/>
              </a:ext>
            </a:extLst>
          </p:cNvPr>
          <p:cNvSpPr/>
          <p:nvPr/>
        </p:nvSpPr>
        <p:spPr>
          <a:xfrm rot="10800000">
            <a:off x="9958808" y="4626490"/>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0" name="Tekstfelt 119">
            <a:extLst>
              <a:ext uri="{FF2B5EF4-FFF2-40B4-BE49-F238E27FC236}">
                <a16:creationId xmlns:a16="http://schemas.microsoft.com/office/drawing/2014/main" id="{1E90BEA9-4865-4100-A651-23AC85865B82}"/>
              </a:ext>
            </a:extLst>
          </p:cNvPr>
          <p:cNvSpPr txBox="1"/>
          <p:nvPr/>
        </p:nvSpPr>
        <p:spPr>
          <a:xfrm>
            <a:off x="9930661" y="4626490"/>
            <a:ext cx="1023457" cy="430887"/>
          </a:xfrm>
          <a:prstGeom prst="rect">
            <a:avLst/>
          </a:prstGeom>
          <a:noFill/>
        </p:spPr>
        <p:txBody>
          <a:bodyPr wrap="square" rtlCol="0">
            <a:spAutoFit/>
          </a:bodyPr>
          <a:lstStyle/>
          <a:p>
            <a:pPr algn="ctr"/>
            <a:r>
              <a:rPr lang="da-DK" sz="1100" dirty="0" err="1"/>
              <a:t>Driftform</a:t>
            </a:r>
            <a:br>
              <a:rPr lang="da-DK" sz="1100" dirty="0"/>
            </a:br>
            <a:r>
              <a:rPr lang="da-DK" sz="1100" dirty="0"/>
              <a:t>besluttet</a:t>
            </a:r>
          </a:p>
        </p:txBody>
      </p:sp>
      <p:sp>
        <p:nvSpPr>
          <p:cNvPr id="121" name="Ligebenet trekant 120">
            <a:extLst>
              <a:ext uri="{FF2B5EF4-FFF2-40B4-BE49-F238E27FC236}">
                <a16:creationId xmlns:a16="http://schemas.microsoft.com/office/drawing/2014/main" id="{6B599FD1-950C-47AC-B8BA-27E3F3F5A641}"/>
              </a:ext>
            </a:extLst>
          </p:cNvPr>
          <p:cNvSpPr/>
          <p:nvPr/>
        </p:nvSpPr>
        <p:spPr>
          <a:xfrm rot="10800000">
            <a:off x="5984950" y="4643505"/>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2" name="Tekstfelt 121">
            <a:extLst>
              <a:ext uri="{FF2B5EF4-FFF2-40B4-BE49-F238E27FC236}">
                <a16:creationId xmlns:a16="http://schemas.microsoft.com/office/drawing/2014/main" id="{1050142A-E864-418B-9170-85F810A812CF}"/>
              </a:ext>
            </a:extLst>
          </p:cNvPr>
          <p:cNvSpPr txBox="1"/>
          <p:nvPr/>
        </p:nvSpPr>
        <p:spPr>
          <a:xfrm>
            <a:off x="5956803" y="4643505"/>
            <a:ext cx="1023457" cy="430887"/>
          </a:xfrm>
          <a:prstGeom prst="rect">
            <a:avLst/>
          </a:prstGeom>
          <a:noFill/>
        </p:spPr>
        <p:txBody>
          <a:bodyPr wrap="square" rtlCol="0">
            <a:spAutoFit/>
          </a:bodyPr>
          <a:lstStyle/>
          <a:p>
            <a:pPr algn="ctr"/>
            <a:r>
              <a:rPr lang="da-DK" sz="1100" dirty="0"/>
              <a:t>Fundament</a:t>
            </a:r>
            <a:br>
              <a:rPr lang="da-DK" sz="1100" dirty="0"/>
            </a:br>
            <a:r>
              <a:rPr lang="da-DK" sz="1100" dirty="0"/>
              <a:t>støbt</a:t>
            </a:r>
          </a:p>
        </p:txBody>
      </p:sp>
      <p:sp>
        <p:nvSpPr>
          <p:cNvPr id="123" name="Ligebenet trekant 122">
            <a:extLst>
              <a:ext uri="{FF2B5EF4-FFF2-40B4-BE49-F238E27FC236}">
                <a16:creationId xmlns:a16="http://schemas.microsoft.com/office/drawing/2014/main" id="{9F0F69E1-B748-4378-B430-A6E4D725BF5B}"/>
              </a:ext>
            </a:extLst>
          </p:cNvPr>
          <p:cNvSpPr/>
          <p:nvPr/>
        </p:nvSpPr>
        <p:spPr>
          <a:xfrm rot="10800000">
            <a:off x="8937877" y="4626490"/>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4" name="Tekstfelt 123">
            <a:extLst>
              <a:ext uri="{FF2B5EF4-FFF2-40B4-BE49-F238E27FC236}">
                <a16:creationId xmlns:a16="http://schemas.microsoft.com/office/drawing/2014/main" id="{EDEA03BB-EB90-44CD-A8DB-9CE367E7C27C}"/>
              </a:ext>
            </a:extLst>
          </p:cNvPr>
          <p:cNvSpPr txBox="1"/>
          <p:nvPr/>
        </p:nvSpPr>
        <p:spPr>
          <a:xfrm>
            <a:off x="8909730" y="4626490"/>
            <a:ext cx="1023457" cy="430887"/>
          </a:xfrm>
          <a:prstGeom prst="rect">
            <a:avLst/>
          </a:prstGeom>
          <a:noFill/>
        </p:spPr>
        <p:txBody>
          <a:bodyPr wrap="square" rtlCol="0">
            <a:spAutoFit/>
          </a:bodyPr>
          <a:lstStyle/>
          <a:p>
            <a:pPr algn="ctr"/>
            <a:r>
              <a:rPr lang="da-DK" sz="1100" dirty="0"/>
              <a:t>Cafe</a:t>
            </a:r>
            <a:br>
              <a:rPr lang="da-DK" sz="1100" dirty="0"/>
            </a:br>
            <a:r>
              <a:rPr lang="da-DK" sz="1100" dirty="0"/>
              <a:t>godkendt</a:t>
            </a:r>
          </a:p>
        </p:txBody>
      </p:sp>
      <p:sp>
        <p:nvSpPr>
          <p:cNvPr id="125" name="Ligebenet trekant 124">
            <a:extLst>
              <a:ext uri="{FF2B5EF4-FFF2-40B4-BE49-F238E27FC236}">
                <a16:creationId xmlns:a16="http://schemas.microsoft.com/office/drawing/2014/main" id="{8F4AB511-8970-4B47-A01C-F63F63D005FE}"/>
              </a:ext>
            </a:extLst>
          </p:cNvPr>
          <p:cNvSpPr/>
          <p:nvPr/>
        </p:nvSpPr>
        <p:spPr>
          <a:xfrm rot="10800000">
            <a:off x="4027702" y="4653528"/>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6" name="Tekstfelt 125">
            <a:extLst>
              <a:ext uri="{FF2B5EF4-FFF2-40B4-BE49-F238E27FC236}">
                <a16:creationId xmlns:a16="http://schemas.microsoft.com/office/drawing/2014/main" id="{308C18D5-608F-47CB-91C4-6DF9B943D77D}"/>
              </a:ext>
            </a:extLst>
          </p:cNvPr>
          <p:cNvSpPr txBox="1"/>
          <p:nvPr/>
        </p:nvSpPr>
        <p:spPr>
          <a:xfrm>
            <a:off x="3957610" y="4653528"/>
            <a:ext cx="1108985" cy="430887"/>
          </a:xfrm>
          <a:prstGeom prst="rect">
            <a:avLst/>
          </a:prstGeom>
          <a:noFill/>
        </p:spPr>
        <p:txBody>
          <a:bodyPr wrap="square" rtlCol="0">
            <a:spAutoFit/>
          </a:bodyPr>
          <a:lstStyle/>
          <a:p>
            <a:pPr algn="ctr"/>
            <a:r>
              <a:rPr lang="da-DK" sz="1100" dirty="0"/>
              <a:t>Byggetilladelse</a:t>
            </a:r>
          </a:p>
          <a:p>
            <a:pPr algn="ctr"/>
            <a:r>
              <a:rPr lang="da-DK" sz="1100" dirty="0"/>
              <a:t>modtaget</a:t>
            </a:r>
          </a:p>
        </p:txBody>
      </p:sp>
      <p:sp>
        <p:nvSpPr>
          <p:cNvPr id="127" name="Ligebenet trekant 126">
            <a:extLst>
              <a:ext uri="{FF2B5EF4-FFF2-40B4-BE49-F238E27FC236}">
                <a16:creationId xmlns:a16="http://schemas.microsoft.com/office/drawing/2014/main" id="{E1AC4D5E-B09A-4DE6-AD70-8161673FD5FD}"/>
              </a:ext>
            </a:extLst>
          </p:cNvPr>
          <p:cNvSpPr/>
          <p:nvPr/>
        </p:nvSpPr>
        <p:spPr>
          <a:xfrm rot="10800000">
            <a:off x="6951275" y="4636275"/>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8" name="Tekstfelt 127">
            <a:extLst>
              <a:ext uri="{FF2B5EF4-FFF2-40B4-BE49-F238E27FC236}">
                <a16:creationId xmlns:a16="http://schemas.microsoft.com/office/drawing/2014/main" id="{8ABA921B-A6B5-4FA1-83C6-81321555E130}"/>
              </a:ext>
            </a:extLst>
          </p:cNvPr>
          <p:cNvSpPr txBox="1"/>
          <p:nvPr/>
        </p:nvSpPr>
        <p:spPr>
          <a:xfrm>
            <a:off x="6923128" y="4636275"/>
            <a:ext cx="1023457" cy="430887"/>
          </a:xfrm>
          <a:prstGeom prst="rect">
            <a:avLst/>
          </a:prstGeom>
          <a:noFill/>
        </p:spPr>
        <p:txBody>
          <a:bodyPr wrap="square" rtlCol="0">
            <a:spAutoFit/>
          </a:bodyPr>
          <a:lstStyle/>
          <a:p>
            <a:pPr algn="ctr"/>
            <a:r>
              <a:rPr lang="da-DK" sz="1100" dirty="0"/>
              <a:t>Inventar</a:t>
            </a:r>
            <a:br>
              <a:rPr lang="da-DK" sz="1100" dirty="0"/>
            </a:br>
            <a:r>
              <a:rPr lang="da-DK" sz="1100" dirty="0"/>
              <a:t>indkøbt</a:t>
            </a:r>
          </a:p>
        </p:txBody>
      </p:sp>
      <p:sp>
        <p:nvSpPr>
          <p:cNvPr id="129" name="Ligebenet trekant 128">
            <a:extLst>
              <a:ext uri="{FF2B5EF4-FFF2-40B4-BE49-F238E27FC236}">
                <a16:creationId xmlns:a16="http://schemas.microsoft.com/office/drawing/2014/main" id="{F2770BC7-9743-43B6-9301-E715D5450769}"/>
              </a:ext>
            </a:extLst>
          </p:cNvPr>
          <p:cNvSpPr/>
          <p:nvPr/>
        </p:nvSpPr>
        <p:spPr>
          <a:xfrm rot="10800000">
            <a:off x="7932479" y="4634878"/>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0" name="Tekstfelt 129">
            <a:extLst>
              <a:ext uri="{FF2B5EF4-FFF2-40B4-BE49-F238E27FC236}">
                <a16:creationId xmlns:a16="http://schemas.microsoft.com/office/drawing/2014/main" id="{2B72B398-00A0-40EB-B331-95AE9CBE1EF5}"/>
              </a:ext>
            </a:extLst>
          </p:cNvPr>
          <p:cNvSpPr txBox="1"/>
          <p:nvPr/>
        </p:nvSpPr>
        <p:spPr>
          <a:xfrm>
            <a:off x="7904332" y="4634878"/>
            <a:ext cx="1023457" cy="430887"/>
          </a:xfrm>
          <a:prstGeom prst="rect">
            <a:avLst/>
          </a:prstGeom>
          <a:noFill/>
        </p:spPr>
        <p:txBody>
          <a:bodyPr wrap="square" rtlCol="0">
            <a:spAutoFit/>
          </a:bodyPr>
          <a:lstStyle/>
          <a:p>
            <a:pPr algn="ctr"/>
            <a:r>
              <a:rPr lang="da-DK" sz="1100" dirty="0"/>
              <a:t>Cafe</a:t>
            </a:r>
            <a:br>
              <a:rPr lang="da-DK" sz="1100" dirty="0"/>
            </a:br>
            <a:r>
              <a:rPr lang="da-DK" sz="1100" dirty="0"/>
              <a:t>indrettet</a:t>
            </a:r>
          </a:p>
        </p:txBody>
      </p:sp>
      <p:sp>
        <p:nvSpPr>
          <p:cNvPr id="131" name="Ligebenet trekant 130">
            <a:extLst>
              <a:ext uri="{FF2B5EF4-FFF2-40B4-BE49-F238E27FC236}">
                <a16:creationId xmlns:a16="http://schemas.microsoft.com/office/drawing/2014/main" id="{B0B62A52-D560-4E50-A7FB-623A73D56B42}"/>
              </a:ext>
            </a:extLst>
          </p:cNvPr>
          <p:cNvSpPr/>
          <p:nvPr/>
        </p:nvSpPr>
        <p:spPr>
          <a:xfrm rot="10800000">
            <a:off x="5003599" y="4653983"/>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2" name="Tekstfelt 131">
            <a:extLst>
              <a:ext uri="{FF2B5EF4-FFF2-40B4-BE49-F238E27FC236}">
                <a16:creationId xmlns:a16="http://schemas.microsoft.com/office/drawing/2014/main" id="{284AA042-54CA-49BC-AD21-9B3C7D81276F}"/>
              </a:ext>
            </a:extLst>
          </p:cNvPr>
          <p:cNvSpPr txBox="1"/>
          <p:nvPr/>
        </p:nvSpPr>
        <p:spPr>
          <a:xfrm>
            <a:off x="4920284" y="4636731"/>
            <a:ext cx="1108985" cy="430887"/>
          </a:xfrm>
          <a:prstGeom prst="rect">
            <a:avLst/>
          </a:prstGeom>
          <a:noFill/>
        </p:spPr>
        <p:txBody>
          <a:bodyPr wrap="square" rtlCol="0">
            <a:spAutoFit/>
          </a:bodyPr>
          <a:lstStyle/>
          <a:p>
            <a:pPr algn="ctr"/>
            <a:r>
              <a:rPr lang="da-DK" sz="1100" dirty="0"/>
              <a:t>Entreprenør</a:t>
            </a:r>
          </a:p>
          <a:p>
            <a:pPr algn="ctr"/>
            <a:r>
              <a:rPr lang="da-DK" sz="1100" dirty="0"/>
              <a:t>valgt</a:t>
            </a:r>
          </a:p>
        </p:txBody>
      </p:sp>
      <p:cxnSp>
        <p:nvCxnSpPr>
          <p:cNvPr id="133" name="Lige pilforbindelse 132">
            <a:extLst>
              <a:ext uri="{FF2B5EF4-FFF2-40B4-BE49-F238E27FC236}">
                <a16:creationId xmlns:a16="http://schemas.microsoft.com/office/drawing/2014/main" id="{1B4224CE-05C1-4818-9718-DF80C4C2DC1A}"/>
              </a:ext>
            </a:extLst>
          </p:cNvPr>
          <p:cNvCxnSpPr>
            <a:cxnSpLocks/>
            <a:stCxn id="99" idx="2"/>
            <a:endCxn id="126" idx="0"/>
          </p:cNvCxnSpPr>
          <p:nvPr/>
        </p:nvCxnSpPr>
        <p:spPr>
          <a:xfrm flipH="1">
            <a:off x="4512103" y="3910890"/>
            <a:ext cx="2562663" cy="7426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Lige pilforbindelse 133">
            <a:extLst>
              <a:ext uri="{FF2B5EF4-FFF2-40B4-BE49-F238E27FC236}">
                <a16:creationId xmlns:a16="http://schemas.microsoft.com/office/drawing/2014/main" id="{F891607C-E585-41CD-8AFE-455EF0B21451}"/>
              </a:ext>
            </a:extLst>
          </p:cNvPr>
          <p:cNvCxnSpPr>
            <a:cxnSpLocks/>
            <a:stCxn id="99" idx="2"/>
            <a:endCxn id="124" idx="0"/>
          </p:cNvCxnSpPr>
          <p:nvPr/>
        </p:nvCxnSpPr>
        <p:spPr>
          <a:xfrm>
            <a:off x="7074766" y="3910890"/>
            <a:ext cx="2346693" cy="715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Lige pilforbindelse 134">
            <a:extLst>
              <a:ext uri="{FF2B5EF4-FFF2-40B4-BE49-F238E27FC236}">
                <a16:creationId xmlns:a16="http://schemas.microsoft.com/office/drawing/2014/main" id="{2B11FA85-F7EE-4879-B131-34734018DE86}"/>
              </a:ext>
            </a:extLst>
          </p:cNvPr>
          <p:cNvCxnSpPr>
            <a:cxnSpLocks/>
            <a:stCxn id="99" idx="2"/>
            <a:endCxn id="130" idx="0"/>
          </p:cNvCxnSpPr>
          <p:nvPr/>
        </p:nvCxnSpPr>
        <p:spPr>
          <a:xfrm>
            <a:off x="7074766" y="3910890"/>
            <a:ext cx="1341295" cy="7239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Lige pilforbindelse 135">
            <a:extLst>
              <a:ext uri="{FF2B5EF4-FFF2-40B4-BE49-F238E27FC236}">
                <a16:creationId xmlns:a16="http://schemas.microsoft.com/office/drawing/2014/main" id="{D3C175F9-95A2-4123-BE22-0EB2E1D1BDCC}"/>
              </a:ext>
            </a:extLst>
          </p:cNvPr>
          <p:cNvCxnSpPr>
            <a:cxnSpLocks/>
            <a:stCxn id="99" idx="2"/>
            <a:endCxn id="118" idx="0"/>
          </p:cNvCxnSpPr>
          <p:nvPr/>
        </p:nvCxnSpPr>
        <p:spPr>
          <a:xfrm>
            <a:off x="7074766" y="3910890"/>
            <a:ext cx="4391599" cy="7072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Lige pilforbindelse 136">
            <a:extLst>
              <a:ext uri="{FF2B5EF4-FFF2-40B4-BE49-F238E27FC236}">
                <a16:creationId xmlns:a16="http://schemas.microsoft.com/office/drawing/2014/main" id="{6087B97D-E0A9-44CE-A452-965A4FCEFE9E}"/>
              </a:ext>
            </a:extLst>
          </p:cNvPr>
          <p:cNvCxnSpPr>
            <a:cxnSpLocks/>
            <a:stCxn id="99" idx="2"/>
            <a:endCxn id="120" idx="0"/>
          </p:cNvCxnSpPr>
          <p:nvPr/>
        </p:nvCxnSpPr>
        <p:spPr>
          <a:xfrm>
            <a:off x="7074766" y="3910890"/>
            <a:ext cx="3367624" cy="715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Lige pilforbindelse 137">
            <a:extLst>
              <a:ext uri="{FF2B5EF4-FFF2-40B4-BE49-F238E27FC236}">
                <a16:creationId xmlns:a16="http://schemas.microsoft.com/office/drawing/2014/main" id="{60AEA699-4402-4D14-9F77-AD102121803E}"/>
              </a:ext>
            </a:extLst>
          </p:cNvPr>
          <p:cNvCxnSpPr>
            <a:cxnSpLocks/>
            <a:stCxn id="99" idx="2"/>
            <a:endCxn id="114" idx="0"/>
          </p:cNvCxnSpPr>
          <p:nvPr/>
        </p:nvCxnSpPr>
        <p:spPr>
          <a:xfrm flipH="1">
            <a:off x="2549641" y="3910890"/>
            <a:ext cx="4525125" cy="7412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Lige pilforbindelse 138">
            <a:extLst>
              <a:ext uri="{FF2B5EF4-FFF2-40B4-BE49-F238E27FC236}">
                <a16:creationId xmlns:a16="http://schemas.microsoft.com/office/drawing/2014/main" id="{5B97560D-D4AB-4F06-8187-FBB071029208}"/>
              </a:ext>
            </a:extLst>
          </p:cNvPr>
          <p:cNvCxnSpPr>
            <a:cxnSpLocks/>
            <a:stCxn id="99" idx="2"/>
            <a:endCxn id="116" idx="0"/>
          </p:cNvCxnSpPr>
          <p:nvPr/>
        </p:nvCxnSpPr>
        <p:spPr>
          <a:xfrm flipH="1">
            <a:off x="3527132" y="3910890"/>
            <a:ext cx="3547634" cy="7412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Lige pilforbindelse 139">
            <a:extLst>
              <a:ext uri="{FF2B5EF4-FFF2-40B4-BE49-F238E27FC236}">
                <a16:creationId xmlns:a16="http://schemas.microsoft.com/office/drawing/2014/main" id="{0263F086-7FB5-412E-99EC-F1559451EB79}"/>
              </a:ext>
            </a:extLst>
          </p:cNvPr>
          <p:cNvCxnSpPr>
            <a:cxnSpLocks/>
            <a:stCxn id="99" idx="2"/>
            <a:endCxn id="132" idx="0"/>
          </p:cNvCxnSpPr>
          <p:nvPr/>
        </p:nvCxnSpPr>
        <p:spPr>
          <a:xfrm flipH="1">
            <a:off x="5474777" y="3910890"/>
            <a:ext cx="1599989" cy="7258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Lige pilforbindelse 140">
            <a:extLst>
              <a:ext uri="{FF2B5EF4-FFF2-40B4-BE49-F238E27FC236}">
                <a16:creationId xmlns:a16="http://schemas.microsoft.com/office/drawing/2014/main" id="{CC6108B2-D41E-46BA-B1B8-30291273CD16}"/>
              </a:ext>
            </a:extLst>
          </p:cNvPr>
          <p:cNvCxnSpPr>
            <a:cxnSpLocks/>
            <a:stCxn id="99" idx="2"/>
            <a:endCxn id="122" idx="0"/>
          </p:cNvCxnSpPr>
          <p:nvPr/>
        </p:nvCxnSpPr>
        <p:spPr>
          <a:xfrm flipH="1">
            <a:off x="6468532" y="3910890"/>
            <a:ext cx="606234" cy="7326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Lige pilforbindelse 141">
            <a:extLst>
              <a:ext uri="{FF2B5EF4-FFF2-40B4-BE49-F238E27FC236}">
                <a16:creationId xmlns:a16="http://schemas.microsoft.com/office/drawing/2014/main" id="{2F31566C-DE4B-4B70-8077-06B2E9B4B20A}"/>
              </a:ext>
            </a:extLst>
          </p:cNvPr>
          <p:cNvCxnSpPr>
            <a:cxnSpLocks/>
            <a:stCxn id="99" idx="2"/>
            <a:endCxn id="128" idx="0"/>
          </p:cNvCxnSpPr>
          <p:nvPr/>
        </p:nvCxnSpPr>
        <p:spPr>
          <a:xfrm>
            <a:off x="7074766" y="3910890"/>
            <a:ext cx="360091" cy="72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Rectangle 9">
            <a:hlinkClick r:id="rId7" action="ppaction://hlinksldjump"/>
            <a:extLst>
              <a:ext uri="{FF2B5EF4-FFF2-40B4-BE49-F238E27FC236}">
                <a16:creationId xmlns:a16="http://schemas.microsoft.com/office/drawing/2014/main" id="{DE0F2DD8-5BFD-404C-9599-2A570062B16C}"/>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145" name="Rektangel 55">
            <a:hlinkClick r:id="rId8" action="ppaction://hlinksldjump"/>
            <a:extLst>
              <a:ext uri="{FF2B5EF4-FFF2-40B4-BE49-F238E27FC236}">
                <a16:creationId xmlns:a16="http://schemas.microsoft.com/office/drawing/2014/main" id="{9126FA10-3C81-4648-B785-347FFA80853E}"/>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146" name="Tekstfelt 61">
            <a:hlinkClick r:id="rId8" action="ppaction://hlinksldjump"/>
            <a:extLst>
              <a:ext uri="{FF2B5EF4-FFF2-40B4-BE49-F238E27FC236}">
                <a16:creationId xmlns:a16="http://schemas.microsoft.com/office/drawing/2014/main" id="{2ACBE804-22B4-4370-B7DB-7987E530B885}"/>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147" name="Rectangle 10">
            <a:hlinkClick r:id="rId9" action="ppaction://hlinksldjump"/>
            <a:extLst>
              <a:ext uri="{FF2B5EF4-FFF2-40B4-BE49-F238E27FC236}">
                <a16:creationId xmlns:a16="http://schemas.microsoft.com/office/drawing/2014/main" id="{321540A5-6023-4903-B18F-332D0C8034BA}"/>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149" name="Tekstfelt 148">
            <a:extLst>
              <a:ext uri="{FF2B5EF4-FFF2-40B4-BE49-F238E27FC236}">
                <a16:creationId xmlns:a16="http://schemas.microsoft.com/office/drawing/2014/main" id="{FF6A83DC-D90B-4A4D-A0B5-060F9DF705B4}"/>
              </a:ext>
            </a:extLst>
          </p:cNvPr>
          <p:cNvSpPr txBox="1"/>
          <p:nvPr/>
        </p:nvSpPr>
        <p:spPr>
          <a:xfrm>
            <a:off x="2195425" y="5847162"/>
            <a:ext cx="1228015" cy="461665"/>
          </a:xfrm>
          <a:prstGeom prst="rect">
            <a:avLst/>
          </a:prstGeom>
          <a:solidFill>
            <a:schemeClr val="tx2">
              <a:lumMod val="40000"/>
              <a:lumOff val="60000"/>
            </a:schemeClr>
          </a:solidFill>
        </p:spPr>
        <p:txBody>
          <a:bodyPr wrap="square" rtlCol="0">
            <a:spAutoFit/>
          </a:bodyPr>
          <a:lstStyle/>
          <a:p>
            <a:pPr algn="ctr"/>
            <a:r>
              <a:rPr lang="da-DK" sz="1200" dirty="0"/>
              <a:t>Modtage</a:t>
            </a:r>
            <a:br>
              <a:rPr lang="da-DK" sz="1200" dirty="0"/>
            </a:br>
            <a:r>
              <a:rPr lang="da-DK" sz="1200" dirty="0"/>
              <a:t>inventar</a:t>
            </a:r>
          </a:p>
        </p:txBody>
      </p:sp>
      <p:sp>
        <p:nvSpPr>
          <p:cNvPr id="150" name="Tekstfelt 149">
            <a:extLst>
              <a:ext uri="{FF2B5EF4-FFF2-40B4-BE49-F238E27FC236}">
                <a16:creationId xmlns:a16="http://schemas.microsoft.com/office/drawing/2014/main" id="{EF5A7769-4B11-420B-9A56-257795850C27}"/>
              </a:ext>
            </a:extLst>
          </p:cNvPr>
          <p:cNvSpPr txBox="1"/>
          <p:nvPr/>
        </p:nvSpPr>
        <p:spPr>
          <a:xfrm>
            <a:off x="7810866" y="5838730"/>
            <a:ext cx="1228015" cy="461665"/>
          </a:xfrm>
          <a:prstGeom prst="rect">
            <a:avLst/>
          </a:prstGeom>
          <a:solidFill>
            <a:schemeClr val="tx2">
              <a:lumMod val="40000"/>
              <a:lumOff val="60000"/>
            </a:schemeClr>
          </a:solidFill>
        </p:spPr>
        <p:txBody>
          <a:bodyPr wrap="square" rtlCol="0">
            <a:spAutoFit/>
          </a:bodyPr>
          <a:lstStyle/>
          <a:p>
            <a:pPr algn="ctr"/>
            <a:r>
              <a:rPr lang="da-DK" sz="1200" dirty="0"/>
              <a:t>Opsætte</a:t>
            </a:r>
            <a:br>
              <a:rPr lang="da-DK" sz="1200" dirty="0"/>
            </a:br>
            <a:r>
              <a:rPr lang="da-DK" sz="1200" dirty="0"/>
              <a:t>køkken</a:t>
            </a:r>
          </a:p>
        </p:txBody>
      </p:sp>
      <p:sp>
        <p:nvSpPr>
          <p:cNvPr id="151" name="Tekstfelt 150">
            <a:extLst>
              <a:ext uri="{FF2B5EF4-FFF2-40B4-BE49-F238E27FC236}">
                <a16:creationId xmlns:a16="http://schemas.microsoft.com/office/drawing/2014/main" id="{D15BDB06-1182-451B-9995-79403D143C8A}"/>
              </a:ext>
            </a:extLst>
          </p:cNvPr>
          <p:cNvSpPr txBox="1"/>
          <p:nvPr/>
        </p:nvSpPr>
        <p:spPr>
          <a:xfrm>
            <a:off x="9218888" y="5838730"/>
            <a:ext cx="1228015" cy="461665"/>
          </a:xfrm>
          <a:prstGeom prst="rect">
            <a:avLst/>
          </a:prstGeom>
          <a:solidFill>
            <a:schemeClr val="tx2">
              <a:lumMod val="40000"/>
              <a:lumOff val="60000"/>
            </a:schemeClr>
          </a:solidFill>
        </p:spPr>
        <p:txBody>
          <a:bodyPr wrap="square" rtlCol="0">
            <a:spAutoFit/>
          </a:bodyPr>
          <a:lstStyle/>
          <a:p>
            <a:pPr algn="ctr"/>
            <a:r>
              <a:rPr lang="da-DK" sz="1200" dirty="0"/>
              <a:t>Indrette</a:t>
            </a:r>
            <a:br>
              <a:rPr lang="da-DK" sz="1200" dirty="0"/>
            </a:br>
            <a:r>
              <a:rPr lang="da-DK" sz="1200" dirty="0"/>
              <a:t>spiserum</a:t>
            </a:r>
          </a:p>
        </p:txBody>
      </p:sp>
      <p:sp>
        <p:nvSpPr>
          <p:cNvPr id="152" name="Tekstfelt 151">
            <a:extLst>
              <a:ext uri="{FF2B5EF4-FFF2-40B4-BE49-F238E27FC236}">
                <a16:creationId xmlns:a16="http://schemas.microsoft.com/office/drawing/2014/main" id="{352EF6B2-78D3-40E4-B735-6F20FF9DDB8A}"/>
              </a:ext>
            </a:extLst>
          </p:cNvPr>
          <p:cNvSpPr txBox="1"/>
          <p:nvPr/>
        </p:nvSpPr>
        <p:spPr>
          <a:xfrm>
            <a:off x="5001750" y="5839945"/>
            <a:ext cx="1228015" cy="461665"/>
          </a:xfrm>
          <a:prstGeom prst="rect">
            <a:avLst/>
          </a:prstGeom>
          <a:solidFill>
            <a:schemeClr val="tx2">
              <a:lumMod val="40000"/>
              <a:lumOff val="60000"/>
            </a:schemeClr>
          </a:solidFill>
        </p:spPr>
        <p:txBody>
          <a:bodyPr wrap="square" rtlCol="0">
            <a:spAutoFit/>
          </a:bodyPr>
          <a:lstStyle/>
          <a:p>
            <a:pPr algn="ctr"/>
            <a:r>
              <a:rPr lang="da-DK" sz="1200" dirty="0"/>
              <a:t>Installere</a:t>
            </a:r>
            <a:br>
              <a:rPr lang="da-DK" sz="1200" dirty="0"/>
            </a:br>
            <a:r>
              <a:rPr lang="da-DK" sz="1200" dirty="0"/>
              <a:t>strøm</a:t>
            </a:r>
          </a:p>
        </p:txBody>
      </p:sp>
      <p:sp>
        <p:nvSpPr>
          <p:cNvPr id="153" name="Tekstfelt 152">
            <a:extLst>
              <a:ext uri="{FF2B5EF4-FFF2-40B4-BE49-F238E27FC236}">
                <a16:creationId xmlns:a16="http://schemas.microsoft.com/office/drawing/2014/main" id="{330965FF-B693-4D55-87EB-D239CCB73C6C}"/>
              </a:ext>
            </a:extLst>
          </p:cNvPr>
          <p:cNvSpPr txBox="1"/>
          <p:nvPr/>
        </p:nvSpPr>
        <p:spPr>
          <a:xfrm>
            <a:off x="6412563" y="5838729"/>
            <a:ext cx="1228015" cy="461665"/>
          </a:xfrm>
          <a:prstGeom prst="rect">
            <a:avLst/>
          </a:prstGeom>
          <a:solidFill>
            <a:schemeClr val="tx2">
              <a:lumMod val="40000"/>
              <a:lumOff val="60000"/>
            </a:schemeClr>
          </a:solidFill>
        </p:spPr>
        <p:txBody>
          <a:bodyPr wrap="square" rtlCol="0">
            <a:spAutoFit/>
          </a:bodyPr>
          <a:lstStyle/>
          <a:p>
            <a:pPr algn="ctr"/>
            <a:r>
              <a:rPr lang="da-DK" sz="1200" dirty="0"/>
              <a:t>Installere </a:t>
            </a:r>
            <a:br>
              <a:rPr lang="da-DK" sz="1200" dirty="0"/>
            </a:br>
            <a:r>
              <a:rPr lang="da-DK" sz="1200" dirty="0"/>
              <a:t>varme</a:t>
            </a:r>
          </a:p>
        </p:txBody>
      </p:sp>
      <p:sp>
        <p:nvSpPr>
          <p:cNvPr id="154" name="Tekstfelt 153">
            <a:extLst>
              <a:ext uri="{FF2B5EF4-FFF2-40B4-BE49-F238E27FC236}">
                <a16:creationId xmlns:a16="http://schemas.microsoft.com/office/drawing/2014/main" id="{D9BEBF17-BF25-4BB4-9B67-ACE190981123}"/>
              </a:ext>
            </a:extLst>
          </p:cNvPr>
          <p:cNvSpPr txBox="1"/>
          <p:nvPr/>
        </p:nvSpPr>
        <p:spPr>
          <a:xfrm>
            <a:off x="3590937" y="5847162"/>
            <a:ext cx="1228015" cy="461665"/>
          </a:xfrm>
          <a:prstGeom prst="rect">
            <a:avLst/>
          </a:prstGeom>
          <a:solidFill>
            <a:schemeClr val="tx2">
              <a:lumMod val="40000"/>
              <a:lumOff val="60000"/>
            </a:schemeClr>
          </a:solidFill>
        </p:spPr>
        <p:txBody>
          <a:bodyPr wrap="square" rtlCol="0">
            <a:spAutoFit/>
          </a:bodyPr>
          <a:lstStyle/>
          <a:p>
            <a:pPr algn="ctr"/>
            <a:r>
              <a:rPr lang="da-DK" sz="1200" dirty="0"/>
              <a:t>Installere</a:t>
            </a:r>
            <a:br>
              <a:rPr lang="da-DK" sz="1200" dirty="0"/>
            </a:br>
            <a:r>
              <a:rPr lang="da-DK" sz="1200" dirty="0"/>
              <a:t>VVS</a:t>
            </a:r>
          </a:p>
        </p:txBody>
      </p:sp>
      <p:sp>
        <p:nvSpPr>
          <p:cNvPr id="155" name="Tekstfelt 154">
            <a:extLst>
              <a:ext uri="{FF2B5EF4-FFF2-40B4-BE49-F238E27FC236}">
                <a16:creationId xmlns:a16="http://schemas.microsoft.com/office/drawing/2014/main" id="{32243C06-4A3D-419A-B429-3BD70ECFB1E8}"/>
              </a:ext>
            </a:extLst>
          </p:cNvPr>
          <p:cNvSpPr txBox="1"/>
          <p:nvPr/>
        </p:nvSpPr>
        <p:spPr>
          <a:xfrm>
            <a:off x="10621666" y="5847163"/>
            <a:ext cx="1228015" cy="461665"/>
          </a:xfrm>
          <a:prstGeom prst="rect">
            <a:avLst/>
          </a:prstGeom>
          <a:solidFill>
            <a:schemeClr val="tx2">
              <a:lumMod val="40000"/>
              <a:lumOff val="60000"/>
            </a:schemeClr>
          </a:solidFill>
        </p:spPr>
        <p:txBody>
          <a:bodyPr wrap="square" rtlCol="0">
            <a:spAutoFit/>
          </a:bodyPr>
          <a:lstStyle/>
          <a:p>
            <a:pPr algn="ctr"/>
            <a:r>
              <a:rPr lang="da-DK" sz="1200" dirty="0"/>
              <a:t>Afprøve/teste installationer</a:t>
            </a:r>
          </a:p>
        </p:txBody>
      </p:sp>
      <p:cxnSp>
        <p:nvCxnSpPr>
          <p:cNvPr id="163" name="Lige forbindelse 162">
            <a:extLst>
              <a:ext uri="{FF2B5EF4-FFF2-40B4-BE49-F238E27FC236}">
                <a16:creationId xmlns:a16="http://schemas.microsoft.com/office/drawing/2014/main" id="{396E1AA4-5B5C-4FCF-870A-A7AE03E42006}"/>
              </a:ext>
            </a:extLst>
          </p:cNvPr>
          <p:cNvCxnSpPr>
            <a:cxnSpLocks/>
          </p:cNvCxnSpPr>
          <p:nvPr/>
        </p:nvCxnSpPr>
        <p:spPr>
          <a:xfrm>
            <a:off x="5847266" y="6194240"/>
            <a:ext cx="844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Lige pilforbindelse 167">
            <a:extLst>
              <a:ext uri="{FF2B5EF4-FFF2-40B4-BE49-F238E27FC236}">
                <a16:creationId xmlns:a16="http://schemas.microsoft.com/office/drawing/2014/main" id="{1D445604-FC87-48B8-8617-B846ECD3EA89}"/>
              </a:ext>
            </a:extLst>
          </p:cNvPr>
          <p:cNvCxnSpPr>
            <a:cxnSpLocks/>
            <a:stCxn id="129" idx="0"/>
            <a:endCxn id="153" idx="0"/>
          </p:cNvCxnSpPr>
          <p:nvPr/>
        </p:nvCxnSpPr>
        <p:spPr>
          <a:xfrm flipH="1">
            <a:off x="7026571" y="5364721"/>
            <a:ext cx="1389491" cy="474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Lige pilforbindelse 168">
            <a:extLst>
              <a:ext uri="{FF2B5EF4-FFF2-40B4-BE49-F238E27FC236}">
                <a16:creationId xmlns:a16="http://schemas.microsoft.com/office/drawing/2014/main" id="{BBFB6E34-F50D-4AB8-AC1D-05F0D75B8CE1}"/>
              </a:ext>
            </a:extLst>
          </p:cNvPr>
          <p:cNvCxnSpPr>
            <a:cxnSpLocks/>
            <a:stCxn id="129" idx="0"/>
            <a:endCxn id="150" idx="0"/>
          </p:cNvCxnSpPr>
          <p:nvPr/>
        </p:nvCxnSpPr>
        <p:spPr>
          <a:xfrm>
            <a:off x="8416062" y="5364721"/>
            <a:ext cx="8812" cy="4740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Lige pilforbindelse 169">
            <a:extLst>
              <a:ext uri="{FF2B5EF4-FFF2-40B4-BE49-F238E27FC236}">
                <a16:creationId xmlns:a16="http://schemas.microsoft.com/office/drawing/2014/main" id="{B41356E1-C28D-4B8C-A566-177C4AD3B207}"/>
              </a:ext>
            </a:extLst>
          </p:cNvPr>
          <p:cNvCxnSpPr>
            <a:cxnSpLocks/>
            <a:stCxn id="129" idx="0"/>
            <a:endCxn id="151" idx="0"/>
          </p:cNvCxnSpPr>
          <p:nvPr/>
        </p:nvCxnSpPr>
        <p:spPr>
          <a:xfrm>
            <a:off x="8416062" y="5364721"/>
            <a:ext cx="1416834" cy="4740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Lige pilforbindelse 170">
            <a:extLst>
              <a:ext uri="{FF2B5EF4-FFF2-40B4-BE49-F238E27FC236}">
                <a16:creationId xmlns:a16="http://schemas.microsoft.com/office/drawing/2014/main" id="{73FE8F9C-DB0A-46CB-8E1E-4631349738AE}"/>
              </a:ext>
            </a:extLst>
          </p:cNvPr>
          <p:cNvCxnSpPr>
            <a:cxnSpLocks/>
            <a:stCxn id="129" idx="0"/>
            <a:endCxn id="152" idx="0"/>
          </p:cNvCxnSpPr>
          <p:nvPr/>
        </p:nvCxnSpPr>
        <p:spPr>
          <a:xfrm flipH="1">
            <a:off x="5615758" y="5364721"/>
            <a:ext cx="2800304" cy="4752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Lige pilforbindelse 171">
            <a:extLst>
              <a:ext uri="{FF2B5EF4-FFF2-40B4-BE49-F238E27FC236}">
                <a16:creationId xmlns:a16="http://schemas.microsoft.com/office/drawing/2014/main" id="{BE60C0A2-CF4D-4D86-A5DD-B6162809368B}"/>
              </a:ext>
            </a:extLst>
          </p:cNvPr>
          <p:cNvCxnSpPr>
            <a:cxnSpLocks/>
            <a:stCxn id="129" idx="0"/>
            <a:endCxn id="154" idx="0"/>
          </p:cNvCxnSpPr>
          <p:nvPr/>
        </p:nvCxnSpPr>
        <p:spPr>
          <a:xfrm flipH="1">
            <a:off x="4204945" y="5364721"/>
            <a:ext cx="4211117" cy="4824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Lige pilforbindelse 172">
            <a:extLst>
              <a:ext uri="{FF2B5EF4-FFF2-40B4-BE49-F238E27FC236}">
                <a16:creationId xmlns:a16="http://schemas.microsoft.com/office/drawing/2014/main" id="{532C4906-FA02-4036-9EE6-77BE79D02645}"/>
              </a:ext>
            </a:extLst>
          </p:cNvPr>
          <p:cNvCxnSpPr>
            <a:cxnSpLocks/>
            <a:stCxn id="129" idx="0"/>
            <a:endCxn id="149" idx="0"/>
          </p:cNvCxnSpPr>
          <p:nvPr/>
        </p:nvCxnSpPr>
        <p:spPr>
          <a:xfrm flipH="1">
            <a:off x="2809433" y="5364721"/>
            <a:ext cx="5606629" cy="4824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Lige pilforbindelse 173">
            <a:extLst>
              <a:ext uri="{FF2B5EF4-FFF2-40B4-BE49-F238E27FC236}">
                <a16:creationId xmlns:a16="http://schemas.microsoft.com/office/drawing/2014/main" id="{1149331D-C90D-4A5A-B02C-096C205FA178}"/>
              </a:ext>
            </a:extLst>
          </p:cNvPr>
          <p:cNvCxnSpPr>
            <a:cxnSpLocks/>
            <a:stCxn id="129" idx="0"/>
            <a:endCxn id="155" idx="0"/>
          </p:cNvCxnSpPr>
          <p:nvPr/>
        </p:nvCxnSpPr>
        <p:spPr>
          <a:xfrm>
            <a:off x="8416062" y="5364721"/>
            <a:ext cx="2819612" cy="4824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4" name="Tekstfelt 203">
            <a:extLst>
              <a:ext uri="{FF2B5EF4-FFF2-40B4-BE49-F238E27FC236}">
                <a16:creationId xmlns:a16="http://schemas.microsoft.com/office/drawing/2014/main" id="{BCEE4517-D574-4AFB-93FA-EB94C4CE1A88}"/>
              </a:ext>
            </a:extLst>
          </p:cNvPr>
          <p:cNvSpPr txBox="1"/>
          <p:nvPr/>
        </p:nvSpPr>
        <p:spPr>
          <a:xfrm>
            <a:off x="444872" y="2162724"/>
            <a:ext cx="1320789" cy="400110"/>
          </a:xfrm>
          <a:prstGeom prst="rect">
            <a:avLst/>
          </a:prstGeom>
          <a:noFill/>
        </p:spPr>
        <p:txBody>
          <a:bodyPr wrap="square" rtlCol="0">
            <a:spAutoFit/>
          </a:bodyPr>
          <a:lstStyle/>
          <a:p>
            <a:r>
              <a:rPr lang="da-DK" sz="2000" b="1" dirty="0"/>
              <a:t>Formål</a:t>
            </a:r>
          </a:p>
        </p:txBody>
      </p:sp>
      <p:sp>
        <p:nvSpPr>
          <p:cNvPr id="205" name="Tekstfelt 204">
            <a:extLst>
              <a:ext uri="{FF2B5EF4-FFF2-40B4-BE49-F238E27FC236}">
                <a16:creationId xmlns:a16="http://schemas.microsoft.com/office/drawing/2014/main" id="{E8E9608C-2172-4DF1-A3F6-8439BC341243}"/>
              </a:ext>
            </a:extLst>
          </p:cNvPr>
          <p:cNvSpPr txBox="1"/>
          <p:nvPr/>
        </p:nvSpPr>
        <p:spPr>
          <a:xfrm>
            <a:off x="444871" y="3458115"/>
            <a:ext cx="1422022" cy="400110"/>
          </a:xfrm>
          <a:prstGeom prst="rect">
            <a:avLst/>
          </a:prstGeom>
          <a:noFill/>
        </p:spPr>
        <p:txBody>
          <a:bodyPr wrap="square" rtlCol="0">
            <a:spAutoFit/>
          </a:bodyPr>
          <a:lstStyle/>
          <a:p>
            <a:r>
              <a:rPr lang="da-DK" sz="2000" b="1" dirty="0"/>
              <a:t>Projektmål</a:t>
            </a:r>
          </a:p>
        </p:txBody>
      </p:sp>
      <p:sp>
        <p:nvSpPr>
          <p:cNvPr id="206" name="Tekstfelt 205">
            <a:extLst>
              <a:ext uri="{FF2B5EF4-FFF2-40B4-BE49-F238E27FC236}">
                <a16:creationId xmlns:a16="http://schemas.microsoft.com/office/drawing/2014/main" id="{9A8C51AB-8775-4357-A2F1-958031AEB176}"/>
              </a:ext>
            </a:extLst>
          </p:cNvPr>
          <p:cNvSpPr txBox="1"/>
          <p:nvPr/>
        </p:nvSpPr>
        <p:spPr>
          <a:xfrm>
            <a:off x="489146" y="4718128"/>
            <a:ext cx="1320789" cy="400110"/>
          </a:xfrm>
          <a:prstGeom prst="rect">
            <a:avLst/>
          </a:prstGeom>
          <a:noFill/>
        </p:spPr>
        <p:txBody>
          <a:bodyPr wrap="square" rtlCol="0">
            <a:spAutoFit/>
          </a:bodyPr>
          <a:lstStyle/>
          <a:p>
            <a:r>
              <a:rPr lang="da-DK" sz="2000" b="1" dirty="0"/>
              <a:t>Milepæle</a:t>
            </a:r>
          </a:p>
        </p:txBody>
      </p:sp>
      <p:sp>
        <p:nvSpPr>
          <p:cNvPr id="207" name="Tekstfelt 206">
            <a:extLst>
              <a:ext uri="{FF2B5EF4-FFF2-40B4-BE49-F238E27FC236}">
                <a16:creationId xmlns:a16="http://schemas.microsoft.com/office/drawing/2014/main" id="{6D0E8294-F10E-4714-88B6-184A5B119E3E}"/>
              </a:ext>
            </a:extLst>
          </p:cNvPr>
          <p:cNvSpPr txBox="1"/>
          <p:nvPr/>
        </p:nvSpPr>
        <p:spPr>
          <a:xfrm>
            <a:off x="495487" y="5833755"/>
            <a:ext cx="1320789" cy="400110"/>
          </a:xfrm>
          <a:prstGeom prst="rect">
            <a:avLst/>
          </a:prstGeom>
          <a:noFill/>
        </p:spPr>
        <p:txBody>
          <a:bodyPr wrap="square" rtlCol="0">
            <a:spAutoFit/>
          </a:bodyPr>
          <a:lstStyle/>
          <a:p>
            <a:r>
              <a:rPr lang="da-DK" sz="2000" b="1" dirty="0"/>
              <a:t>Aktiviteter</a:t>
            </a:r>
          </a:p>
        </p:txBody>
      </p:sp>
      <p:pic>
        <p:nvPicPr>
          <p:cNvPr id="3" name="Grafik 64" descr="Hjem">
            <a:hlinkClick r:id="rId10" action="ppaction://hlinksldjump"/>
            <a:extLst>
              <a:ext uri="{FF2B5EF4-FFF2-40B4-BE49-F238E27FC236}">
                <a16:creationId xmlns:a16="http://schemas.microsoft.com/office/drawing/2014/main" id="{F3DC20EC-DAB2-4019-81E9-BCD974E05F9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1B1078CB-9205-42A3-A663-942E34A3A9E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746385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2646878"/>
          </a:xfrm>
          <a:prstGeom prst="rect">
            <a:avLst/>
          </a:prstGeom>
        </p:spPr>
        <p:txBody>
          <a:bodyPr wrap="square">
            <a:spAutoFit/>
          </a:bodyPr>
          <a:lstStyle/>
          <a:p>
            <a:r>
              <a:rPr lang="da-DK" sz="2000" dirty="0"/>
              <a:t>Eksempel på interessentanalyse (reduceret)</a:t>
            </a:r>
          </a:p>
          <a:p>
            <a:endParaRPr lang="da-DK" b="1" dirty="0">
              <a:latin typeface="+mj-lt"/>
            </a:endParaRPr>
          </a:p>
          <a:p>
            <a:endParaRPr lang="da-DK" b="1" dirty="0">
              <a:latin typeface="+mj-lt"/>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latin typeface="+mj-lt"/>
            </a:endParaRPr>
          </a:p>
          <a:p>
            <a:endParaRPr lang="da-DK" sz="1200" b="1" dirty="0">
              <a:latin typeface="+mj-lt"/>
            </a:endParaRPr>
          </a:p>
        </p:txBody>
      </p:sp>
      <p:graphicFrame>
        <p:nvGraphicFramePr>
          <p:cNvPr id="2" name="Tabel 1">
            <a:extLst>
              <a:ext uri="{FF2B5EF4-FFF2-40B4-BE49-F238E27FC236}">
                <a16:creationId xmlns:a16="http://schemas.microsoft.com/office/drawing/2014/main" id="{BC382BFF-A9C6-49B8-8403-61F7B27C732F}"/>
              </a:ext>
            </a:extLst>
          </p:cNvPr>
          <p:cNvGraphicFramePr>
            <a:graphicFrameLocks noGrp="1"/>
          </p:cNvGraphicFramePr>
          <p:nvPr>
            <p:extLst>
              <p:ext uri="{D42A27DB-BD31-4B8C-83A1-F6EECF244321}">
                <p14:modId xmlns:p14="http://schemas.microsoft.com/office/powerpoint/2010/main" val="2091792635"/>
              </p:ext>
            </p:extLst>
          </p:nvPr>
        </p:nvGraphicFramePr>
        <p:xfrm>
          <a:off x="293298" y="1526875"/>
          <a:ext cx="11490384" cy="5217858"/>
        </p:xfrm>
        <a:graphic>
          <a:graphicData uri="http://schemas.openxmlformats.org/drawingml/2006/table">
            <a:tbl>
              <a:tblPr firstRow="1" firstCol="1" bandRow="1">
                <a:tableStyleId>{5C22544A-7EE6-4342-B048-85BDC9FD1C3A}</a:tableStyleId>
              </a:tblPr>
              <a:tblGrid>
                <a:gridCol w="1831568">
                  <a:extLst>
                    <a:ext uri="{9D8B030D-6E8A-4147-A177-3AD203B41FA5}">
                      <a16:colId xmlns:a16="http://schemas.microsoft.com/office/drawing/2014/main" val="2839636137"/>
                    </a:ext>
                  </a:extLst>
                </a:gridCol>
                <a:gridCol w="1767221">
                  <a:extLst>
                    <a:ext uri="{9D8B030D-6E8A-4147-A177-3AD203B41FA5}">
                      <a16:colId xmlns:a16="http://schemas.microsoft.com/office/drawing/2014/main" val="1846163648"/>
                    </a:ext>
                  </a:extLst>
                </a:gridCol>
                <a:gridCol w="1436298">
                  <a:extLst>
                    <a:ext uri="{9D8B030D-6E8A-4147-A177-3AD203B41FA5}">
                      <a16:colId xmlns:a16="http://schemas.microsoft.com/office/drawing/2014/main" val="2129238392"/>
                    </a:ext>
                  </a:extLst>
                </a:gridCol>
                <a:gridCol w="1539711">
                  <a:extLst>
                    <a:ext uri="{9D8B030D-6E8A-4147-A177-3AD203B41FA5}">
                      <a16:colId xmlns:a16="http://schemas.microsoft.com/office/drawing/2014/main" val="3291835987"/>
                    </a:ext>
                  </a:extLst>
                </a:gridCol>
                <a:gridCol w="1321394">
                  <a:extLst>
                    <a:ext uri="{9D8B030D-6E8A-4147-A177-3AD203B41FA5}">
                      <a16:colId xmlns:a16="http://schemas.microsoft.com/office/drawing/2014/main" val="1812740348"/>
                    </a:ext>
                  </a:extLst>
                </a:gridCol>
                <a:gridCol w="1155932">
                  <a:extLst>
                    <a:ext uri="{9D8B030D-6E8A-4147-A177-3AD203B41FA5}">
                      <a16:colId xmlns:a16="http://schemas.microsoft.com/office/drawing/2014/main" val="2274511437"/>
                    </a:ext>
                  </a:extLst>
                </a:gridCol>
                <a:gridCol w="992770">
                  <a:extLst>
                    <a:ext uri="{9D8B030D-6E8A-4147-A177-3AD203B41FA5}">
                      <a16:colId xmlns:a16="http://schemas.microsoft.com/office/drawing/2014/main" val="495697739"/>
                    </a:ext>
                  </a:extLst>
                </a:gridCol>
                <a:gridCol w="1445490">
                  <a:extLst>
                    <a:ext uri="{9D8B030D-6E8A-4147-A177-3AD203B41FA5}">
                      <a16:colId xmlns:a16="http://schemas.microsoft.com/office/drawing/2014/main" val="4047876644"/>
                    </a:ext>
                  </a:extLst>
                </a:gridCol>
              </a:tblGrid>
              <a:tr h="977970">
                <a:tc>
                  <a:txBody>
                    <a:bodyPr/>
                    <a:lstStyle/>
                    <a:p>
                      <a:pPr fontAlgn="base">
                        <a:lnSpc>
                          <a:spcPct val="115000"/>
                        </a:lnSpc>
                        <a:spcAft>
                          <a:spcPts val="0"/>
                        </a:spcAft>
                      </a:pPr>
                      <a:r>
                        <a:rPr lang="da-DK" sz="1400" dirty="0">
                          <a:effectLst/>
                        </a:rPr>
                        <a:t>Interessentens navn eller tilhørsforhold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Hvad er deres ønsker eller krav?</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Hvad kan de bidrage med?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Hvad vil gøre dem</a:t>
                      </a:r>
                      <a:endParaRPr lang="da-DK" sz="1400" dirty="0">
                        <a:effectLst/>
                      </a:endParaRPr>
                    </a:p>
                    <a:p>
                      <a:pPr>
                        <a:lnSpc>
                          <a:spcPct val="115000"/>
                        </a:lnSpc>
                        <a:spcAft>
                          <a:spcPts val="0"/>
                        </a:spcAft>
                      </a:pPr>
                      <a:r>
                        <a:rPr lang="da-DK" sz="1400" kern="1200" dirty="0">
                          <a:effectLst/>
                        </a:rPr>
                        <a:t>tilfredse?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Konflikter med andre?</a:t>
                      </a:r>
                      <a:endParaRPr lang="da-DK" sz="1400" dirty="0">
                        <a:effectLst/>
                      </a:endParaRPr>
                    </a:p>
                  </a:txBody>
                  <a:tcPr marL="68580" marR="68580" marT="0" marB="0"/>
                </a:tc>
                <a:tc gridSpan="2">
                  <a:txBody>
                    <a:bodyPr/>
                    <a:lstStyle/>
                    <a:p>
                      <a:pPr>
                        <a:lnSpc>
                          <a:spcPct val="115000"/>
                        </a:lnSpc>
                        <a:spcAft>
                          <a:spcPts val="0"/>
                        </a:spcAft>
                      </a:pPr>
                      <a:r>
                        <a:rPr lang="da-DK" sz="1200" kern="1200" dirty="0">
                          <a:effectLst/>
                        </a:rPr>
                        <a:t>Interessentens nødvendighed og indflydelse 1-10:</a:t>
                      </a:r>
                    </a:p>
                    <a:p>
                      <a:pPr>
                        <a:lnSpc>
                          <a:spcPct val="115000"/>
                        </a:lnSpc>
                        <a:spcAft>
                          <a:spcPts val="0"/>
                        </a:spcAft>
                      </a:pPr>
                      <a:br>
                        <a:rPr lang="da-DK" sz="1400" kern="1200" dirty="0">
                          <a:effectLst/>
                        </a:rPr>
                      </a:br>
                      <a:r>
                        <a:rPr lang="da-DK" sz="1100" kern="1200" dirty="0">
                          <a:effectLst/>
                        </a:rPr>
                        <a:t>Nødvendighed             Indflydelse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tc>
                  <a:txBody>
                    <a:bodyPr/>
                    <a:lstStyle/>
                    <a:p>
                      <a:pPr>
                        <a:lnSpc>
                          <a:spcPct val="115000"/>
                        </a:lnSpc>
                        <a:spcAft>
                          <a:spcPts val="0"/>
                        </a:spcAft>
                      </a:pPr>
                      <a:r>
                        <a:rPr lang="da-DK" sz="1400" kern="1200">
                          <a:effectLst/>
                        </a:rPr>
                        <a:t>Ansvar for håndtering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9619044"/>
                  </a:ext>
                </a:extLst>
              </a:tr>
              <a:tr h="314064">
                <a:tc>
                  <a:txBody>
                    <a:bodyPr/>
                    <a:lstStyle/>
                    <a:p>
                      <a:pPr>
                        <a:lnSpc>
                          <a:spcPct val="115000"/>
                        </a:lnSpc>
                        <a:spcAft>
                          <a:spcPts val="0"/>
                        </a:spcAft>
                      </a:pPr>
                      <a:r>
                        <a:rPr lang="da-DK" sz="1400" dirty="0">
                          <a:effectLst/>
                        </a:rPr>
                        <a:t> Naturfredningsforen.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parkens </a:t>
                      </a:r>
                      <a:r>
                        <a:rPr lang="da-DK" sz="1400" dirty="0" err="1">
                          <a:effectLst/>
                        </a:rPr>
                        <a:t>anlæg-gelse</a:t>
                      </a:r>
                      <a:r>
                        <a:rPr lang="da-DK" sz="1400" dirty="0">
                          <a:effectLst/>
                        </a:rPr>
                        <a:t> og brug følger foreningens retningslinjer.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Viden om områdets dyreliv og beskaffenhed. Viden om </a:t>
                      </a:r>
                      <a:r>
                        <a:rPr lang="da-DK" sz="1400" dirty="0" err="1">
                          <a:effectLst/>
                        </a:rPr>
                        <a:t>lov-bestemmelser</a:t>
                      </a:r>
                      <a:r>
                        <a:rPr lang="da-DK" sz="1400" dirty="0">
                          <a:effectLst/>
                        </a:rPr>
                        <a:t> og godkendelser.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At blive inddraget tidligt i projektet.</a:t>
                      </a:r>
                    </a:p>
                    <a:p>
                      <a:pPr>
                        <a:lnSpc>
                          <a:spcPct val="115000"/>
                        </a:lnSpc>
                        <a:spcAft>
                          <a:spcPts val="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At have indsigt i </a:t>
                      </a:r>
                      <a:r>
                        <a:rPr lang="da-DK" sz="1400" dirty="0" err="1">
                          <a:effectLst/>
                          <a:latin typeface="Calibri" panose="020F0502020204030204" pitchFamily="34" charset="0"/>
                          <a:ea typeface="Calibri" panose="020F0502020204030204" pitchFamily="34" charset="0"/>
                          <a:cs typeface="Times New Roman" panose="02020603050405020304" pitchFamily="18" charset="0"/>
                        </a:rPr>
                        <a:t>beslutnings-processen</a:t>
                      </a:r>
                      <a:r>
                        <a:rPr lang="da-DK" sz="1400" dirty="0">
                          <a:effectLst/>
                          <a:latin typeface="Calibri" panose="020F0502020204030204" pitchFamily="34" charset="0"/>
                          <a:ea typeface="Calibri" panose="020F0502020204030204" pitchFamily="34" charset="0"/>
                          <a:cs typeface="Times New Roman" panose="02020603050405020304" pitchFamily="18" charset="0"/>
                        </a:rPr>
                        <a:t> om placering.</a:t>
                      </a:r>
                    </a:p>
                  </a:txBody>
                  <a:tcPr marL="68580" marR="68580" marT="0" marB="0"/>
                </a:tc>
                <a:tc>
                  <a:txBody>
                    <a:bodyPr/>
                    <a:lstStyle/>
                    <a:p>
                      <a:pPr>
                        <a:lnSpc>
                          <a:spcPct val="115000"/>
                        </a:lnSpc>
                        <a:spcAft>
                          <a:spcPts val="0"/>
                        </a:spcAft>
                      </a:pPr>
                      <a:r>
                        <a:rPr lang="da-DK" sz="1400" dirty="0">
                          <a:effectLst/>
                        </a:rPr>
                        <a:t> Entreprenør og arkitekter.</a:t>
                      </a:r>
                    </a:p>
                    <a:p>
                      <a:pPr>
                        <a:lnSpc>
                          <a:spcPct val="115000"/>
                        </a:lnSpc>
                        <a:spcAft>
                          <a:spcPts val="0"/>
                        </a:spcAft>
                      </a:pPr>
                      <a:r>
                        <a:rPr lang="da-DK" sz="1400" dirty="0">
                          <a:effectLst/>
                          <a:latin typeface="Calibri" panose="020F0502020204030204" pitchFamily="34" charset="0"/>
                          <a:ea typeface="Calibri" panose="020F0502020204030204" pitchFamily="34" charset="0"/>
                          <a:cs typeface="Times New Roman" panose="02020603050405020304" pitchFamily="18" charset="0"/>
                        </a:rPr>
                        <a:t>Lodsejer og den ansvarlige for parkens drift.</a:t>
                      </a:r>
                    </a:p>
                  </a:txBody>
                  <a:tcPr marL="68580" marR="68580" marT="0" marB="0"/>
                </a:tc>
                <a:tc>
                  <a:txBody>
                    <a:bodyPr/>
                    <a:lstStyle/>
                    <a:p>
                      <a:pPr fontAlgn="base">
                        <a:lnSpc>
                          <a:spcPct val="115000"/>
                        </a:lnSpc>
                        <a:spcAft>
                          <a:spcPts val="0"/>
                        </a:spcAft>
                      </a:pPr>
                      <a:r>
                        <a:rPr lang="da-DK" sz="1400" dirty="0">
                          <a:effectLst/>
                        </a:rPr>
                        <a:t> 3</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9</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Projektleder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724092"/>
                  </a:ext>
                </a:extLst>
              </a:tr>
              <a:tr h="314064">
                <a:tc>
                  <a:txBody>
                    <a:bodyPr/>
                    <a:lstStyle/>
                    <a:p>
                      <a:pPr>
                        <a:lnSpc>
                          <a:spcPct val="115000"/>
                        </a:lnSpc>
                        <a:spcAft>
                          <a:spcPts val="0"/>
                        </a:spcAft>
                      </a:pPr>
                      <a:r>
                        <a:rPr lang="da-DK" sz="1400" dirty="0">
                          <a:effectLst/>
                        </a:rPr>
                        <a:t> Brandmyndigheder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Sikre til- og adgangsveje for brugere og </a:t>
                      </a:r>
                      <a:r>
                        <a:rPr lang="da-DK" sz="1400" dirty="0" err="1">
                          <a:effectLst/>
                        </a:rPr>
                        <a:t>rednings-køretøjer</a:t>
                      </a:r>
                      <a:r>
                        <a:rPr lang="da-DK" sz="1400" dirty="0">
                          <a:effectLst/>
                        </a:rPr>
                        <a: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Viden om regler, lovbestemmelser og godkendelser.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At anlæg opføres i henhold til gældende bestemmelser.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Ingen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8</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8</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Projektleder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143690"/>
                  </a:ext>
                </a:extLst>
              </a:tr>
              <a:tr h="314064">
                <a:tc>
                  <a:txBody>
                    <a:bodyPr/>
                    <a:lstStyle/>
                    <a:p>
                      <a:pPr>
                        <a:lnSpc>
                          <a:spcPct val="115000"/>
                        </a:lnSpc>
                        <a:spcAft>
                          <a:spcPts val="0"/>
                        </a:spcAft>
                      </a:pPr>
                      <a:r>
                        <a:rPr lang="da-DK" sz="1400" dirty="0">
                          <a:effectLst/>
                        </a:rPr>
                        <a:t> Børnefamilier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Sikkerhed for børnene. Overvåget legeplads og gode toiletforhold.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Indstillinger og anbefalinger til legepladsens indretning.</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blive hørt og inddraget i et eventuelt lege-pladsudvalg.</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Støjfølsomme personer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2</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3</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Projektleder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8678463"/>
                  </a:ext>
                </a:extLst>
              </a:tr>
              <a:tr h="314064">
                <a:tc>
                  <a:txBody>
                    <a:bodyPr/>
                    <a:lstStyle/>
                    <a:p>
                      <a:pPr>
                        <a:lnSpc>
                          <a:spcPct val="115000"/>
                        </a:lnSpc>
                        <a:spcAft>
                          <a:spcPts val="0"/>
                        </a:spcAft>
                      </a:pPr>
                      <a:r>
                        <a:rPr lang="da-DK" sz="1400" dirty="0">
                          <a:effectLst/>
                        </a:rPr>
                        <a:t> Menighedsråd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1856712"/>
                  </a:ext>
                </a:extLst>
              </a:tr>
              <a:tr h="314064">
                <a:tc>
                  <a:txBody>
                    <a:bodyPr/>
                    <a:lstStyle/>
                    <a:p>
                      <a:pPr>
                        <a:lnSpc>
                          <a:spcPct val="115000"/>
                        </a:lnSpc>
                        <a:spcAft>
                          <a:spcPts val="0"/>
                        </a:spcAft>
                      </a:pPr>
                      <a:r>
                        <a:rPr lang="da-DK" sz="1400" dirty="0">
                          <a:effectLst/>
                        </a:rPr>
                        <a:t> Kommunen </a:t>
                      </a:r>
                      <a:br>
                        <a:rPr lang="da-DK" sz="1400" dirty="0">
                          <a:effectLst/>
                        </a:rPr>
                      </a:br>
                      <a:r>
                        <a:rPr lang="da-DK" sz="1400" dirty="0">
                          <a:effectLst/>
                        </a:rPr>
                        <a:t>(teknisk forvaltning)</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1483076"/>
                  </a:ext>
                </a:extLst>
              </a:tr>
            </a:tbl>
          </a:graphicData>
        </a:graphic>
      </p:graphicFrame>
      <p:sp>
        <p:nvSpPr>
          <p:cNvPr id="24" name="Rectangle 9">
            <a:hlinkClick r:id="rId2" action="ppaction://hlinksldjump"/>
            <a:extLst>
              <a:ext uri="{FF2B5EF4-FFF2-40B4-BE49-F238E27FC236}">
                <a16:creationId xmlns:a16="http://schemas.microsoft.com/office/drawing/2014/main" id="{61620B93-1A74-472A-A134-FB6978F62B4A}"/>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25" name="Rectangle 10">
            <a:hlinkClick r:id="rId3" action="ppaction://hlinksldjump"/>
            <a:extLst>
              <a:ext uri="{FF2B5EF4-FFF2-40B4-BE49-F238E27FC236}">
                <a16:creationId xmlns:a16="http://schemas.microsoft.com/office/drawing/2014/main" id="{F1C94226-899A-4ACF-A1E2-0E5B4BFF4502}"/>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6" name="Rectangle 11">
            <a:hlinkClick r:id="rId4" action="ppaction://hlinksldjump"/>
            <a:extLst>
              <a:ext uri="{FF2B5EF4-FFF2-40B4-BE49-F238E27FC236}">
                <a16:creationId xmlns:a16="http://schemas.microsoft.com/office/drawing/2014/main" id="{56E47A19-247A-4569-AB0D-E2798899194A}"/>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8" name="Rectangle 12">
            <a:hlinkClick r:id="rId5" action="ppaction://hlinksldjump"/>
            <a:extLst>
              <a:ext uri="{FF2B5EF4-FFF2-40B4-BE49-F238E27FC236}">
                <a16:creationId xmlns:a16="http://schemas.microsoft.com/office/drawing/2014/main" id="{BD0CFB6B-D1C0-42CF-8820-A47E19AF055B}"/>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29" name="Rektangel 55">
            <a:hlinkClick r:id="rId6" action="ppaction://hlinksldjump"/>
            <a:extLst>
              <a:ext uri="{FF2B5EF4-FFF2-40B4-BE49-F238E27FC236}">
                <a16:creationId xmlns:a16="http://schemas.microsoft.com/office/drawing/2014/main" id="{D64EC2E2-E0F1-4C46-B62D-DCA483559371}"/>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0" name="Rektangel 55">
            <a:hlinkClick r:id="rId7" action="ppaction://hlinksldjump"/>
            <a:extLst>
              <a:ext uri="{FF2B5EF4-FFF2-40B4-BE49-F238E27FC236}">
                <a16:creationId xmlns:a16="http://schemas.microsoft.com/office/drawing/2014/main" id="{CE280880-459D-4251-8198-A6E5DB6B7D4F}"/>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8" action="ppaction://hlinksldjump"/>
            <a:extLst>
              <a:ext uri="{FF2B5EF4-FFF2-40B4-BE49-F238E27FC236}">
                <a16:creationId xmlns:a16="http://schemas.microsoft.com/office/drawing/2014/main" id="{E611F399-AE74-4193-8BF0-F87B7A7BAADA}"/>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Tekstfelt 61">
            <a:hlinkClick r:id="rId6" action="ppaction://hlinksldjump"/>
            <a:extLst>
              <a:ext uri="{FF2B5EF4-FFF2-40B4-BE49-F238E27FC236}">
                <a16:creationId xmlns:a16="http://schemas.microsoft.com/office/drawing/2014/main" id="{6C8A0D0E-9AEC-40E9-B4F8-5469C973FCDD}"/>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4" name="Tekstfelt 61">
            <a:hlinkClick r:id="rId7" action="ppaction://hlinksldjump"/>
            <a:extLst>
              <a:ext uri="{FF2B5EF4-FFF2-40B4-BE49-F238E27FC236}">
                <a16:creationId xmlns:a16="http://schemas.microsoft.com/office/drawing/2014/main" id="{C4193531-16C8-4608-8A32-41E62B19077C}"/>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35" name="Tekstfelt 61">
            <a:hlinkClick r:id="rId8" action="ppaction://hlinksldjump"/>
            <a:extLst>
              <a:ext uri="{FF2B5EF4-FFF2-40B4-BE49-F238E27FC236}">
                <a16:creationId xmlns:a16="http://schemas.microsoft.com/office/drawing/2014/main" id="{F820347D-15B2-43BB-9F77-EA83BFE10294}"/>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0" name="Rektangel 55">
            <a:hlinkClick r:id="rId9" action="ppaction://hlinksldjump"/>
            <a:extLst>
              <a:ext uri="{FF2B5EF4-FFF2-40B4-BE49-F238E27FC236}">
                <a16:creationId xmlns:a16="http://schemas.microsoft.com/office/drawing/2014/main" id="{7600B377-33FA-42EC-9110-F9561429A111}"/>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1" name="Tekstfelt 61">
            <a:hlinkClick r:id="rId9" action="ppaction://hlinksldjump"/>
            <a:extLst>
              <a:ext uri="{FF2B5EF4-FFF2-40B4-BE49-F238E27FC236}">
                <a16:creationId xmlns:a16="http://schemas.microsoft.com/office/drawing/2014/main" id="{996B5642-C283-49D0-AA35-F9BF76710549}"/>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20" name="Grafik 19" descr="Avis">
            <a:hlinkClick r:id="rId10" action="ppaction://hlinksldjump"/>
            <a:extLst>
              <a:ext uri="{FF2B5EF4-FFF2-40B4-BE49-F238E27FC236}">
                <a16:creationId xmlns:a16="http://schemas.microsoft.com/office/drawing/2014/main" id="{A31D7A47-4747-48B6-A590-835FF505538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07968" y="137378"/>
            <a:ext cx="452277" cy="419647"/>
          </a:xfrm>
          <a:prstGeom prst="rect">
            <a:avLst/>
          </a:prstGeom>
        </p:spPr>
      </p:pic>
      <p:pic>
        <p:nvPicPr>
          <p:cNvPr id="22" name="Grafik 21" descr="Arbejdsgang ">
            <a:hlinkClick r:id="rId13" action="ppaction://hlinksldjump"/>
            <a:extLst>
              <a:ext uri="{FF2B5EF4-FFF2-40B4-BE49-F238E27FC236}">
                <a16:creationId xmlns:a16="http://schemas.microsoft.com/office/drawing/2014/main" id="{91ED4390-005F-4DC3-B738-24AC98F3529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7811" y="139311"/>
            <a:ext cx="407840" cy="407840"/>
          </a:xfrm>
          <a:prstGeom prst="rect">
            <a:avLst/>
          </a:prstGeom>
        </p:spPr>
      </p:pic>
      <p:pic>
        <p:nvPicPr>
          <p:cNvPr id="5" name="Grafik 64" descr="Hjem">
            <a:hlinkClick r:id="rId16" action="ppaction://hlinksldjump"/>
            <a:extLst>
              <a:ext uri="{FF2B5EF4-FFF2-40B4-BE49-F238E27FC236}">
                <a16:creationId xmlns:a16="http://schemas.microsoft.com/office/drawing/2014/main" id="{77D07397-3DCE-4474-9CD8-8D0DC1698F6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D5FBB65A-A7E3-4671-8B88-F88244A6B379}"/>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5587" y="157640"/>
            <a:ext cx="347297" cy="373662"/>
          </a:xfrm>
          <a:prstGeom prst="rect">
            <a:avLst/>
          </a:prstGeom>
        </p:spPr>
      </p:pic>
      <p:pic>
        <p:nvPicPr>
          <p:cNvPr id="3" name="Grafik 2" descr="Gentag">
            <a:hlinkClick r:id="rId21" action="ppaction://hlinksldjump"/>
            <a:extLst>
              <a:ext uri="{FF2B5EF4-FFF2-40B4-BE49-F238E27FC236}">
                <a16:creationId xmlns:a16="http://schemas.microsoft.com/office/drawing/2014/main" id="{F60D25FF-9146-42AB-ABAF-2F52C0EF9252}"/>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1265373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2646878"/>
          </a:xfrm>
          <a:prstGeom prst="rect">
            <a:avLst/>
          </a:prstGeom>
        </p:spPr>
        <p:txBody>
          <a:bodyPr wrap="square">
            <a:spAutoFit/>
          </a:bodyPr>
          <a:lstStyle/>
          <a:p>
            <a:r>
              <a:rPr lang="da-DK" sz="2000" dirty="0"/>
              <a:t>Eksempel på kommunikationsplan (reduceret)</a:t>
            </a:r>
          </a:p>
          <a:p>
            <a:endParaRPr lang="da-DK" b="1" dirty="0">
              <a:latin typeface="+mj-lt"/>
            </a:endParaRPr>
          </a:p>
          <a:p>
            <a:endParaRPr lang="da-DK" b="1" dirty="0">
              <a:latin typeface="+mj-lt"/>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latin typeface="+mj-lt"/>
            </a:endParaRPr>
          </a:p>
          <a:p>
            <a:endParaRPr lang="da-DK" sz="1200" b="1" dirty="0">
              <a:latin typeface="+mj-lt"/>
            </a:endParaRPr>
          </a:p>
        </p:txBody>
      </p:sp>
      <p:graphicFrame>
        <p:nvGraphicFramePr>
          <p:cNvPr id="24" name="Tabel 23">
            <a:extLst>
              <a:ext uri="{FF2B5EF4-FFF2-40B4-BE49-F238E27FC236}">
                <a16:creationId xmlns:a16="http://schemas.microsoft.com/office/drawing/2014/main" id="{6BBA32E3-C984-4F91-B66A-076B45824E1B}"/>
              </a:ext>
            </a:extLst>
          </p:cNvPr>
          <p:cNvGraphicFramePr>
            <a:graphicFrameLocks noGrp="1"/>
          </p:cNvGraphicFramePr>
          <p:nvPr>
            <p:extLst>
              <p:ext uri="{D42A27DB-BD31-4B8C-83A1-F6EECF244321}">
                <p14:modId xmlns:p14="http://schemas.microsoft.com/office/powerpoint/2010/main" val="2101139575"/>
              </p:ext>
            </p:extLst>
          </p:nvPr>
        </p:nvGraphicFramePr>
        <p:xfrm>
          <a:off x="307495" y="1511766"/>
          <a:ext cx="11684765" cy="5078215"/>
        </p:xfrm>
        <a:graphic>
          <a:graphicData uri="http://schemas.openxmlformats.org/drawingml/2006/table">
            <a:tbl>
              <a:tblPr firstRow="1" firstCol="1" bandRow="1">
                <a:tableStyleId>{5C22544A-7EE6-4342-B048-85BDC9FD1C3A}</a:tableStyleId>
              </a:tblPr>
              <a:tblGrid>
                <a:gridCol w="1827301">
                  <a:extLst>
                    <a:ext uri="{9D8B030D-6E8A-4147-A177-3AD203B41FA5}">
                      <a16:colId xmlns:a16="http://schemas.microsoft.com/office/drawing/2014/main" val="3965937556"/>
                    </a:ext>
                  </a:extLst>
                </a:gridCol>
                <a:gridCol w="1768833">
                  <a:extLst>
                    <a:ext uri="{9D8B030D-6E8A-4147-A177-3AD203B41FA5}">
                      <a16:colId xmlns:a16="http://schemas.microsoft.com/office/drawing/2014/main" val="668758702"/>
                    </a:ext>
                  </a:extLst>
                </a:gridCol>
                <a:gridCol w="2044165">
                  <a:extLst>
                    <a:ext uri="{9D8B030D-6E8A-4147-A177-3AD203B41FA5}">
                      <a16:colId xmlns:a16="http://schemas.microsoft.com/office/drawing/2014/main" val="189585680"/>
                    </a:ext>
                  </a:extLst>
                </a:gridCol>
                <a:gridCol w="2821491">
                  <a:extLst>
                    <a:ext uri="{9D8B030D-6E8A-4147-A177-3AD203B41FA5}">
                      <a16:colId xmlns:a16="http://schemas.microsoft.com/office/drawing/2014/main" val="3086260604"/>
                    </a:ext>
                  </a:extLst>
                </a:gridCol>
                <a:gridCol w="1121335">
                  <a:extLst>
                    <a:ext uri="{9D8B030D-6E8A-4147-A177-3AD203B41FA5}">
                      <a16:colId xmlns:a16="http://schemas.microsoft.com/office/drawing/2014/main" val="1403994304"/>
                    </a:ext>
                  </a:extLst>
                </a:gridCol>
                <a:gridCol w="620786">
                  <a:extLst>
                    <a:ext uri="{9D8B030D-6E8A-4147-A177-3AD203B41FA5}">
                      <a16:colId xmlns:a16="http://schemas.microsoft.com/office/drawing/2014/main" val="2592181368"/>
                    </a:ext>
                  </a:extLst>
                </a:gridCol>
                <a:gridCol w="1480854">
                  <a:extLst>
                    <a:ext uri="{9D8B030D-6E8A-4147-A177-3AD203B41FA5}">
                      <a16:colId xmlns:a16="http://schemas.microsoft.com/office/drawing/2014/main" val="4053437474"/>
                    </a:ext>
                  </a:extLst>
                </a:gridCol>
              </a:tblGrid>
              <a:tr h="661663">
                <a:tc>
                  <a:txBody>
                    <a:bodyPr/>
                    <a:lstStyle/>
                    <a:p>
                      <a:pPr fontAlgn="base">
                        <a:lnSpc>
                          <a:spcPct val="115000"/>
                        </a:lnSpc>
                        <a:spcAft>
                          <a:spcPts val="0"/>
                        </a:spcAft>
                      </a:pPr>
                      <a:r>
                        <a:rPr lang="da-DK" sz="1400" kern="1200" dirty="0">
                          <a:effectLst/>
                        </a:rPr>
                        <a:t>Målgruppe/</a:t>
                      </a:r>
                      <a:endParaRPr lang="da-DK" sz="1400" dirty="0">
                        <a:effectLst/>
                      </a:endParaRPr>
                    </a:p>
                    <a:p>
                      <a:pPr>
                        <a:lnSpc>
                          <a:spcPct val="115000"/>
                        </a:lnSpc>
                        <a:spcAft>
                          <a:spcPts val="0"/>
                        </a:spcAft>
                      </a:pPr>
                      <a:r>
                        <a:rPr lang="da-DK" sz="1400" kern="1200" dirty="0">
                          <a:effectLst/>
                        </a:rPr>
                        <a:t>interessent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a:effectLst/>
                        </a:rPr>
                        <a:t>Formål</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a:effectLst/>
                        </a:rPr>
                        <a:t>Kommunikationsmedie</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a:effectLst/>
                        </a:rPr>
                        <a:t>Type af information</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a:effectLst/>
                        </a:rPr>
                        <a:t>Frekvens</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err="1">
                          <a:effectLst/>
                        </a:rPr>
                        <a:t>Ansv</a:t>
                      </a:r>
                      <a:r>
                        <a:rPr lang="da-DK" sz="1400" kern="1200" dirty="0">
                          <a:effectLst/>
                        </a:rPr>
                        <a: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Bemærkninger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4559463"/>
                  </a:ext>
                </a:extLst>
              </a:tr>
              <a:tr h="881223">
                <a:tc>
                  <a:txBody>
                    <a:bodyPr/>
                    <a:lstStyle/>
                    <a:p>
                      <a:pPr>
                        <a:lnSpc>
                          <a:spcPct val="115000"/>
                        </a:lnSpc>
                        <a:spcAft>
                          <a:spcPts val="0"/>
                        </a:spcAft>
                      </a:pPr>
                      <a:r>
                        <a:rPr lang="da-DK" sz="1400" kern="1200" dirty="0">
                          <a:effectLst/>
                        </a:rPr>
                        <a:t>Naturfrednings-</a:t>
                      </a:r>
                      <a:br>
                        <a:rPr lang="da-DK" sz="1400" kern="1200" dirty="0">
                          <a:effectLst/>
                        </a:rPr>
                      </a:br>
                      <a:r>
                        <a:rPr lang="da-DK" sz="1400" kern="1200" dirty="0">
                          <a:effectLst/>
                        </a:rPr>
                        <a:t>foreningen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At sikre deres accept   for brug, indretning  og beliggenhed af parken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Møder og mails</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Plan for indretning og beliggenhed.  Plan for projektvarighed. Plan for drift og vedligeholdelse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kern="1200" dirty="0">
                          <a:effectLst/>
                        </a:rPr>
                        <a:t>Ad hoc</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fontAlgn="base">
                        <a:lnSpc>
                          <a:spcPct val="115000"/>
                        </a:lnSpc>
                        <a:spcAft>
                          <a:spcPts val="0"/>
                        </a:spcAft>
                      </a:pPr>
                      <a:r>
                        <a:rPr lang="da-DK" sz="1400" kern="1200" dirty="0">
                          <a:effectLst/>
                        </a:rPr>
                        <a:t>PL</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Referenceperson afventer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1064700"/>
                  </a:ext>
                </a:extLst>
              </a:tr>
              <a:tr h="197869">
                <a:tc>
                  <a:txBody>
                    <a:bodyPr/>
                    <a:lstStyle/>
                    <a:p>
                      <a:pPr>
                        <a:lnSpc>
                          <a:spcPct val="115000"/>
                        </a:lnSpc>
                        <a:spcAft>
                          <a:spcPts val="0"/>
                        </a:spcAft>
                      </a:pPr>
                      <a:r>
                        <a:rPr lang="da-DK" sz="1400" dirty="0">
                          <a:effectLst/>
                        </a:rPr>
                        <a:t> Kommunen </a:t>
                      </a:r>
                      <a:br>
                        <a:rPr lang="da-DK" sz="1400" dirty="0">
                          <a:effectLst/>
                        </a:rPr>
                      </a:br>
                      <a:r>
                        <a:rPr lang="da-DK" sz="1400" dirty="0">
                          <a:effectLst/>
                        </a:rPr>
                        <a:t>(teknisk forvaltning)</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At sikre rettidige  tilladelser og godkendelser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Møder, mails og telefon</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Matrikelkort, plantegninger, rørføringer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Ugentligt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PL</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I samarbejde med entreprenør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2258424"/>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0269695"/>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9127256"/>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5575761"/>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7056714"/>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8895384"/>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1727674"/>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837423"/>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3408055"/>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7879837"/>
                  </a:ext>
                </a:extLst>
              </a:tr>
              <a:tr h="197869">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726520"/>
                  </a:ext>
                </a:extLst>
              </a:tr>
              <a:tr h="197869">
                <a:tc>
                  <a:txBody>
                    <a:bodyPr/>
                    <a:lstStyle/>
                    <a:p>
                      <a:pPr>
                        <a:lnSpc>
                          <a:spcPct val="115000"/>
                        </a:lnSpc>
                        <a:spcAft>
                          <a:spcPts val="0"/>
                        </a:spcAft>
                      </a:pPr>
                      <a:r>
                        <a:rPr lang="da-DK" sz="1400" dirty="0">
                          <a:effectLst/>
                        </a:rPr>
                        <a:t> </a:t>
                      </a: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 </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8576546"/>
                  </a:ext>
                </a:extLst>
              </a:tr>
            </a:tbl>
          </a:graphicData>
        </a:graphic>
      </p:graphicFrame>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20" name="Grafik 19" descr="Avis">
            <a:hlinkClick r:id="rId10" action="ppaction://hlinksldjump"/>
            <a:extLst>
              <a:ext uri="{FF2B5EF4-FFF2-40B4-BE49-F238E27FC236}">
                <a16:creationId xmlns:a16="http://schemas.microsoft.com/office/drawing/2014/main" id="{3BF0BEDD-FB8D-45F2-85EB-F21EAF118AA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07968" y="137378"/>
            <a:ext cx="452277" cy="419647"/>
          </a:xfrm>
          <a:prstGeom prst="rect">
            <a:avLst/>
          </a:prstGeom>
        </p:spPr>
      </p:pic>
      <p:pic>
        <p:nvPicPr>
          <p:cNvPr id="22" name="Grafik 21" descr="Arbejdsgang ">
            <a:hlinkClick r:id="rId13" action="ppaction://hlinksldjump"/>
            <a:extLst>
              <a:ext uri="{FF2B5EF4-FFF2-40B4-BE49-F238E27FC236}">
                <a16:creationId xmlns:a16="http://schemas.microsoft.com/office/drawing/2014/main" id="{8AFDE885-A634-4CF5-82A2-3E4F45D3F60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7811" y="139311"/>
            <a:ext cx="407840" cy="407840"/>
          </a:xfrm>
          <a:prstGeom prst="rect">
            <a:avLst/>
          </a:prstGeom>
        </p:spPr>
      </p:pic>
      <p:pic>
        <p:nvPicPr>
          <p:cNvPr id="3" name="Grafik 64" descr="Hjem">
            <a:hlinkClick r:id="rId16" action="ppaction://hlinksldjump"/>
            <a:extLst>
              <a:ext uri="{FF2B5EF4-FFF2-40B4-BE49-F238E27FC236}">
                <a16:creationId xmlns:a16="http://schemas.microsoft.com/office/drawing/2014/main" id="{429CB4DB-8BCB-41FF-BEDC-4C6585EAE02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83F26665-FC70-4376-8D94-44318AE5ED4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5587" y="157640"/>
            <a:ext cx="347297" cy="373662"/>
          </a:xfrm>
          <a:prstGeom prst="rect">
            <a:avLst/>
          </a:prstGeom>
        </p:spPr>
      </p:pic>
      <p:pic>
        <p:nvPicPr>
          <p:cNvPr id="2" name="Grafik 1" descr="Gentag">
            <a:hlinkClick r:id="rId21" action="ppaction://hlinksldjump"/>
            <a:extLst>
              <a:ext uri="{FF2B5EF4-FFF2-40B4-BE49-F238E27FC236}">
                <a16:creationId xmlns:a16="http://schemas.microsoft.com/office/drawing/2014/main" id="{DE68B566-0514-4E45-8867-A410577D4D2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3557230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2369880"/>
          </a:xfrm>
          <a:prstGeom prst="rect">
            <a:avLst/>
          </a:prstGeom>
        </p:spPr>
        <p:txBody>
          <a:bodyPr wrap="square">
            <a:spAutoFit/>
          </a:bodyPr>
          <a:lstStyle/>
          <a:p>
            <a:r>
              <a:rPr lang="da-DK" sz="2000" dirty="0"/>
              <a:t>Eksempel på Ledelsesrapportering</a:t>
            </a:r>
            <a:endParaRPr lang="da-DK" b="1" dirty="0">
              <a:latin typeface="+mj-lt"/>
            </a:endParaRPr>
          </a:p>
          <a:p>
            <a:endParaRPr lang="da-DK" b="1" dirty="0">
              <a:latin typeface="+mj-lt"/>
            </a:endParaRPr>
          </a:p>
          <a:p>
            <a:endParaRPr lang="da-DK" sz="1400" dirty="0"/>
          </a:p>
          <a:p>
            <a:endParaRPr lang="da-DK" sz="1400" dirty="0"/>
          </a:p>
          <a:p>
            <a:endParaRPr lang="da-DK" sz="1400" dirty="0"/>
          </a:p>
          <a:p>
            <a:endParaRPr lang="da-DK" sz="1400" dirty="0"/>
          </a:p>
          <a:p>
            <a:endParaRPr lang="da-DK" sz="1400" dirty="0"/>
          </a:p>
          <a:p>
            <a:endParaRPr lang="da-DK" sz="1400" dirty="0"/>
          </a:p>
          <a:p>
            <a:endParaRPr lang="da-DK" sz="1400" b="1" dirty="0">
              <a:latin typeface="+mj-lt"/>
            </a:endParaRPr>
          </a:p>
          <a:p>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graphicFrame>
        <p:nvGraphicFramePr>
          <p:cNvPr id="3" name="Tabel 2">
            <a:extLst>
              <a:ext uri="{FF2B5EF4-FFF2-40B4-BE49-F238E27FC236}">
                <a16:creationId xmlns:a16="http://schemas.microsoft.com/office/drawing/2014/main" id="{FFE52205-A14E-410B-B573-887E2EEA67B8}"/>
              </a:ext>
            </a:extLst>
          </p:cNvPr>
          <p:cNvGraphicFramePr>
            <a:graphicFrameLocks noGrp="1"/>
          </p:cNvGraphicFramePr>
          <p:nvPr>
            <p:extLst>
              <p:ext uri="{D42A27DB-BD31-4B8C-83A1-F6EECF244321}">
                <p14:modId xmlns:p14="http://schemas.microsoft.com/office/powerpoint/2010/main" val="3537561083"/>
              </p:ext>
            </p:extLst>
          </p:nvPr>
        </p:nvGraphicFramePr>
        <p:xfrm>
          <a:off x="635587" y="1558589"/>
          <a:ext cx="10682843" cy="4416552"/>
        </p:xfrm>
        <a:graphic>
          <a:graphicData uri="http://schemas.openxmlformats.org/drawingml/2006/table">
            <a:tbl>
              <a:tblPr firstRow="1" firstCol="1" bandRow="1">
                <a:tableStyleId>{5C22544A-7EE6-4342-B048-85BDC9FD1C3A}</a:tableStyleId>
              </a:tblPr>
              <a:tblGrid>
                <a:gridCol w="1749880">
                  <a:extLst>
                    <a:ext uri="{9D8B030D-6E8A-4147-A177-3AD203B41FA5}">
                      <a16:colId xmlns:a16="http://schemas.microsoft.com/office/drawing/2014/main" val="1490841273"/>
                    </a:ext>
                  </a:extLst>
                </a:gridCol>
                <a:gridCol w="3741490">
                  <a:extLst>
                    <a:ext uri="{9D8B030D-6E8A-4147-A177-3AD203B41FA5}">
                      <a16:colId xmlns:a16="http://schemas.microsoft.com/office/drawing/2014/main" val="3132470347"/>
                    </a:ext>
                  </a:extLst>
                </a:gridCol>
                <a:gridCol w="3649211">
                  <a:extLst>
                    <a:ext uri="{9D8B030D-6E8A-4147-A177-3AD203B41FA5}">
                      <a16:colId xmlns:a16="http://schemas.microsoft.com/office/drawing/2014/main" val="1124762826"/>
                    </a:ext>
                  </a:extLst>
                </a:gridCol>
                <a:gridCol w="1542262">
                  <a:extLst>
                    <a:ext uri="{9D8B030D-6E8A-4147-A177-3AD203B41FA5}">
                      <a16:colId xmlns:a16="http://schemas.microsoft.com/office/drawing/2014/main" val="322500372"/>
                    </a:ext>
                  </a:extLst>
                </a:gridCol>
              </a:tblGrid>
              <a:tr h="0">
                <a:tc>
                  <a:txBody>
                    <a:bodyPr/>
                    <a:lstStyle/>
                    <a:p>
                      <a:pPr>
                        <a:lnSpc>
                          <a:spcPct val="115000"/>
                        </a:lnSpc>
                        <a:spcAft>
                          <a:spcPts val="0"/>
                        </a:spcAft>
                      </a:pPr>
                      <a:r>
                        <a:rPr lang="da-DK" sz="1200" dirty="0">
                          <a:solidFill>
                            <a:schemeClr val="tx1"/>
                          </a:solidFill>
                          <a:effectLst/>
                        </a:rPr>
                        <a:t>Styringsområder</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200" dirty="0">
                          <a:effectLst/>
                        </a:rPr>
                        <a:t>(sæt kryds)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15000"/>
                        </a:lnSpc>
                        <a:spcAft>
                          <a:spcPts val="0"/>
                        </a:spcAft>
                      </a:pPr>
                      <a:r>
                        <a:rPr lang="da-DK" sz="1200" dirty="0">
                          <a:effectLst/>
                        </a:rPr>
                        <a:t>(sæt kryds)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r>
                        <a:rPr lang="da-DK" sz="1200" dirty="0">
                          <a:effectLst/>
                        </a:rPr>
                        <a:t>(sæt kryds)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4184215378"/>
                  </a:ext>
                </a:extLst>
              </a:tr>
              <a:tr h="0">
                <a:tc>
                  <a:txBody>
                    <a:bodyPr/>
                    <a:lstStyle/>
                    <a:p>
                      <a:pPr>
                        <a:lnSpc>
                          <a:spcPct val="115000"/>
                        </a:lnSpc>
                        <a:spcAft>
                          <a:spcPts val="0"/>
                        </a:spcAft>
                      </a:pPr>
                      <a:r>
                        <a:rPr lang="da-DK" sz="1200" dirty="0">
                          <a:solidFill>
                            <a:schemeClr val="tx1"/>
                          </a:solidFill>
                          <a:effectLst/>
                        </a:rPr>
                        <a:t>Krav, indhold, ændringer </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200" dirty="0">
                          <a:effectLst/>
                        </a:rPr>
                        <a:t>Der er kommet krav fra brugerne om væsentlige ændringer der vil kunne forsinke projektet op til 3 uger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Vi ved der kommer ændringer, men har endnu ikke modtaget dem.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Ingen ændringer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0835765"/>
                  </a:ext>
                </a:extLst>
              </a:tr>
              <a:tr h="0">
                <a:tc>
                  <a:txBody>
                    <a:bodyPr/>
                    <a:lstStyle/>
                    <a:p>
                      <a:pPr>
                        <a:lnSpc>
                          <a:spcPct val="115000"/>
                        </a:lnSpc>
                        <a:spcAft>
                          <a:spcPts val="0"/>
                        </a:spcAft>
                      </a:pPr>
                      <a:r>
                        <a:rPr lang="da-DK" sz="1200" dirty="0">
                          <a:solidFill>
                            <a:schemeClr val="tx1"/>
                          </a:solidFill>
                          <a:effectLst/>
                        </a:rPr>
                        <a:t>Risici</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200" dirty="0">
                          <a:effectLst/>
                        </a:rPr>
                        <a:t>Pandemien vil medføre, at alt byggeri med stor sandsynlighed bliver indstillet om 14 dage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 </a:t>
                      </a:r>
                      <a:r>
                        <a:rPr lang="da-DK" sz="1200" dirty="0">
                          <a:effectLst/>
                          <a:latin typeface="Calibri" pitchFamily="34" charset="0"/>
                        </a:rPr>
                        <a:t>D</a:t>
                      </a:r>
                      <a:r>
                        <a:rPr lang="da-DK" sz="1200" dirty="0">
                          <a:latin typeface="Calibri" pitchFamily="34" charset="0"/>
                        </a:rPr>
                        <a:t>er er opstået en pandemi vi ikke umiddelbart kan vurdere konsekvensen af</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Ingen nye risici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7104732"/>
                  </a:ext>
                </a:extLst>
              </a:tr>
              <a:tr h="0">
                <a:tc>
                  <a:txBody>
                    <a:bodyPr/>
                    <a:lstStyle/>
                    <a:p>
                      <a:pPr>
                        <a:lnSpc>
                          <a:spcPct val="115000"/>
                        </a:lnSpc>
                        <a:spcAft>
                          <a:spcPts val="0"/>
                        </a:spcAft>
                      </a:pPr>
                      <a:r>
                        <a:rPr lang="da-DK" sz="1200" dirty="0">
                          <a:solidFill>
                            <a:schemeClr val="tx1"/>
                          </a:solidFill>
                          <a:effectLst/>
                        </a:rPr>
                        <a:t>Økonomi</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200" dirty="0">
                          <a:effectLst/>
                        </a:rPr>
                        <a:t>Leverance ”X” vil blive langt mere kompliceret end først antaget, hvilket vil kræve eksterne konsulenter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Leverandøren har varslet prisstigninger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Ingen afvigelser i forhold til budgettet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178709"/>
                  </a:ext>
                </a:extLst>
              </a:tr>
              <a:tr h="0">
                <a:tc>
                  <a:txBody>
                    <a:bodyPr/>
                    <a:lstStyle/>
                    <a:p>
                      <a:pPr>
                        <a:lnSpc>
                          <a:spcPct val="115000"/>
                        </a:lnSpc>
                        <a:spcAft>
                          <a:spcPts val="0"/>
                        </a:spcAft>
                      </a:pPr>
                      <a:r>
                        <a:rPr lang="da-DK" sz="1200" dirty="0">
                          <a:solidFill>
                            <a:schemeClr val="tx1"/>
                          </a:solidFill>
                          <a:effectLst/>
                        </a:rPr>
                        <a:t>Tid og milepæle</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200" dirty="0">
                          <a:effectLst/>
                        </a:rPr>
                        <a:t> Vi er en uge forsinket og forventer yderligere 3 ugers forsinkelse, da vi ikke har tilstrækkelige interne ressourcer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Vi afventer fortsat svar om status på Milepæl ”X”, men forventer det ikke får betydning på kritisk vej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Vi er på planen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2090362"/>
                  </a:ext>
                </a:extLst>
              </a:tr>
              <a:tr h="66358">
                <a:tc>
                  <a:txBody>
                    <a:bodyPr/>
                    <a:lstStyle/>
                    <a:p>
                      <a:pPr>
                        <a:lnSpc>
                          <a:spcPct val="115000"/>
                        </a:lnSpc>
                        <a:spcAft>
                          <a:spcPts val="0"/>
                        </a:spcAft>
                      </a:pPr>
                      <a:r>
                        <a:rPr lang="da-DK" sz="1200" dirty="0">
                          <a:solidFill>
                            <a:schemeClr val="tx1"/>
                          </a:solidFill>
                          <a:effectLst/>
                        </a:rPr>
                        <a:t>Kvalitet</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200" dirty="0">
                          <a:effectLst/>
                        </a:rPr>
                        <a:t>De bestilte byggematerialer kan ikke leveres med CE-godkendelse.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 De leverede byggematerialer har ikke den aftalte CE-godkendelse, men en ny leverance er undervejs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Ingen bemærkninger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1695828"/>
                  </a:ext>
                </a:extLst>
              </a:tr>
              <a:tr h="0">
                <a:tc>
                  <a:txBody>
                    <a:bodyPr/>
                    <a:lstStyle/>
                    <a:p>
                      <a:pPr>
                        <a:lnSpc>
                          <a:spcPct val="115000"/>
                        </a:lnSpc>
                        <a:spcAft>
                          <a:spcPts val="0"/>
                        </a:spcAft>
                      </a:pPr>
                      <a:r>
                        <a:rPr lang="da-DK" sz="1200">
                          <a:solidFill>
                            <a:schemeClr val="tx1"/>
                          </a:solidFill>
                          <a:effectLst/>
                        </a:rPr>
                        <a:t>Leverandører</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200" dirty="0">
                          <a:effectLst/>
                        </a:rPr>
                        <a:t>Leverandøren af leverance ”X” er begæret konkurs, og svarer ikke på henvendelser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a-DK" sz="1200" dirty="0">
                          <a:effectLst/>
                        </a:rPr>
                        <a:t>Leverandøren af leverance ”X” er begæret konkurs, men har møde med alternativ leverandør i næste uge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Ingen bemærkninger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1447152"/>
                  </a:ext>
                </a:extLst>
              </a:tr>
              <a:tr h="0">
                <a:tc>
                  <a:txBody>
                    <a:bodyPr/>
                    <a:lstStyle/>
                    <a:p>
                      <a:pPr>
                        <a:lnSpc>
                          <a:spcPct val="115000"/>
                        </a:lnSpc>
                        <a:spcAft>
                          <a:spcPts val="0"/>
                        </a:spcAft>
                      </a:pPr>
                      <a:r>
                        <a:rPr lang="da-DK" sz="1200" dirty="0">
                          <a:solidFill>
                            <a:schemeClr val="tx1"/>
                          </a:solidFill>
                          <a:effectLst/>
                        </a:rPr>
                        <a:t>Interessenter</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200" dirty="0">
                          <a:effectLst/>
                        </a:rPr>
                        <a:t>Der er menighedsrådsvalg om 14 dage, og vi kender ikke de nye medlemmer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Der er menighedsrådsvalg om 14 dage og har aftalt møde ugen efter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Ingen bemærkninger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1674775"/>
                  </a:ext>
                </a:extLst>
              </a:tr>
              <a:tr h="0">
                <a:tc>
                  <a:txBody>
                    <a:bodyPr/>
                    <a:lstStyle/>
                    <a:p>
                      <a:pPr>
                        <a:lnSpc>
                          <a:spcPct val="115000"/>
                        </a:lnSpc>
                        <a:spcAft>
                          <a:spcPts val="0"/>
                        </a:spcAft>
                      </a:pPr>
                      <a:r>
                        <a:rPr lang="da-DK" sz="1200" dirty="0">
                          <a:solidFill>
                            <a:schemeClr val="tx1"/>
                          </a:solidFill>
                          <a:effectLst/>
                        </a:rPr>
                        <a:t>Medarbejdere</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200" dirty="0">
                          <a:effectLst/>
                        </a:rPr>
                        <a:t>2 nøgleressourcer er ved at blive flyttet til anden opgave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da-DK" sz="1200" dirty="0">
                          <a:effectLst/>
                        </a:rPr>
                        <a:t>2 nøgleressourcer er ved at blive flyttet til anden opgave, og afventer svar fra xxx om erstatning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a-DK" sz="1200" dirty="0">
                          <a:effectLst/>
                        </a:rPr>
                        <a: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Ingen ændringer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2042489"/>
                  </a:ext>
                </a:extLst>
              </a:tr>
              <a:tr h="0">
                <a:tc>
                  <a:txBody>
                    <a:bodyPr/>
                    <a:lstStyle/>
                    <a:p>
                      <a:pPr>
                        <a:lnSpc>
                          <a:spcPct val="115000"/>
                        </a:lnSpc>
                        <a:spcAft>
                          <a:spcPts val="0"/>
                        </a:spcAft>
                      </a:pPr>
                      <a:r>
                        <a:rPr lang="da-DK" sz="1200" dirty="0">
                          <a:solidFill>
                            <a:schemeClr val="tx1"/>
                          </a:solidFill>
                          <a:effectLst/>
                        </a:rPr>
                        <a:t>Processen</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da-DK" sz="1200" dirty="0">
                          <a:effectLst/>
                        </a:rPr>
                        <a:t>Ingen har arbejdet med ændringshåndtering og implementeringsplaner før, og er usikre på metoden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Ingen har arbejdet med ændringshåndtering og implementeringsplaner før, men der er søgt om ekstern kompetenceudvikling</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da-DK" sz="1200" dirty="0">
                          <a:effectLst/>
                        </a:rPr>
                        <a:t>Ingen bemærkninger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2166429"/>
                  </a:ext>
                </a:extLst>
              </a:tr>
            </a:tbl>
          </a:graphicData>
        </a:graphic>
      </p:graphicFrame>
      <p:pic>
        <p:nvPicPr>
          <p:cNvPr id="5" name="Grafik 64" descr="Hjem">
            <a:hlinkClick r:id="rId10" action="ppaction://hlinksldjump"/>
            <a:extLst>
              <a:ext uri="{FF2B5EF4-FFF2-40B4-BE49-F238E27FC236}">
                <a16:creationId xmlns:a16="http://schemas.microsoft.com/office/drawing/2014/main" id="{24626DFB-6453-428B-8733-DB750B0894A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CDD65932-D836-4EC3-BDAE-8F17059FFD9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pic>
        <p:nvPicPr>
          <p:cNvPr id="2" name="Grafik 1" descr="Avis">
            <a:hlinkClick r:id="rId15" action="ppaction://hlinksldjump"/>
            <a:extLst>
              <a:ext uri="{FF2B5EF4-FFF2-40B4-BE49-F238E27FC236}">
                <a16:creationId xmlns:a16="http://schemas.microsoft.com/office/drawing/2014/main" id="{A31F539C-1DFF-4947-A00F-8C4D1CBDBA2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07968" y="137378"/>
            <a:ext cx="452277" cy="419647"/>
          </a:xfrm>
          <a:prstGeom prst="rect">
            <a:avLst/>
          </a:prstGeom>
        </p:spPr>
      </p:pic>
      <p:pic>
        <p:nvPicPr>
          <p:cNvPr id="8" name="Grafik 7" descr="Arbejdsgang ">
            <a:hlinkClick r:id="rId18" action="ppaction://hlinksldjump"/>
            <a:extLst>
              <a:ext uri="{FF2B5EF4-FFF2-40B4-BE49-F238E27FC236}">
                <a16:creationId xmlns:a16="http://schemas.microsoft.com/office/drawing/2014/main" id="{845E41BB-E6FD-4FFC-91E4-15F4BE17AD7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17811" y="139311"/>
            <a:ext cx="407840" cy="407840"/>
          </a:xfrm>
          <a:prstGeom prst="rect">
            <a:avLst/>
          </a:prstGeom>
        </p:spPr>
      </p:pic>
      <p:pic>
        <p:nvPicPr>
          <p:cNvPr id="7" name="Grafik 6" descr="Gentag">
            <a:hlinkClick r:id="rId21" action="ppaction://hlinksldjump"/>
            <a:extLst>
              <a:ext uri="{FF2B5EF4-FFF2-40B4-BE49-F238E27FC236}">
                <a16:creationId xmlns:a16="http://schemas.microsoft.com/office/drawing/2014/main" id="{1ED36B1E-52F1-4AC0-B41B-8CB5AB657E39}"/>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760521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Eksempel på milepælsplan (reduceret)</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2" name="Rektangel 1">
            <a:extLst>
              <a:ext uri="{FF2B5EF4-FFF2-40B4-BE49-F238E27FC236}">
                <a16:creationId xmlns:a16="http://schemas.microsoft.com/office/drawing/2014/main" id="{15FF13F6-E844-4AA7-B65D-727E526F9CE0}"/>
              </a:ext>
            </a:extLst>
          </p:cNvPr>
          <p:cNvSpPr/>
          <p:nvPr/>
        </p:nvSpPr>
        <p:spPr>
          <a:xfrm>
            <a:off x="315551" y="3095537"/>
            <a:ext cx="1460519" cy="419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Cafe</a:t>
            </a:r>
          </a:p>
        </p:txBody>
      </p:sp>
      <p:sp>
        <p:nvSpPr>
          <p:cNvPr id="21" name="Rektangel 20">
            <a:extLst>
              <a:ext uri="{FF2B5EF4-FFF2-40B4-BE49-F238E27FC236}">
                <a16:creationId xmlns:a16="http://schemas.microsoft.com/office/drawing/2014/main" id="{3D2C032C-5CF3-4114-A017-8C3BCCE78EDC}"/>
              </a:ext>
            </a:extLst>
          </p:cNvPr>
          <p:cNvSpPr/>
          <p:nvPr/>
        </p:nvSpPr>
        <p:spPr>
          <a:xfrm>
            <a:off x="315551" y="4411708"/>
            <a:ext cx="1460519" cy="419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Legeplads</a:t>
            </a:r>
          </a:p>
        </p:txBody>
      </p:sp>
      <p:sp>
        <p:nvSpPr>
          <p:cNvPr id="22" name="Rektangel 21">
            <a:extLst>
              <a:ext uri="{FF2B5EF4-FFF2-40B4-BE49-F238E27FC236}">
                <a16:creationId xmlns:a16="http://schemas.microsoft.com/office/drawing/2014/main" id="{D8F88CE7-77D0-45DF-A435-D7DDAF0A6A5C}"/>
              </a:ext>
            </a:extLst>
          </p:cNvPr>
          <p:cNvSpPr/>
          <p:nvPr/>
        </p:nvSpPr>
        <p:spPr>
          <a:xfrm>
            <a:off x="315551" y="5621056"/>
            <a:ext cx="1460519" cy="419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Løbebane</a:t>
            </a:r>
          </a:p>
        </p:txBody>
      </p:sp>
      <p:sp>
        <p:nvSpPr>
          <p:cNvPr id="23" name="Rectangle 9">
            <a:hlinkClick r:id="rId2" action="ppaction://hlinksldjump"/>
            <a:extLst>
              <a:ext uri="{FF2B5EF4-FFF2-40B4-BE49-F238E27FC236}">
                <a16:creationId xmlns:a16="http://schemas.microsoft.com/office/drawing/2014/main" id="{77329EA6-DAEE-4410-91CF-4A77DC6AAAFF}"/>
              </a:ext>
            </a:extLst>
          </p:cNvPr>
          <p:cNvSpPr/>
          <p:nvPr/>
        </p:nvSpPr>
        <p:spPr>
          <a:xfrm>
            <a:off x="315551" y="1802025"/>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27" name="Rectangle 10">
            <a:hlinkClick r:id="rId3" action="ppaction://hlinksldjump"/>
            <a:extLst>
              <a:ext uri="{FF2B5EF4-FFF2-40B4-BE49-F238E27FC236}">
                <a16:creationId xmlns:a16="http://schemas.microsoft.com/office/drawing/2014/main" id="{696FD1D0-A17D-4006-AD16-0C14182F0209}"/>
              </a:ext>
            </a:extLst>
          </p:cNvPr>
          <p:cNvSpPr/>
          <p:nvPr/>
        </p:nvSpPr>
        <p:spPr>
          <a:xfrm>
            <a:off x="2278957" y="1793708"/>
            <a:ext cx="3000390"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31" name="Rectangle 11">
            <a:hlinkClick r:id="rId4" action="ppaction://hlinksldjump"/>
            <a:extLst>
              <a:ext uri="{FF2B5EF4-FFF2-40B4-BE49-F238E27FC236}">
                <a16:creationId xmlns:a16="http://schemas.microsoft.com/office/drawing/2014/main" id="{4B29E743-31C3-4A76-A2A2-6B7BA1837784}"/>
              </a:ext>
            </a:extLst>
          </p:cNvPr>
          <p:cNvSpPr/>
          <p:nvPr/>
        </p:nvSpPr>
        <p:spPr>
          <a:xfrm>
            <a:off x="5710791" y="1793708"/>
            <a:ext cx="347216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00" b="1" dirty="0">
                <a:solidFill>
                  <a:schemeClr val="tx1"/>
                </a:solidFill>
              </a:rPr>
              <a:t>GENNEMFØRELSE</a:t>
            </a:r>
          </a:p>
        </p:txBody>
      </p:sp>
      <p:sp>
        <p:nvSpPr>
          <p:cNvPr id="36" name="Rectangle 12">
            <a:hlinkClick r:id="rId5" action="ppaction://hlinksldjump"/>
            <a:extLst>
              <a:ext uri="{FF2B5EF4-FFF2-40B4-BE49-F238E27FC236}">
                <a16:creationId xmlns:a16="http://schemas.microsoft.com/office/drawing/2014/main" id="{5BC8C10E-69A3-4864-ACE4-9CE60BECB845}"/>
              </a:ext>
            </a:extLst>
          </p:cNvPr>
          <p:cNvSpPr/>
          <p:nvPr/>
        </p:nvSpPr>
        <p:spPr>
          <a:xfrm>
            <a:off x="9637576" y="1793708"/>
            <a:ext cx="146963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AFSLUTNING</a:t>
            </a:r>
          </a:p>
        </p:txBody>
      </p:sp>
      <p:sp>
        <p:nvSpPr>
          <p:cNvPr id="37" name="Rektangel 55">
            <a:hlinkClick r:id="rId6" action="ppaction://hlinksldjump"/>
            <a:extLst>
              <a:ext uri="{FF2B5EF4-FFF2-40B4-BE49-F238E27FC236}">
                <a16:creationId xmlns:a16="http://schemas.microsoft.com/office/drawing/2014/main" id="{1311EA5E-BA25-478E-9E25-DBDAB4CC8AD3}"/>
              </a:ext>
            </a:extLst>
          </p:cNvPr>
          <p:cNvSpPr/>
          <p:nvPr/>
        </p:nvSpPr>
        <p:spPr>
          <a:xfrm rot="18835034">
            <a:off x="1870645" y="186771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8" name="Rektangel 55">
            <a:hlinkClick r:id="rId7" action="ppaction://hlinksldjump"/>
            <a:extLst>
              <a:ext uri="{FF2B5EF4-FFF2-40B4-BE49-F238E27FC236}">
                <a16:creationId xmlns:a16="http://schemas.microsoft.com/office/drawing/2014/main" id="{E5D8538D-60A3-45D4-A994-349993FFDC36}"/>
              </a:ext>
            </a:extLst>
          </p:cNvPr>
          <p:cNvSpPr/>
          <p:nvPr/>
        </p:nvSpPr>
        <p:spPr>
          <a:xfrm rot="18835034">
            <a:off x="5344423" y="1863059"/>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9" name="Rektangel 55">
            <a:hlinkClick r:id="rId8" action="ppaction://hlinksldjump"/>
            <a:extLst>
              <a:ext uri="{FF2B5EF4-FFF2-40B4-BE49-F238E27FC236}">
                <a16:creationId xmlns:a16="http://schemas.microsoft.com/office/drawing/2014/main" id="{E94C6774-AA46-456F-BD66-2BC03662A10E}"/>
              </a:ext>
            </a:extLst>
          </p:cNvPr>
          <p:cNvSpPr/>
          <p:nvPr/>
        </p:nvSpPr>
        <p:spPr>
          <a:xfrm rot="18835034">
            <a:off x="9248482" y="1873994"/>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7" name="Tekstfelt 61">
            <a:hlinkClick r:id="rId6" action="ppaction://hlinksldjump"/>
            <a:extLst>
              <a:ext uri="{FF2B5EF4-FFF2-40B4-BE49-F238E27FC236}">
                <a16:creationId xmlns:a16="http://schemas.microsoft.com/office/drawing/2014/main" id="{4172D2E4-BDF2-4D3B-AAB1-80B9DE16A149}"/>
              </a:ext>
            </a:extLst>
          </p:cNvPr>
          <p:cNvSpPr txBox="1"/>
          <p:nvPr/>
        </p:nvSpPr>
        <p:spPr>
          <a:xfrm>
            <a:off x="1805569" y="1841951"/>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48" name="Tekstfelt 61">
            <a:hlinkClick r:id="rId7" action="ppaction://hlinksldjump"/>
            <a:extLst>
              <a:ext uri="{FF2B5EF4-FFF2-40B4-BE49-F238E27FC236}">
                <a16:creationId xmlns:a16="http://schemas.microsoft.com/office/drawing/2014/main" id="{F26CDD65-71B8-44A4-B6AC-0B7584D43F86}"/>
              </a:ext>
            </a:extLst>
          </p:cNvPr>
          <p:cNvSpPr txBox="1"/>
          <p:nvPr/>
        </p:nvSpPr>
        <p:spPr>
          <a:xfrm>
            <a:off x="5281343" y="1841126"/>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9" name="Tekstfelt 61">
            <a:hlinkClick r:id="rId8" action="ppaction://hlinksldjump"/>
            <a:extLst>
              <a:ext uri="{FF2B5EF4-FFF2-40B4-BE49-F238E27FC236}">
                <a16:creationId xmlns:a16="http://schemas.microsoft.com/office/drawing/2014/main" id="{1F151F91-6708-48C8-A537-C70D966C80C0}"/>
              </a:ext>
            </a:extLst>
          </p:cNvPr>
          <p:cNvSpPr txBox="1"/>
          <p:nvPr/>
        </p:nvSpPr>
        <p:spPr>
          <a:xfrm>
            <a:off x="9184181" y="1849170"/>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50" name="Rektangel 55">
            <a:hlinkClick r:id="rId9" action="ppaction://hlinksldjump"/>
            <a:extLst>
              <a:ext uri="{FF2B5EF4-FFF2-40B4-BE49-F238E27FC236}">
                <a16:creationId xmlns:a16="http://schemas.microsoft.com/office/drawing/2014/main" id="{5DE66618-0080-43BF-A3BB-E7C6FC977477}"/>
              </a:ext>
            </a:extLst>
          </p:cNvPr>
          <p:cNvSpPr/>
          <p:nvPr/>
        </p:nvSpPr>
        <p:spPr>
          <a:xfrm rot="18835034">
            <a:off x="11183008" y="185809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51" name="Tekstfelt 61">
            <a:hlinkClick r:id="rId9" action="ppaction://hlinksldjump"/>
            <a:extLst>
              <a:ext uri="{FF2B5EF4-FFF2-40B4-BE49-F238E27FC236}">
                <a16:creationId xmlns:a16="http://schemas.microsoft.com/office/drawing/2014/main" id="{AA9A8FA7-B645-46BC-92B9-48089B033553}"/>
              </a:ext>
            </a:extLst>
          </p:cNvPr>
          <p:cNvSpPr txBox="1"/>
          <p:nvPr/>
        </p:nvSpPr>
        <p:spPr>
          <a:xfrm>
            <a:off x="11118707" y="1833271"/>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3" name="Tekstfelt 2">
            <a:extLst>
              <a:ext uri="{FF2B5EF4-FFF2-40B4-BE49-F238E27FC236}">
                <a16:creationId xmlns:a16="http://schemas.microsoft.com/office/drawing/2014/main" id="{7B883A5A-6296-4F16-B940-0A98294ACED9}"/>
              </a:ext>
            </a:extLst>
          </p:cNvPr>
          <p:cNvSpPr txBox="1"/>
          <p:nvPr/>
        </p:nvSpPr>
        <p:spPr>
          <a:xfrm>
            <a:off x="366293" y="2422512"/>
            <a:ext cx="1233181" cy="461665"/>
          </a:xfrm>
          <a:prstGeom prst="rect">
            <a:avLst/>
          </a:prstGeom>
          <a:noFill/>
        </p:spPr>
        <p:txBody>
          <a:bodyPr wrap="square" rtlCol="0">
            <a:spAutoFit/>
          </a:bodyPr>
          <a:lstStyle/>
          <a:p>
            <a:pPr algn="ctr"/>
            <a:r>
              <a:rPr lang="da-DK" sz="1200" b="1" dirty="0"/>
              <a:t>Projektmål/</a:t>
            </a:r>
          </a:p>
          <a:p>
            <a:pPr algn="ctr"/>
            <a:r>
              <a:rPr lang="da-DK" sz="1200" b="1" dirty="0"/>
              <a:t>indsatsområder</a:t>
            </a:r>
          </a:p>
        </p:txBody>
      </p:sp>
      <p:sp>
        <p:nvSpPr>
          <p:cNvPr id="52" name="Rektangel 51">
            <a:extLst>
              <a:ext uri="{FF2B5EF4-FFF2-40B4-BE49-F238E27FC236}">
                <a16:creationId xmlns:a16="http://schemas.microsoft.com/office/drawing/2014/main" id="{725A6A5E-3DD6-45AE-9B0E-4A6FAEA0A834}"/>
              </a:ext>
            </a:extLst>
          </p:cNvPr>
          <p:cNvSpPr/>
          <p:nvPr/>
        </p:nvSpPr>
        <p:spPr>
          <a:xfrm>
            <a:off x="2278956" y="3095537"/>
            <a:ext cx="8828259" cy="419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solidFill>
                <a:schemeClr val="tx1"/>
              </a:solidFill>
            </a:endParaRPr>
          </a:p>
        </p:txBody>
      </p:sp>
      <p:sp>
        <p:nvSpPr>
          <p:cNvPr id="53" name="Rektangel 52">
            <a:extLst>
              <a:ext uri="{FF2B5EF4-FFF2-40B4-BE49-F238E27FC236}">
                <a16:creationId xmlns:a16="http://schemas.microsoft.com/office/drawing/2014/main" id="{4C3177C5-896D-4FA4-82F6-17640CF2FD98}"/>
              </a:ext>
            </a:extLst>
          </p:cNvPr>
          <p:cNvSpPr/>
          <p:nvPr/>
        </p:nvSpPr>
        <p:spPr>
          <a:xfrm>
            <a:off x="2278956" y="4411708"/>
            <a:ext cx="8828259" cy="419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solidFill>
                <a:schemeClr val="tx1"/>
              </a:solidFill>
            </a:endParaRPr>
          </a:p>
        </p:txBody>
      </p:sp>
      <p:sp>
        <p:nvSpPr>
          <p:cNvPr id="54" name="Rektangel 53">
            <a:extLst>
              <a:ext uri="{FF2B5EF4-FFF2-40B4-BE49-F238E27FC236}">
                <a16:creationId xmlns:a16="http://schemas.microsoft.com/office/drawing/2014/main" id="{4349AA75-2E3A-4D73-BAC6-9137A1BF2E56}"/>
              </a:ext>
            </a:extLst>
          </p:cNvPr>
          <p:cNvSpPr/>
          <p:nvPr/>
        </p:nvSpPr>
        <p:spPr>
          <a:xfrm>
            <a:off x="2278956" y="5621056"/>
            <a:ext cx="8828259" cy="419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solidFill>
                <a:schemeClr val="tx1"/>
              </a:solidFill>
            </a:endParaRPr>
          </a:p>
        </p:txBody>
      </p:sp>
      <p:sp>
        <p:nvSpPr>
          <p:cNvPr id="5" name="Ligebenet trekant 4">
            <a:extLst>
              <a:ext uri="{FF2B5EF4-FFF2-40B4-BE49-F238E27FC236}">
                <a16:creationId xmlns:a16="http://schemas.microsoft.com/office/drawing/2014/main" id="{439F1A41-0353-4866-AA82-8A40926FAEA3}"/>
              </a:ext>
            </a:extLst>
          </p:cNvPr>
          <p:cNvSpPr/>
          <p:nvPr/>
        </p:nvSpPr>
        <p:spPr>
          <a:xfrm rot="10800000">
            <a:off x="1833716" y="2625753"/>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id="{A285EBB9-287E-4D6B-8D23-37E0B8F6873B}"/>
              </a:ext>
            </a:extLst>
          </p:cNvPr>
          <p:cNvSpPr txBox="1"/>
          <p:nvPr/>
        </p:nvSpPr>
        <p:spPr>
          <a:xfrm>
            <a:off x="1805569" y="2625753"/>
            <a:ext cx="1023457" cy="430887"/>
          </a:xfrm>
          <a:prstGeom prst="rect">
            <a:avLst/>
          </a:prstGeom>
          <a:noFill/>
        </p:spPr>
        <p:txBody>
          <a:bodyPr wrap="square" rtlCol="0">
            <a:spAutoFit/>
          </a:bodyPr>
          <a:lstStyle/>
          <a:p>
            <a:pPr algn="ctr"/>
            <a:r>
              <a:rPr lang="da-DK" sz="1100" dirty="0"/>
              <a:t>Beliggenhed </a:t>
            </a:r>
            <a:br>
              <a:rPr lang="da-DK" sz="1100" dirty="0"/>
            </a:br>
            <a:r>
              <a:rPr lang="da-DK" sz="1100" dirty="0"/>
              <a:t>valgt</a:t>
            </a:r>
          </a:p>
        </p:txBody>
      </p:sp>
      <p:sp>
        <p:nvSpPr>
          <p:cNvPr id="56" name="Ligebenet trekant 55">
            <a:extLst>
              <a:ext uri="{FF2B5EF4-FFF2-40B4-BE49-F238E27FC236}">
                <a16:creationId xmlns:a16="http://schemas.microsoft.com/office/drawing/2014/main" id="{21227222-8135-42EA-893F-1D096D7E5F81}"/>
              </a:ext>
            </a:extLst>
          </p:cNvPr>
          <p:cNvSpPr/>
          <p:nvPr/>
        </p:nvSpPr>
        <p:spPr>
          <a:xfrm rot="10800000">
            <a:off x="1805572" y="3935242"/>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7" name="Tekstfelt 56">
            <a:extLst>
              <a:ext uri="{FF2B5EF4-FFF2-40B4-BE49-F238E27FC236}">
                <a16:creationId xmlns:a16="http://schemas.microsoft.com/office/drawing/2014/main" id="{D51E6430-E108-431B-A747-D2D2B1013EAA}"/>
              </a:ext>
            </a:extLst>
          </p:cNvPr>
          <p:cNvSpPr txBox="1"/>
          <p:nvPr/>
        </p:nvSpPr>
        <p:spPr>
          <a:xfrm>
            <a:off x="1777425" y="3935242"/>
            <a:ext cx="1023457" cy="430887"/>
          </a:xfrm>
          <a:prstGeom prst="rect">
            <a:avLst/>
          </a:prstGeom>
          <a:noFill/>
        </p:spPr>
        <p:txBody>
          <a:bodyPr wrap="square" rtlCol="0">
            <a:spAutoFit/>
          </a:bodyPr>
          <a:lstStyle/>
          <a:p>
            <a:pPr algn="ctr"/>
            <a:r>
              <a:rPr lang="da-DK" sz="1100" dirty="0"/>
              <a:t>Beliggenhed </a:t>
            </a:r>
            <a:br>
              <a:rPr lang="da-DK" sz="1100" dirty="0"/>
            </a:br>
            <a:r>
              <a:rPr lang="da-DK" sz="1100" dirty="0"/>
              <a:t>valgt</a:t>
            </a:r>
          </a:p>
        </p:txBody>
      </p:sp>
      <p:sp>
        <p:nvSpPr>
          <p:cNvPr id="58" name="Ligebenet trekant 57">
            <a:extLst>
              <a:ext uri="{FF2B5EF4-FFF2-40B4-BE49-F238E27FC236}">
                <a16:creationId xmlns:a16="http://schemas.microsoft.com/office/drawing/2014/main" id="{CB112E4F-CA58-4CBB-9BBE-899A5F6B7EDD}"/>
              </a:ext>
            </a:extLst>
          </p:cNvPr>
          <p:cNvSpPr/>
          <p:nvPr/>
        </p:nvSpPr>
        <p:spPr>
          <a:xfrm rot="10800000">
            <a:off x="1805569" y="5130860"/>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9" name="Tekstfelt 58">
            <a:extLst>
              <a:ext uri="{FF2B5EF4-FFF2-40B4-BE49-F238E27FC236}">
                <a16:creationId xmlns:a16="http://schemas.microsoft.com/office/drawing/2014/main" id="{40658E0A-8F8A-41BA-8FB0-F3474680A393}"/>
              </a:ext>
            </a:extLst>
          </p:cNvPr>
          <p:cNvSpPr txBox="1"/>
          <p:nvPr/>
        </p:nvSpPr>
        <p:spPr>
          <a:xfrm>
            <a:off x="1777422" y="5130860"/>
            <a:ext cx="1023457" cy="430887"/>
          </a:xfrm>
          <a:prstGeom prst="rect">
            <a:avLst/>
          </a:prstGeom>
          <a:noFill/>
        </p:spPr>
        <p:txBody>
          <a:bodyPr wrap="square" rtlCol="0">
            <a:spAutoFit/>
          </a:bodyPr>
          <a:lstStyle/>
          <a:p>
            <a:pPr algn="ctr"/>
            <a:r>
              <a:rPr lang="da-DK" sz="1100" dirty="0"/>
              <a:t>Beliggenhed </a:t>
            </a:r>
            <a:br>
              <a:rPr lang="da-DK" sz="1100" dirty="0"/>
            </a:br>
            <a:r>
              <a:rPr lang="da-DK" sz="1100" dirty="0"/>
              <a:t>valgt</a:t>
            </a:r>
          </a:p>
        </p:txBody>
      </p:sp>
      <p:sp>
        <p:nvSpPr>
          <p:cNvPr id="61" name="Ligebenet trekant 60">
            <a:extLst>
              <a:ext uri="{FF2B5EF4-FFF2-40B4-BE49-F238E27FC236}">
                <a16:creationId xmlns:a16="http://schemas.microsoft.com/office/drawing/2014/main" id="{4EC4FA67-F858-42B5-A36E-B31323559E8C}"/>
              </a:ext>
            </a:extLst>
          </p:cNvPr>
          <p:cNvSpPr/>
          <p:nvPr/>
        </p:nvSpPr>
        <p:spPr>
          <a:xfrm rot="10800000">
            <a:off x="2811207" y="2625753"/>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2" name="Tekstfelt 61">
            <a:extLst>
              <a:ext uri="{FF2B5EF4-FFF2-40B4-BE49-F238E27FC236}">
                <a16:creationId xmlns:a16="http://schemas.microsoft.com/office/drawing/2014/main" id="{C0ECE82D-E63C-46A1-B6A8-B71EA3E47775}"/>
              </a:ext>
            </a:extLst>
          </p:cNvPr>
          <p:cNvSpPr txBox="1"/>
          <p:nvPr/>
        </p:nvSpPr>
        <p:spPr>
          <a:xfrm>
            <a:off x="2783060" y="2625753"/>
            <a:ext cx="1023457" cy="430887"/>
          </a:xfrm>
          <a:prstGeom prst="rect">
            <a:avLst/>
          </a:prstGeom>
          <a:noFill/>
        </p:spPr>
        <p:txBody>
          <a:bodyPr wrap="square" rtlCol="0">
            <a:spAutoFit/>
          </a:bodyPr>
          <a:lstStyle/>
          <a:p>
            <a:pPr algn="ctr"/>
            <a:r>
              <a:rPr lang="da-DK" sz="1100" dirty="0"/>
              <a:t>Arkitekt </a:t>
            </a:r>
            <a:br>
              <a:rPr lang="da-DK" sz="1100" dirty="0"/>
            </a:br>
            <a:r>
              <a:rPr lang="da-DK" sz="1100" dirty="0"/>
              <a:t>valgt</a:t>
            </a:r>
          </a:p>
        </p:txBody>
      </p:sp>
      <p:sp>
        <p:nvSpPr>
          <p:cNvPr id="63" name="Ligebenet trekant 62">
            <a:extLst>
              <a:ext uri="{FF2B5EF4-FFF2-40B4-BE49-F238E27FC236}">
                <a16:creationId xmlns:a16="http://schemas.microsoft.com/office/drawing/2014/main" id="{1F60E704-9939-4861-B162-59457060413C}"/>
              </a:ext>
            </a:extLst>
          </p:cNvPr>
          <p:cNvSpPr/>
          <p:nvPr/>
        </p:nvSpPr>
        <p:spPr>
          <a:xfrm rot="10800000">
            <a:off x="10621050" y="2608975"/>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4" name="Tekstfelt 63">
            <a:extLst>
              <a:ext uri="{FF2B5EF4-FFF2-40B4-BE49-F238E27FC236}">
                <a16:creationId xmlns:a16="http://schemas.microsoft.com/office/drawing/2014/main" id="{1674763A-7522-4DEB-B094-17C83036FB9B}"/>
              </a:ext>
            </a:extLst>
          </p:cNvPr>
          <p:cNvSpPr txBox="1"/>
          <p:nvPr/>
        </p:nvSpPr>
        <p:spPr>
          <a:xfrm>
            <a:off x="10592903" y="2608975"/>
            <a:ext cx="1023457" cy="600164"/>
          </a:xfrm>
          <a:prstGeom prst="rect">
            <a:avLst/>
          </a:prstGeom>
          <a:noFill/>
        </p:spPr>
        <p:txBody>
          <a:bodyPr wrap="square" rtlCol="0">
            <a:spAutoFit/>
          </a:bodyPr>
          <a:lstStyle/>
          <a:p>
            <a:pPr algn="ctr"/>
            <a:r>
              <a:rPr lang="da-DK" sz="1100" dirty="0"/>
              <a:t>Cafe</a:t>
            </a:r>
            <a:br>
              <a:rPr lang="da-DK" sz="1100" dirty="0"/>
            </a:br>
            <a:r>
              <a:rPr lang="da-DK" sz="1100" dirty="0"/>
              <a:t>over-</a:t>
            </a:r>
            <a:br>
              <a:rPr lang="da-DK" sz="1100" dirty="0"/>
            </a:br>
            <a:r>
              <a:rPr lang="da-DK" sz="1100" dirty="0"/>
              <a:t>draget</a:t>
            </a:r>
          </a:p>
        </p:txBody>
      </p:sp>
      <p:sp>
        <p:nvSpPr>
          <p:cNvPr id="65" name="Ligebenet trekant 64">
            <a:extLst>
              <a:ext uri="{FF2B5EF4-FFF2-40B4-BE49-F238E27FC236}">
                <a16:creationId xmlns:a16="http://schemas.microsoft.com/office/drawing/2014/main" id="{54748255-50D9-412C-B960-A38373670795}"/>
              </a:ext>
            </a:extLst>
          </p:cNvPr>
          <p:cNvSpPr/>
          <p:nvPr/>
        </p:nvSpPr>
        <p:spPr>
          <a:xfrm rot="10800000">
            <a:off x="9597075" y="2617364"/>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6" name="Tekstfelt 65">
            <a:extLst>
              <a:ext uri="{FF2B5EF4-FFF2-40B4-BE49-F238E27FC236}">
                <a16:creationId xmlns:a16="http://schemas.microsoft.com/office/drawing/2014/main" id="{2C5F44D1-9C12-49B8-BEBA-8EB8BBBED4E5}"/>
              </a:ext>
            </a:extLst>
          </p:cNvPr>
          <p:cNvSpPr txBox="1"/>
          <p:nvPr/>
        </p:nvSpPr>
        <p:spPr>
          <a:xfrm>
            <a:off x="9568928" y="2617364"/>
            <a:ext cx="1023457" cy="430887"/>
          </a:xfrm>
          <a:prstGeom prst="rect">
            <a:avLst/>
          </a:prstGeom>
          <a:noFill/>
        </p:spPr>
        <p:txBody>
          <a:bodyPr wrap="square" rtlCol="0">
            <a:spAutoFit/>
          </a:bodyPr>
          <a:lstStyle/>
          <a:p>
            <a:pPr algn="ctr"/>
            <a:r>
              <a:rPr lang="da-DK" sz="1100" dirty="0" err="1"/>
              <a:t>Driftform</a:t>
            </a:r>
            <a:br>
              <a:rPr lang="da-DK" sz="1100" dirty="0"/>
            </a:br>
            <a:r>
              <a:rPr lang="da-DK" sz="1100" dirty="0"/>
              <a:t>besluttet</a:t>
            </a:r>
          </a:p>
        </p:txBody>
      </p:sp>
      <p:sp>
        <p:nvSpPr>
          <p:cNvPr id="67" name="Ligebenet trekant 66">
            <a:extLst>
              <a:ext uri="{FF2B5EF4-FFF2-40B4-BE49-F238E27FC236}">
                <a16:creationId xmlns:a16="http://schemas.microsoft.com/office/drawing/2014/main" id="{CD9BBB0A-1D9B-489D-8BA5-7C6CACB22B57}"/>
              </a:ext>
            </a:extLst>
          </p:cNvPr>
          <p:cNvSpPr/>
          <p:nvPr/>
        </p:nvSpPr>
        <p:spPr>
          <a:xfrm rot="10800000">
            <a:off x="5623217" y="2634379"/>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8" name="Tekstfelt 67">
            <a:extLst>
              <a:ext uri="{FF2B5EF4-FFF2-40B4-BE49-F238E27FC236}">
                <a16:creationId xmlns:a16="http://schemas.microsoft.com/office/drawing/2014/main" id="{6AA45C5C-9E1D-4FAE-8E48-B8BAA25604BF}"/>
              </a:ext>
            </a:extLst>
          </p:cNvPr>
          <p:cNvSpPr txBox="1"/>
          <p:nvPr/>
        </p:nvSpPr>
        <p:spPr>
          <a:xfrm>
            <a:off x="5595070" y="2634379"/>
            <a:ext cx="1023457" cy="430887"/>
          </a:xfrm>
          <a:prstGeom prst="rect">
            <a:avLst/>
          </a:prstGeom>
          <a:noFill/>
        </p:spPr>
        <p:txBody>
          <a:bodyPr wrap="square" rtlCol="0">
            <a:spAutoFit/>
          </a:bodyPr>
          <a:lstStyle/>
          <a:p>
            <a:pPr algn="ctr"/>
            <a:r>
              <a:rPr lang="da-DK" sz="1100" dirty="0"/>
              <a:t>Fundament</a:t>
            </a:r>
            <a:br>
              <a:rPr lang="da-DK" sz="1100" dirty="0"/>
            </a:br>
            <a:r>
              <a:rPr lang="da-DK" sz="1100" dirty="0"/>
              <a:t>støbt</a:t>
            </a:r>
          </a:p>
        </p:txBody>
      </p:sp>
      <p:sp>
        <p:nvSpPr>
          <p:cNvPr id="69" name="Ligebenet trekant 68">
            <a:extLst>
              <a:ext uri="{FF2B5EF4-FFF2-40B4-BE49-F238E27FC236}">
                <a16:creationId xmlns:a16="http://schemas.microsoft.com/office/drawing/2014/main" id="{AB665055-5B62-441F-81D2-64E4D9607B76}"/>
              </a:ext>
            </a:extLst>
          </p:cNvPr>
          <p:cNvSpPr/>
          <p:nvPr/>
        </p:nvSpPr>
        <p:spPr>
          <a:xfrm rot="10800000">
            <a:off x="8576144" y="2617364"/>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0" name="Tekstfelt 69">
            <a:extLst>
              <a:ext uri="{FF2B5EF4-FFF2-40B4-BE49-F238E27FC236}">
                <a16:creationId xmlns:a16="http://schemas.microsoft.com/office/drawing/2014/main" id="{4975E435-0C88-4C62-8814-146C89297822}"/>
              </a:ext>
            </a:extLst>
          </p:cNvPr>
          <p:cNvSpPr txBox="1"/>
          <p:nvPr/>
        </p:nvSpPr>
        <p:spPr>
          <a:xfrm>
            <a:off x="8547997" y="2617364"/>
            <a:ext cx="1023457" cy="430887"/>
          </a:xfrm>
          <a:prstGeom prst="rect">
            <a:avLst/>
          </a:prstGeom>
          <a:noFill/>
        </p:spPr>
        <p:txBody>
          <a:bodyPr wrap="square" rtlCol="0">
            <a:spAutoFit/>
          </a:bodyPr>
          <a:lstStyle/>
          <a:p>
            <a:pPr algn="ctr"/>
            <a:r>
              <a:rPr lang="da-DK" sz="1100" dirty="0"/>
              <a:t>Cafe</a:t>
            </a:r>
            <a:br>
              <a:rPr lang="da-DK" sz="1100" dirty="0"/>
            </a:br>
            <a:r>
              <a:rPr lang="da-DK" sz="1100" dirty="0"/>
              <a:t>godkendt</a:t>
            </a:r>
          </a:p>
        </p:txBody>
      </p:sp>
      <p:sp>
        <p:nvSpPr>
          <p:cNvPr id="71" name="Ligebenet trekant 70">
            <a:extLst>
              <a:ext uri="{FF2B5EF4-FFF2-40B4-BE49-F238E27FC236}">
                <a16:creationId xmlns:a16="http://schemas.microsoft.com/office/drawing/2014/main" id="{C5565E27-D0B3-4F2A-968B-9EE1EFE5F2B9}"/>
              </a:ext>
            </a:extLst>
          </p:cNvPr>
          <p:cNvSpPr/>
          <p:nvPr/>
        </p:nvSpPr>
        <p:spPr>
          <a:xfrm rot="10800000">
            <a:off x="3255824" y="3935242"/>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2" name="Tekstfelt 71">
            <a:extLst>
              <a:ext uri="{FF2B5EF4-FFF2-40B4-BE49-F238E27FC236}">
                <a16:creationId xmlns:a16="http://schemas.microsoft.com/office/drawing/2014/main" id="{0296094A-35E0-4431-983E-222057D9F87A}"/>
              </a:ext>
            </a:extLst>
          </p:cNvPr>
          <p:cNvSpPr txBox="1"/>
          <p:nvPr/>
        </p:nvSpPr>
        <p:spPr>
          <a:xfrm>
            <a:off x="3227677" y="3935242"/>
            <a:ext cx="1023457" cy="430887"/>
          </a:xfrm>
          <a:prstGeom prst="rect">
            <a:avLst/>
          </a:prstGeom>
          <a:noFill/>
        </p:spPr>
        <p:txBody>
          <a:bodyPr wrap="square" rtlCol="0">
            <a:spAutoFit/>
          </a:bodyPr>
          <a:lstStyle/>
          <a:p>
            <a:pPr algn="ctr"/>
            <a:r>
              <a:rPr lang="da-DK" sz="1100" dirty="0"/>
              <a:t>Plantegning</a:t>
            </a:r>
            <a:br>
              <a:rPr lang="da-DK" sz="1100" dirty="0"/>
            </a:br>
            <a:r>
              <a:rPr lang="da-DK" sz="1100" dirty="0"/>
              <a:t>godkendt</a:t>
            </a:r>
          </a:p>
        </p:txBody>
      </p:sp>
      <p:sp>
        <p:nvSpPr>
          <p:cNvPr id="73" name="Ligebenet trekant 72">
            <a:extLst>
              <a:ext uri="{FF2B5EF4-FFF2-40B4-BE49-F238E27FC236}">
                <a16:creationId xmlns:a16="http://schemas.microsoft.com/office/drawing/2014/main" id="{DD7C4400-28A8-40E4-BF91-F6EA1EF4B386}"/>
              </a:ext>
            </a:extLst>
          </p:cNvPr>
          <p:cNvSpPr/>
          <p:nvPr/>
        </p:nvSpPr>
        <p:spPr>
          <a:xfrm rot="10800000">
            <a:off x="3795359" y="2627150"/>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4" name="Tekstfelt 73">
            <a:extLst>
              <a:ext uri="{FF2B5EF4-FFF2-40B4-BE49-F238E27FC236}">
                <a16:creationId xmlns:a16="http://schemas.microsoft.com/office/drawing/2014/main" id="{1B6A9A86-AC5C-4E07-9FE6-95BCC2633ED6}"/>
              </a:ext>
            </a:extLst>
          </p:cNvPr>
          <p:cNvSpPr txBox="1"/>
          <p:nvPr/>
        </p:nvSpPr>
        <p:spPr>
          <a:xfrm>
            <a:off x="3725267" y="2627150"/>
            <a:ext cx="1108985" cy="430887"/>
          </a:xfrm>
          <a:prstGeom prst="rect">
            <a:avLst/>
          </a:prstGeom>
          <a:noFill/>
        </p:spPr>
        <p:txBody>
          <a:bodyPr wrap="square" rtlCol="0">
            <a:spAutoFit/>
          </a:bodyPr>
          <a:lstStyle/>
          <a:p>
            <a:pPr algn="ctr"/>
            <a:r>
              <a:rPr lang="da-DK" sz="1100" dirty="0"/>
              <a:t>Byggetilladelse</a:t>
            </a:r>
          </a:p>
          <a:p>
            <a:pPr algn="ctr"/>
            <a:r>
              <a:rPr lang="da-DK" sz="1100" dirty="0"/>
              <a:t>modtaget</a:t>
            </a:r>
          </a:p>
        </p:txBody>
      </p:sp>
      <p:sp>
        <p:nvSpPr>
          <p:cNvPr id="75" name="Ligebenet trekant 74">
            <a:extLst>
              <a:ext uri="{FF2B5EF4-FFF2-40B4-BE49-F238E27FC236}">
                <a16:creationId xmlns:a16="http://schemas.microsoft.com/office/drawing/2014/main" id="{0FD30BE8-98CC-4858-8C21-5A7DE0F77DD2}"/>
              </a:ext>
            </a:extLst>
          </p:cNvPr>
          <p:cNvSpPr/>
          <p:nvPr/>
        </p:nvSpPr>
        <p:spPr>
          <a:xfrm rot="10800000">
            <a:off x="6589542" y="2627149"/>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6" name="Tekstfelt 75">
            <a:extLst>
              <a:ext uri="{FF2B5EF4-FFF2-40B4-BE49-F238E27FC236}">
                <a16:creationId xmlns:a16="http://schemas.microsoft.com/office/drawing/2014/main" id="{FD117CEA-6379-4653-816F-244D6CBE2BEA}"/>
              </a:ext>
            </a:extLst>
          </p:cNvPr>
          <p:cNvSpPr txBox="1"/>
          <p:nvPr/>
        </p:nvSpPr>
        <p:spPr>
          <a:xfrm>
            <a:off x="6561395" y="2627149"/>
            <a:ext cx="1023457" cy="430887"/>
          </a:xfrm>
          <a:prstGeom prst="rect">
            <a:avLst/>
          </a:prstGeom>
          <a:noFill/>
        </p:spPr>
        <p:txBody>
          <a:bodyPr wrap="square" rtlCol="0">
            <a:spAutoFit/>
          </a:bodyPr>
          <a:lstStyle/>
          <a:p>
            <a:pPr algn="ctr"/>
            <a:r>
              <a:rPr lang="da-DK" sz="1100" dirty="0"/>
              <a:t>Inventar</a:t>
            </a:r>
            <a:br>
              <a:rPr lang="da-DK" sz="1100" dirty="0"/>
            </a:br>
            <a:r>
              <a:rPr lang="da-DK" sz="1100" dirty="0"/>
              <a:t>indkøbt</a:t>
            </a:r>
          </a:p>
        </p:txBody>
      </p:sp>
      <p:sp>
        <p:nvSpPr>
          <p:cNvPr id="77" name="Ligebenet trekant 76">
            <a:extLst>
              <a:ext uri="{FF2B5EF4-FFF2-40B4-BE49-F238E27FC236}">
                <a16:creationId xmlns:a16="http://schemas.microsoft.com/office/drawing/2014/main" id="{2B5579E7-16CA-4584-AE6F-5DE7CA257992}"/>
              </a:ext>
            </a:extLst>
          </p:cNvPr>
          <p:cNvSpPr/>
          <p:nvPr/>
        </p:nvSpPr>
        <p:spPr>
          <a:xfrm rot="10800000">
            <a:off x="7570746" y="2625752"/>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8" name="Tekstfelt 77">
            <a:extLst>
              <a:ext uri="{FF2B5EF4-FFF2-40B4-BE49-F238E27FC236}">
                <a16:creationId xmlns:a16="http://schemas.microsoft.com/office/drawing/2014/main" id="{D98C8FE7-A94C-40C2-B117-EAAABAAA98F0}"/>
              </a:ext>
            </a:extLst>
          </p:cNvPr>
          <p:cNvSpPr txBox="1"/>
          <p:nvPr/>
        </p:nvSpPr>
        <p:spPr>
          <a:xfrm>
            <a:off x="7542599" y="2625752"/>
            <a:ext cx="1023457" cy="430887"/>
          </a:xfrm>
          <a:prstGeom prst="rect">
            <a:avLst/>
          </a:prstGeom>
          <a:noFill/>
        </p:spPr>
        <p:txBody>
          <a:bodyPr wrap="square" rtlCol="0">
            <a:spAutoFit/>
          </a:bodyPr>
          <a:lstStyle/>
          <a:p>
            <a:pPr algn="ctr"/>
            <a:r>
              <a:rPr lang="da-DK" sz="1100" dirty="0"/>
              <a:t>Cafe</a:t>
            </a:r>
            <a:br>
              <a:rPr lang="da-DK" sz="1100" dirty="0"/>
            </a:br>
            <a:r>
              <a:rPr lang="da-DK" sz="1100" dirty="0"/>
              <a:t>indrettet</a:t>
            </a:r>
          </a:p>
        </p:txBody>
      </p:sp>
      <p:sp>
        <p:nvSpPr>
          <p:cNvPr id="79" name="Ligebenet trekant 78">
            <a:extLst>
              <a:ext uri="{FF2B5EF4-FFF2-40B4-BE49-F238E27FC236}">
                <a16:creationId xmlns:a16="http://schemas.microsoft.com/office/drawing/2014/main" id="{9DA896C1-41FE-4521-A132-ECFD1E21FE91}"/>
              </a:ext>
            </a:extLst>
          </p:cNvPr>
          <p:cNvSpPr/>
          <p:nvPr/>
        </p:nvSpPr>
        <p:spPr>
          <a:xfrm rot="10800000">
            <a:off x="4400328" y="3924111"/>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0" name="Tekstfelt 79">
            <a:extLst>
              <a:ext uri="{FF2B5EF4-FFF2-40B4-BE49-F238E27FC236}">
                <a16:creationId xmlns:a16="http://schemas.microsoft.com/office/drawing/2014/main" id="{F0B0B47E-2513-4EFB-AF08-9E6BFE941BD1}"/>
              </a:ext>
            </a:extLst>
          </p:cNvPr>
          <p:cNvSpPr txBox="1"/>
          <p:nvPr/>
        </p:nvSpPr>
        <p:spPr>
          <a:xfrm>
            <a:off x="4372181" y="3924111"/>
            <a:ext cx="1023457" cy="430887"/>
          </a:xfrm>
          <a:prstGeom prst="rect">
            <a:avLst/>
          </a:prstGeom>
          <a:noFill/>
        </p:spPr>
        <p:txBody>
          <a:bodyPr wrap="square" rtlCol="0">
            <a:spAutoFit/>
          </a:bodyPr>
          <a:lstStyle/>
          <a:p>
            <a:pPr algn="ctr"/>
            <a:r>
              <a:rPr lang="da-DK" sz="1100" dirty="0"/>
              <a:t>Leverandør</a:t>
            </a:r>
          </a:p>
          <a:p>
            <a:pPr algn="ctr"/>
            <a:r>
              <a:rPr lang="da-DK" sz="1100" dirty="0"/>
              <a:t>valgt</a:t>
            </a:r>
          </a:p>
        </p:txBody>
      </p:sp>
      <p:sp>
        <p:nvSpPr>
          <p:cNvPr id="7" name="Tekstfelt 6">
            <a:extLst>
              <a:ext uri="{FF2B5EF4-FFF2-40B4-BE49-F238E27FC236}">
                <a16:creationId xmlns:a16="http://schemas.microsoft.com/office/drawing/2014/main" id="{C22DAC22-C81E-49A0-B5BB-BD1939525E16}"/>
              </a:ext>
            </a:extLst>
          </p:cNvPr>
          <p:cNvSpPr txBox="1"/>
          <p:nvPr/>
        </p:nvSpPr>
        <p:spPr>
          <a:xfrm>
            <a:off x="1775904" y="3342456"/>
            <a:ext cx="1053122" cy="261610"/>
          </a:xfrm>
          <a:prstGeom prst="rect">
            <a:avLst/>
          </a:prstGeom>
          <a:noFill/>
        </p:spPr>
        <p:txBody>
          <a:bodyPr wrap="square" rtlCol="0">
            <a:spAutoFit/>
          </a:bodyPr>
          <a:lstStyle/>
          <a:p>
            <a:pPr algn="ctr"/>
            <a:r>
              <a:rPr lang="da-DK" sz="1050" b="1" dirty="0"/>
              <a:t>2/2-2021</a:t>
            </a:r>
          </a:p>
        </p:txBody>
      </p:sp>
      <p:sp>
        <p:nvSpPr>
          <p:cNvPr id="81" name="Tekstfelt 80">
            <a:extLst>
              <a:ext uri="{FF2B5EF4-FFF2-40B4-BE49-F238E27FC236}">
                <a16:creationId xmlns:a16="http://schemas.microsoft.com/office/drawing/2014/main" id="{EC08D3C8-1549-430B-80BB-C8CC9B8498A3}"/>
              </a:ext>
            </a:extLst>
          </p:cNvPr>
          <p:cNvSpPr txBox="1"/>
          <p:nvPr/>
        </p:nvSpPr>
        <p:spPr>
          <a:xfrm>
            <a:off x="1775904" y="4665085"/>
            <a:ext cx="1053122" cy="261610"/>
          </a:xfrm>
          <a:prstGeom prst="rect">
            <a:avLst/>
          </a:prstGeom>
          <a:noFill/>
        </p:spPr>
        <p:txBody>
          <a:bodyPr wrap="square" rtlCol="0">
            <a:spAutoFit/>
          </a:bodyPr>
          <a:lstStyle/>
          <a:p>
            <a:pPr algn="ctr"/>
            <a:r>
              <a:rPr lang="da-DK" sz="1050" b="1" dirty="0"/>
              <a:t>2/2-2021</a:t>
            </a:r>
          </a:p>
        </p:txBody>
      </p:sp>
      <p:sp>
        <p:nvSpPr>
          <p:cNvPr id="82" name="Tekstfelt 81">
            <a:extLst>
              <a:ext uri="{FF2B5EF4-FFF2-40B4-BE49-F238E27FC236}">
                <a16:creationId xmlns:a16="http://schemas.microsoft.com/office/drawing/2014/main" id="{CA1AA3D2-3C6A-4205-8E96-4EDC128B76B8}"/>
              </a:ext>
            </a:extLst>
          </p:cNvPr>
          <p:cNvSpPr txBox="1"/>
          <p:nvPr/>
        </p:nvSpPr>
        <p:spPr>
          <a:xfrm>
            <a:off x="1790736" y="5858964"/>
            <a:ext cx="1053122" cy="261610"/>
          </a:xfrm>
          <a:prstGeom prst="rect">
            <a:avLst/>
          </a:prstGeom>
          <a:noFill/>
        </p:spPr>
        <p:txBody>
          <a:bodyPr wrap="square" rtlCol="0">
            <a:spAutoFit/>
          </a:bodyPr>
          <a:lstStyle/>
          <a:p>
            <a:pPr algn="ctr"/>
            <a:r>
              <a:rPr lang="da-DK" sz="1050" b="1" dirty="0"/>
              <a:t>2/2-2021</a:t>
            </a:r>
          </a:p>
        </p:txBody>
      </p:sp>
      <p:sp>
        <p:nvSpPr>
          <p:cNvPr id="83" name="Ligebenet trekant 82">
            <a:extLst>
              <a:ext uri="{FF2B5EF4-FFF2-40B4-BE49-F238E27FC236}">
                <a16:creationId xmlns:a16="http://schemas.microsoft.com/office/drawing/2014/main" id="{A93EC6DF-E4B4-4B3F-A7FF-6834FFC3EA50}"/>
              </a:ext>
            </a:extLst>
          </p:cNvPr>
          <p:cNvSpPr/>
          <p:nvPr/>
        </p:nvSpPr>
        <p:spPr>
          <a:xfrm rot="10800000">
            <a:off x="5441731" y="3924111"/>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4" name="Tekstfelt 83">
            <a:extLst>
              <a:ext uri="{FF2B5EF4-FFF2-40B4-BE49-F238E27FC236}">
                <a16:creationId xmlns:a16="http://schemas.microsoft.com/office/drawing/2014/main" id="{0A109B2B-931D-492A-A532-5CBA753AF218}"/>
              </a:ext>
            </a:extLst>
          </p:cNvPr>
          <p:cNvSpPr txBox="1"/>
          <p:nvPr/>
        </p:nvSpPr>
        <p:spPr>
          <a:xfrm>
            <a:off x="5413584" y="3924111"/>
            <a:ext cx="1023457" cy="430887"/>
          </a:xfrm>
          <a:prstGeom prst="rect">
            <a:avLst/>
          </a:prstGeom>
          <a:noFill/>
        </p:spPr>
        <p:txBody>
          <a:bodyPr wrap="square" rtlCol="0">
            <a:spAutoFit/>
          </a:bodyPr>
          <a:lstStyle/>
          <a:p>
            <a:pPr algn="ctr"/>
            <a:r>
              <a:rPr lang="da-DK" sz="1100" dirty="0"/>
              <a:t>Underlag</a:t>
            </a:r>
          </a:p>
          <a:p>
            <a:pPr algn="ctr"/>
            <a:r>
              <a:rPr lang="da-DK" sz="1100" dirty="0"/>
              <a:t>etableret</a:t>
            </a:r>
          </a:p>
        </p:txBody>
      </p:sp>
      <p:sp>
        <p:nvSpPr>
          <p:cNvPr id="85" name="Ligebenet trekant 84">
            <a:extLst>
              <a:ext uri="{FF2B5EF4-FFF2-40B4-BE49-F238E27FC236}">
                <a16:creationId xmlns:a16="http://schemas.microsoft.com/office/drawing/2014/main" id="{ACB36CBB-9EFF-4C08-BFF1-B711D2D3919B}"/>
              </a:ext>
            </a:extLst>
          </p:cNvPr>
          <p:cNvSpPr/>
          <p:nvPr/>
        </p:nvSpPr>
        <p:spPr>
          <a:xfrm rot="10800000">
            <a:off x="6749485" y="3918062"/>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6" name="Tekstfelt 85">
            <a:extLst>
              <a:ext uri="{FF2B5EF4-FFF2-40B4-BE49-F238E27FC236}">
                <a16:creationId xmlns:a16="http://schemas.microsoft.com/office/drawing/2014/main" id="{5FC1DDA7-2897-4F0F-96FB-4FC36B54F3B5}"/>
              </a:ext>
            </a:extLst>
          </p:cNvPr>
          <p:cNvSpPr txBox="1"/>
          <p:nvPr/>
        </p:nvSpPr>
        <p:spPr>
          <a:xfrm>
            <a:off x="6721338" y="3918062"/>
            <a:ext cx="1023457" cy="430887"/>
          </a:xfrm>
          <a:prstGeom prst="rect">
            <a:avLst/>
          </a:prstGeom>
          <a:noFill/>
        </p:spPr>
        <p:txBody>
          <a:bodyPr wrap="square" rtlCol="0">
            <a:spAutoFit/>
          </a:bodyPr>
          <a:lstStyle/>
          <a:p>
            <a:pPr algn="ctr"/>
            <a:r>
              <a:rPr lang="da-DK" sz="1100" dirty="0"/>
              <a:t>Aktiviteter</a:t>
            </a:r>
          </a:p>
          <a:p>
            <a:pPr algn="ctr"/>
            <a:r>
              <a:rPr lang="da-DK" sz="1100" dirty="0"/>
              <a:t>opstillet</a:t>
            </a:r>
          </a:p>
        </p:txBody>
      </p:sp>
      <p:sp>
        <p:nvSpPr>
          <p:cNvPr id="87" name="Ligebenet trekant 86">
            <a:extLst>
              <a:ext uri="{FF2B5EF4-FFF2-40B4-BE49-F238E27FC236}">
                <a16:creationId xmlns:a16="http://schemas.microsoft.com/office/drawing/2014/main" id="{1264F2E6-24A9-4BD4-B272-076A74F4F902}"/>
              </a:ext>
            </a:extLst>
          </p:cNvPr>
          <p:cNvSpPr/>
          <p:nvPr/>
        </p:nvSpPr>
        <p:spPr>
          <a:xfrm rot="10800000">
            <a:off x="8142458" y="3917664"/>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8" name="Tekstfelt 87">
            <a:extLst>
              <a:ext uri="{FF2B5EF4-FFF2-40B4-BE49-F238E27FC236}">
                <a16:creationId xmlns:a16="http://schemas.microsoft.com/office/drawing/2014/main" id="{3A03C88C-E36D-4258-86AF-0045D2AE6E12}"/>
              </a:ext>
            </a:extLst>
          </p:cNvPr>
          <p:cNvSpPr txBox="1"/>
          <p:nvPr/>
        </p:nvSpPr>
        <p:spPr>
          <a:xfrm>
            <a:off x="8114311" y="3917664"/>
            <a:ext cx="1023457" cy="600164"/>
          </a:xfrm>
          <a:prstGeom prst="rect">
            <a:avLst/>
          </a:prstGeom>
          <a:noFill/>
        </p:spPr>
        <p:txBody>
          <a:bodyPr wrap="square" rtlCol="0">
            <a:spAutoFit/>
          </a:bodyPr>
          <a:lstStyle/>
          <a:p>
            <a:pPr algn="ctr"/>
            <a:r>
              <a:rPr lang="da-DK" sz="1100" dirty="0"/>
              <a:t>Legeplads</a:t>
            </a:r>
          </a:p>
          <a:p>
            <a:pPr algn="ctr"/>
            <a:r>
              <a:rPr lang="da-DK" sz="1100" dirty="0"/>
              <a:t>sikkerheds-godkendt</a:t>
            </a:r>
          </a:p>
        </p:txBody>
      </p:sp>
      <p:sp>
        <p:nvSpPr>
          <p:cNvPr id="89" name="Ligebenet trekant 88">
            <a:extLst>
              <a:ext uri="{FF2B5EF4-FFF2-40B4-BE49-F238E27FC236}">
                <a16:creationId xmlns:a16="http://schemas.microsoft.com/office/drawing/2014/main" id="{03E60928-9B90-4FC6-89A0-80FA4894801E}"/>
              </a:ext>
            </a:extLst>
          </p:cNvPr>
          <p:cNvSpPr/>
          <p:nvPr/>
        </p:nvSpPr>
        <p:spPr>
          <a:xfrm rot="10800000">
            <a:off x="10081511" y="3920031"/>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0" name="Tekstfelt 89">
            <a:extLst>
              <a:ext uri="{FF2B5EF4-FFF2-40B4-BE49-F238E27FC236}">
                <a16:creationId xmlns:a16="http://schemas.microsoft.com/office/drawing/2014/main" id="{AE64926C-8293-4022-BDC6-4876FE4E1320}"/>
              </a:ext>
            </a:extLst>
          </p:cNvPr>
          <p:cNvSpPr txBox="1"/>
          <p:nvPr/>
        </p:nvSpPr>
        <p:spPr>
          <a:xfrm>
            <a:off x="10053364" y="3920031"/>
            <a:ext cx="1023457" cy="600164"/>
          </a:xfrm>
          <a:prstGeom prst="rect">
            <a:avLst/>
          </a:prstGeom>
          <a:noFill/>
        </p:spPr>
        <p:txBody>
          <a:bodyPr wrap="square" rtlCol="0">
            <a:spAutoFit/>
          </a:bodyPr>
          <a:lstStyle/>
          <a:p>
            <a:pPr algn="ctr"/>
            <a:r>
              <a:rPr lang="da-DK" sz="1100" dirty="0"/>
              <a:t>Legeplads</a:t>
            </a:r>
          </a:p>
          <a:p>
            <a:pPr algn="ctr"/>
            <a:r>
              <a:rPr lang="da-DK" sz="1100" dirty="0"/>
              <a:t>over-</a:t>
            </a:r>
            <a:br>
              <a:rPr lang="da-DK" sz="1100" dirty="0"/>
            </a:br>
            <a:r>
              <a:rPr lang="da-DK" sz="1100" dirty="0"/>
              <a:t>draget</a:t>
            </a:r>
          </a:p>
        </p:txBody>
      </p:sp>
      <p:sp>
        <p:nvSpPr>
          <p:cNvPr id="93" name="Ligebenet trekant 92">
            <a:extLst>
              <a:ext uri="{FF2B5EF4-FFF2-40B4-BE49-F238E27FC236}">
                <a16:creationId xmlns:a16="http://schemas.microsoft.com/office/drawing/2014/main" id="{5780E486-020F-4872-BF8E-DB936C0F775C}"/>
              </a:ext>
            </a:extLst>
          </p:cNvPr>
          <p:cNvSpPr/>
          <p:nvPr/>
        </p:nvSpPr>
        <p:spPr>
          <a:xfrm rot="10800000">
            <a:off x="10610018" y="5107391"/>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4" name="Tekstfelt 93">
            <a:extLst>
              <a:ext uri="{FF2B5EF4-FFF2-40B4-BE49-F238E27FC236}">
                <a16:creationId xmlns:a16="http://schemas.microsoft.com/office/drawing/2014/main" id="{03BDCD38-C44F-4457-8F3F-C3C306D16DC1}"/>
              </a:ext>
            </a:extLst>
          </p:cNvPr>
          <p:cNvSpPr txBox="1"/>
          <p:nvPr/>
        </p:nvSpPr>
        <p:spPr>
          <a:xfrm>
            <a:off x="10581871" y="5107391"/>
            <a:ext cx="1023457" cy="600164"/>
          </a:xfrm>
          <a:prstGeom prst="rect">
            <a:avLst/>
          </a:prstGeom>
          <a:noFill/>
        </p:spPr>
        <p:txBody>
          <a:bodyPr wrap="square" rtlCol="0">
            <a:spAutoFit/>
          </a:bodyPr>
          <a:lstStyle/>
          <a:p>
            <a:pPr algn="ctr"/>
            <a:r>
              <a:rPr lang="da-DK" sz="1100" dirty="0"/>
              <a:t>Løbebane</a:t>
            </a:r>
            <a:br>
              <a:rPr lang="da-DK" sz="1100" dirty="0"/>
            </a:br>
            <a:r>
              <a:rPr lang="da-DK" sz="1100" dirty="0"/>
              <a:t>over-</a:t>
            </a:r>
            <a:br>
              <a:rPr lang="da-DK" sz="1100" dirty="0"/>
            </a:br>
            <a:r>
              <a:rPr lang="da-DK" sz="1100" dirty="0"/>
              <a:t>draget</a:t>
            </a:r>
          </a:p>
        </p:txBody>
      </p:sp>
      <p:sp>
        <p:nvSpPr>
          <p:cNvPr id="95" name="Tekstfelt 94">
            <a:extLst>
              <a:ext uri="{FF2B5EF4-FFF2-40B4-BE49-F238E27FC236}">
                <a16:creationId xmlns:a16="http://schemas.microsoft.com/office/drawing/2014/main" id="{F7FBB70C-3515-44A0-890B-F6816B01F385}"/>
              </a:ext>
            </a:extLst>
          </p:cNvPr>
          <p:cNvSpPr txBox="1"/>
          <p:nvPr/>
        </p:nvSpPr>
        <p:spPr>
          <a:xfrm>
            <a:off x="2768227" y="3343230"/>
            <a:ext cx="1053122" cy="261610"/>
          </a:xfrm>
          <a:prstGeom prst="rect">
            <a:avLst/>
          </a:prstGeom>
          <a:noFill/>
        </p:spPr>
        <p:txBody>
          <a:bodyPr wrap="square" rtlCol="0">
            <a:spAutoFit/>
          </a:bodyPr>
          <a:lstStyle/>
          <a:p>
            <a:pPr algn="ctr"/>
            <a:r>
              <a:rPr lang="da-DK" sz="1050" b="1" dirty="0"/>
              <a:t>20/2-2021</a:t>
            </a:r>
          </a:p>
        </p:txBody>
      </p:sp>
      <p:sp>
        <p:nvSpPr>
          <p:cNvPr id="96" name="Tekstfelt 95">
            <a:extLst>
              <a:ext uri="{FF2B5EF4-FFF2-40B4-BE49-F238E27FC236}">
                <a16:creationId xmlns:a16="http://schemas.microsoft.com/office/drawing/2014/main" id="{126CA9BF-6C68-4087-B2CC-5870F775BA9A}"/>
              </a:ext>
            </a:extLst>
          </p:cNvPr>
          <p:cNvSpPr txBox="1"/>
          <p:nvPr/>
        </p:nvSpPr>
        <p:spPr>
          <a:xfrm>
            <a:off x="3750419" y="3338612"/>
            <a:ext cx="1053122" cy="261610"/>
          </a:xfrm>
          <a:prstGeom prst="rect">
            <a:avLst/>
          </a:prstGeom>
          <a:noFill/>
        </p:spPr>
        <p:txBody>
          <a:bodyPr wrap="square" rtlCol="0">
            <a:spAutoFit/>
          </a:bodyPr>
          <a:lstStyle/>
          <a:p>
            <a:pPr algn="ctr"/>
            <a:r>
              <a:rPr lang="da-DK" sz="1050" b="1" dirty="0"/>
              <a:t>1/5-2021</a:t>
            </a:r>
          </a:p>
        </p:txBody>
      </p:sp>
      <p:sp>
        <p:nvSpPr>
          <p:cNvPr id="97" name="Tekstfelt 96">
            <a:extLst>
              <a:ext uri="{FF2B5EF4-FFF2-40B4-BE49-F238E27FC236}">
                <a16:creationId xmlns:a16="http://schemas.microsoft.com/office/drawing/2014/main" id="{EF26C04A-0438-494A-8FDD-B46C7575B460}"/>
              </a:ext>
            </a:extLst>
          </p:cNvPr>
          <p:cNvSpPr txBox="1"/>
          <p:nvPr/>
        </p:nvSpPr>
        <p:spPr>
          <a:xfrm>
            <a:off x="5593036" y="3338612"/>
            <a:ext cx="1053122" cy="261610"/>
          </a:xfrm>
          <a:prstGeom prst="rect">
            <a:avLst/>
          </a:prstGeom>
          <a:noFill/>
        </p:spPr>
        <p:txBody>
          <a:bodyPr wrap="square" rtlCol="0">
            <a:spAutoFit/>
          </a:bodyPr>
          <a:lstStyle/>
          <a:p>
            <a:pPr algn="ctr"/>
            <a:r>
              <a:rPr lang="da-DK" sz="1050" b="1" dirty="0"/>
              <a:t>20/6-2021</a:t>
            </a:r>
          </a:p>
        </p:txBody>
      </p:sp>
      <p:sp>
        <p:nvSpPr>
          <p:cNvPr id="98" name="Tekstfelt 97">
            <a:extLst>
              <a:ext uri="{FF2B5EF4-FFF2-40B4-BE49-F238E27FC236}">
                <a16:creationId xmlns:a16="http://schemas.microsoft.com/office/drawing/2014/main" id="{FF095395-D510-49A3-BF40-13B05E456905}"/>
              </a:ext>
            </a:extLst>
          </p:cNvPr>
          <p:cNvSpPr txBox="1"/>
          <p:nvPr/>
        </p:nvSpPr>
        <p:spPr>
          <a:xfrm>
            <a:off x="6551075" y="3345003"/>
            <a:ext cx="1053122" cy="261610"/>
          </a:xfrm>
          <a:prstGeom prst="rect">
            <a:avLst/>
          </a:prstGeom>
          <a:noFill/>
        </p:spPr>
        <p:txBody>
          <a:bodyPr wrap="square" rtlCol="0">
            <a:spAutoFit/>
          </a:bodyPr>
          <a:lstStyle/>
          <a:p>
            <a:pPr algn="ctr"/>
            <a:r>
              <a:rPr lang="da-DK" sz="1050" b="1" dirty="0"/>
              <a:t>15/8-2021</a:t>
            </a:r>
          </a:p>
        </p:txBody>
      </p:sp>
      <p:sp>
        <p:nvSpPr>
          <p:cNvPr id="99" name="Tekstfelt 98">
            <a:extLst>
              <a:ext uri="{FF2B5EF4-FFF2-40B4-BE49-F238E27FC236}">
                <a16:creationId xmlns:a16="http://schemas.microsoft.com/office/drawing/2014/main" id="{06C9A6A3-661D-4ABA-9F70-E4360FB5DBBC}"/>
              </a:ext>
            </a:extLst>
          </p:cNvPr>
          <p:cNvSpPr txBox="1"/>
          <p:nvPr/>
        </p:nvSpPr>
        <p:spPr>
          <a:xfrm>
            <a:off x="7544841" y="3335064"/>
            <a:ext cx="1053122" cy="261610"/>
          </a:xfrm>
          <a:prstGeom prst="rect">
            <a:avLst/>
          </a:prstGeom>
          <a:noFill/>
        </p:spPr>
        <p:txBody>
          <a:bodyPr wrap="square" rtlCol="0">
            <a:spAutoFit/>
          </a:bodyPr>
          <a:lstStyle/>
          <a:p>
            <a:pPr algn="ctr"/>
            <a:r>
              <a:rPr lang="da-DK" sz="1050" b="1" dirty="0"/>
              <a:t>1/10-2021</a:t>
            </a:r>
          </a:p>
        </p:txBody>
      </p:sp>
      <p:sp>
        <p:nvSpPr>
          <p:cNvPr id="100" name="Tekstfelt 99">
            <a:extLst>
              <a:ext uri="{FF2B5EF4-FFF2-40B4-BE49-F238E27FC236}">
                <a16:creationId xmlns:a16="http://schemas.microsoft.com/office/drawing/2014/main" id="{37FAE97B-1F24-486C-A875-E5BB5C71F5F6}"/>
              </a:ext>
            </a:extLst>
          </p:cNvPr>
          <p:cNvSpPr txBox="1"/>
          <p:nvPr/>
        </p:nvSpPr>
        <p:spPr>
          <a:xfrm>
            <a:off x="8527540" y="3335576"/>
            <a:ext cx="1053122" cy="261610"/>
          </a:xfrm>
          <a:prstGeom prst="rect">
            <a:avLst/>
          </a:prstGeom>
          <a:noFill/>
        </p:spPr>
        <p:txBody>
          <a:bodyPr wrap="square" rtlCol="0">
            <a:spAutoFit/>
          </a:bodyPr>
          <a:lstStyle/>
          <a:p>
            <a:pPr algn="ctr"/>
            <a:r>
              <a:rPr lang="da-DK" sz="1050" b="1" dirty="0"/>
              <a:t>15/10-2021</a:t>
            </a:r>
          </a:p>
        </p:txBody>
      </p:sp>
      <p:sp>
        <p:nvSpPr>
          <p:cNvPr id="101" name="Tekstfelt 100">
            <a:extLst>
              <a:ext uri="{FF2B5EF4-FFF2-40B4-BE49-F238E27FC236}">
                <a16:creationId xmlns:a16="http://schemas.microsoft.com/office/drawing/2014/main" id="{F2EEC398-3401-45A0-8D88-89A453FB7D9D}"/>
              </a:ext>
            </a:extLst>
          </p:cNvPr>
          <p:cNvSpPr txBox="1"/>
          <p:nvPr/>
        </p:nvSpPr>
        <p:spPr>
          <a:xfrm>
            <a:off x="9553855" y="3335579"/>
            <a:ext cx="1053122" cy="261610"/>
          </a:xfrm>
          <a:prstGeom prst="rect">
            <a:avLst/>
          </a:prstGeom>
          <a:noFill/>
        </p:spPr>
        <p:txBody>
          <a:bodyPr wrap="square" rtlCol="0">
            <a:spAutoFit/>
          </a:bodyPr>
          <a:lstStyle/>
          <a:p>
            <a:pPr algn="ctr"/>
            <a:r>
              <a:rPr lang="da-DK" sz="1050" b="1" dirty="0"/>
              <a:t>1/11-2021</a:t>
            </a:r>
          </a:p>
        </p:txBody>
      </p:sp>
      <p:sp>
        <p:nvSpPr>
          <p:cNvPr id="102" name="Tekstfelt 101">
            <a:extLst>
              <a:ext uri="{FF2B5EF4-FFF2-40B4-BE49-F238E27FC236}">
                <a16:creationId xmlns:a16="http://schemas.microsoft.com/office/drawing/2014/main" id="{C6E413FE-8039-47B5-B718-68A24522928C}"/>
              </a:ext>
            </a:extLst>
          </p:cNvPr>
          <p:cNvSpPr txBox="1"/>
          <p:nvPr/>
        </p:nvSpPr>
        <p:spPr>
          <a:xfrm>
            <a:off x="10578480" y="3344828"/>
            <a:ext cx="1053122" cy="261610"/>
          </a:xfrm>
          <a:prstGeom prst="rect">
            <a:avLst/>
          </a:prstGeom>
          <a:noFill/>
        </p:spPr>
        <p:txBody>
          <a:bodyPr wrap="square" rtlCol="0">
            <a:spAutoFit/>
          </a:bodyPr>
          <a:lstStyle/>
          <a:p>
            <a:pPr algn="ctr"/>
            <a:r>
              <a:rPr lang="da-DK" sz="1050" b="1" dirty="0"/>
              <a:t>30/11-2021</a:t>
            </a:r>
          </a:p>
        </p:txBody>
      </p:sp>
      <p:sp>
        <p:nvSpPr>
          <p:cNvPr id="103" name="Tekstfelt 102">
            <a:extLst>
              <a:ext uri="{FF2B5EF4-FFF2-40B4-BE49-F238E27FC236}">
                <a16:creationId xmlns:a16="http://schemas.microsoft.com/office/drawing/2014/main" id="{26A00B6A-D2B5-46F1-9D49-E2EA02153CE8}"/>
              </a:ext>
            </a:extLst>
          </p:cNvPr>
          <p:cNvSpPr txBox="1"/>
          <p:nvPr/>
        </p:nvSpPr>
        <p:spPr>
          <a:xfrm>
            <a:off x="3212844" y="4659704"/>
            <a:ext cx="1053122" cy="261610"/>
          </a:xfrm>
          <a:prstGeom prst="rect">
            <a:avLst/>
          </a:prstGeom>
          <a:noFill/>
        </p:spPr>
        <p:txBody>
          <a:bodyPr wrap="square" rtlCol="0">
            <a:spAutoFit/>
          </a:bodyPr>
          <a:lstStyle/>
          <a:p>
            <a:pPr algn="ctr"/>
            <a:r>
              <a:rPr lang="da-DK" sz="1050" b="1" dirty="0"/>
              <a:t>20/3-2021</a:t>
            </a:r>
          </a:p>
        </p:txBody>
      </p:sp>
      <p:sp>
        <p:nvSpPr>
          <p:cNvPr id="104" name="Tekstfelt 103">
            <a:extLst>
              <a:ext uri="{FF2B5EF4-FFF2-40B4-BE49-F238E27FC236}">
                <a16:creationId xmlns:a16="http://schemas.microsoft.com/office/drawing/2014/main" id="{9037DC17-FC74-4895-A6D9-6A0BDC8FBDFA}"/>
              </a:ext>
            </a:extLst>
          </p:cNvPr>
          <p:cNvSpPr txBox="1"/>
          <p:nvPr/>
        </p:nvSpPr>
        <p:spPr>
          <a:xfrm>
            <a:off x="4365562" y="4661265"/>
            <a:ext cx="1053122" cy="261610"/>
          </a:xfrm>
          <a:prstGeom prst="rect">
            <a:avLst/>
          </a:prstGeom>
          <a:noFill/>
        </p:spPr>
        <p:txBody>
          <a:bodyPr wrap="square" rtlCol="0">
            <a:spAutoFit/>
          </a:bodyPr>
          <a:lstStyle/>
          <a:p>
            <a:pPr algn="ctr"/>
            <a:r>
              <a:rPr lang="da-DK" sz="1050" b="1" dirty="0"/>
              <a:t>20/5-2021</a:t>
            </a:r>
          </a:p>
        </p:txBody>
      </p:sp>
      <p:sp>
        <p:nvSpPr>
          <p:cNvPr id="105" name="Tekstfelt 104">
            <a:extLst>
              <a:ext uri="{FF2B5EF4-FFF2-40B4-BE49-F238E27FC236}">
                <a16:creationId xmlns:a16="http://schemas.microsoft.com/office/drawing/2014/main" id="{74BC24D3-971B-476F-AB6F-16E46080F28E}"/>
              </a:ext>
            </a:extLst>
          </p:cNvPr>
          <p:cNvSpPr txBox="1"/>
          <p:nvPr/>
        </p:nvSpPr>
        <p:spPr>
          <a:xfrm>
            <a:off x="5404068" y="4653476"/>
            <a:ext cx="1053122" cy="261610"/>
          </a:xfrm>
          <a:prstGeom prst="rect">
            <a:avLst/>
          </a:prstGeom>
          <a:noFill/>
        </p:spPr>
        <p:txBody>
          <a:bodyPr wrap="square" rtlCol="0">
            <a:spAutoFit/>
          </a:bodyPr>
          <a:lstStyle/>
          <a:p>
            <a:pPr algn="ctr"/>
            <a:r>
              <a:rPr lang="da-DK" sz="1050" b="1" dirty="0"/>
              <a:t>10/6-2021</a:t>
            </a:r>
          </a:p>
        </p:txBody>
      </p:sp>
      <p:sp>
        <p:nvSpPr>
          <p:cNvPr id="106" name="Tekstfelt 105">
            <a:extLst>
              <a:ext uri="{FF2B5EF4-FFF2-40B4-BE49-F238E27FC236}">
                <a16:creationId xmlns:a16="http://schemas.microsoft.com/office/drawing/2014/main" id="{DC5669EB-A8D8-4509-9C64-D16E171C836D}"/>
              </a:ext>
            </a:extLst>
          </p:cNvPr>
          <p:cNvSpPr txBox="1"/>
          <p:nvPr/>
        </p:nvSpPr>
        <p:spPr>
          <a:xfrm>
            <a:off x="6693085" y="4647508"/>
            <a:ext cx="1053122" cy="261610"/>
          </a:xfrm>
          <a:prstGeom prst="rect">
            <a:avLst/>
          </a:prstGeom>
          <a:noFill/>
        </p:spPr>
        <p:txBody>
          <a:bodyPr wrap="square" rtlCol="0">
            <a:spAutoFit/>
          </a:bodyPr>
          <a:lstStyle/>
          <a:p>
            <a:pPr algn="ctr"/>
            <a:r>
              <a:rPr lang="da-DK" sz="1050" b="1" dirty="0"/>
              <a:t>1/9-2021</a:t>
            </a:r>
          </a:p>
        </p:txBody>
      </p:sp>
      <p:sp>
        <p:nvSpPr>
          <p:cNvPr id="107" name="Tekstfelt 106">
            <a:extLst>
              <a:ext uri="{FF2B5EF4-FFF2-40B4-BE49-F238E27FC236}">
                <a16:creationId xmlns:a16="http://schemas.microsoft.com/office/drawing/2014/main" id="{DB4F9858-2497-4CB9-A00A-6A5894718D45}"/>
              </a:ext>
            </a:extLst>
          </p:cNvPr>
          <p:cNvSpPr txBox="1"/>
          <p:nvPr/>
        </p:nvSpPr>
        <p:spPr>
          <a:xfrm>
            <a:off x="8084585" y="4653954"/>
            <a:ext cx="1053122" cy="261610"/>
          </a:xfrm>
          <a:prstGeom prst="rect">
            <a:avLst/>
          </a:prstGeom>
          <a:noFill/>
        </p:spPr>
        <p:txBody>
          <a:bodyPr wrap="square" rtlCol="0">
            <a:spAutoFit/>
          </a:bodyPr>
          <a:lstStyle/>
          <a:p>
            <a:pPr algn="ctr"/>
            <a:r>
              <a:rPr lang="da-DK" sz="1050" b="1" dirty="0"/>
              <a:t>5/10-2021</a:t>
            </a:r>
          </a:p>
        </p:txBody>
      </p:sp>
      <p:sp>
        <p:nvSpPr>
          <p:cNvPr id="108" name="Tekstfelt 107">
            <a:extLst>
              <a:ext uri="{FF2B5EF4-FFF2-40B4-BE49-F238E27FC236}">
                <a16:creationId xmlns:a16="http://schemas.microsoft.com/office/drawing/2014/main" id="{2BD83499-8844-4A78-8FFB-C32B697A69A0}"/>
              </a:ext>
            </a:extLst>
          </p:cNvPr>
          <p:cNvSpPr txBox="1"/>
          <p:nvPr/>
        </p:nvSpPr>
        <p:spPr>
          <a:xfrm>
            <a:off x="10010415" y="4647205"/>
            <a:ext cx="1053122" cy="261610"/>
          </a:xfrm>
          <a:prstGeom prst="rect">
            <a:avLst/>
          </a:prstGeom>
          <a:noFill/>
        </p:spPr>
        <p:txBody>
          <a:bodyPr wrap="square" rtlCol="0">
            <a:spAutoFit/>
          </a:bodyPr>
          <a:lstStyle/>
          <a:p>
            <a:pPr algn="ctr"/>
            <a:r>
              <a:rPr lang="da-DK" sz="1050" b="1" dirty="0"/>
              <a:t>15/11-2021</a:t>
            </a:r>
          </a:p>
        </p:txBody>
      </p:sp>
      <p:sp>
        <p:nvSpPr>
          <p:cNvPr id="109" name="Tekstfelt 108">
            <a:extLst>
              <a:ext uri="{FF2B5EF4-FFF2-40B4-BE49-F238E27FC236}">
                <a16:creationId xmlns:a16="http://schemas.microsoft.com/office/drawing/2014/main" id="{0337F7B2-BB8F-440F-8057-5354669BBFB0}"/>
              </a:ext>
            </a:extLst>
          </p:cNvPr>
          <p:cNvSpPr txBox="1"/>
          <p:nvPr/>
        </p:nvSpPr>
        <p:spPr>
          <a:xfrm>
            <a:off x="10563238" y="5867353"/>
            <a:ext cx="1053122" cy="261610"/>
          </a:xfrm>
          <a:prstGeom prst="rect">
            <a:avLst/>
          </a:prstGeom>
          <a:noFill/>
        </p:spPr>
        <p:txBody>
          <a:bodyPr wrap="square" rtlCol="0">
            <a:spAutoFit/>
          </a:bodyPr>
          <a:lstStyle/>
          <a:p>
            <a:pPr algn="ctr"/>
            <a:r>
              <a:rPr lang="da-DK" sz="1050" b="1" dirty="0"/>
              <a:t>30/11-2021</a:t>
            </a:r>
          </a:p>
        </p:txBody>
      </p:sp>
      <p:sp>
        <p:nvSpPr>
          <p:cNvPr id="110" name="Ligebenet trekant 109">
            <a:extLst>
              <a:ext uri="{FF2B5EF4-FFF2-40B4-BE49-F238E27FC236}">
                <a16:creationId xmlns:a16="http://schemas.microsoft.com/office/drawing/2014/main" id="{F8FF12BA-EE50-45E1-8BFF-1E5A611F5862}"/>
              </a:ext>
            </a:extLst>
          </p:cNvPr>
          <p:cNvSpPr/>
          <p:nvPr/>
        </p:nvSpPr>
        <p:spPr>
          <a:xfrm rot="10800000">
            <a:off x="2881777" y="5132789"/>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1" name="Tekstfelt 110">
            <a:extLst>
              <a:ext uri="{FF2B5EF4-FFF2-40B4-BE49-F238E27FC236}">
                <a16:creationId xmlns:a16="http://schemas.microsoft.com/office/drawing/2014/main" id="{53E5CB1C-E490-457C-9B29-75201A921D64}"/>
              </a:ext>
            </a:extLst>
          </p:cNvPr>
          <p:cNvSpPr txBox="1"/>
          <p:nvPr/>
        </p:nvSpPr>
        <p:spPr>
          <a:xfrm>
            <a:off x="2853630" y="5132789"/>
            <a:ext cx="1023457" cy="430887"/>
          </a:xfrm>
          <a:prstGeom prst="rect">
            <a:avLst/>
          </a:prstGeom>
          <a:noFill/>
        </p:spPr>
        <p:txBody>
          <a:bodyPr wrap="square" rtlCol="0">
            <a:spAutoFit/>
          </a:bodyPr>
          <a:lstStyle/>
          <a:p>
            <a:pPr algn="ctr"/>
            <a:r>
              <a:rPr lang="da-DK" sz="1100" dirty="0"/>
              <a:t>Plantegning</a:t>
            </a:r>
            <a:br>
              <a:rPr lang="da-DK" sz="1100" dirty="0"/>
            </a:br>
            <a:r>
              <a:rPr lang="da-DK" sz="1100" dirty="0"/>
              <a:t>godkendt</a:t>
            </a:r>
          </a:p>
        </p:txBody>
      </p:sp>
      <p:sp>
        <p:nvSpPr>
          <p:cNvPr id="112" name="Tekstfelt 111">
            <a:extLst>
              <a:ext uri="{FF2B5EF4-FFF2-40B4-BE49-F238E27FC236}">
                <a16:creationId xmlns:a16="http://schemas.microsoft.com/office/drawing/2014/main" id="{009C64E5-CCCE-4FB9-9BEC-527F34C92004}"/>
              </a:ext>
            </a:extLst>
          </p:cNvPr>
          <p:cNvSpPr txBox="1"/>
          <p:nvPr/>
        </p:nvSpPr>
        <p:spPr>
          <a:xfrm>
            <a:off x="2838797" y="5857251"/>
            <a:ext cx="1053122" cy="261610"/>
          </a:xfrm>
          <a:prstGeom prst="rect">
            <a:avLst/>
          </a:prstGeom>
          <a:noFill/>
        </p:spPr>
        <p:txBody>
          <a:bodyPr wrap="square" rtlCol="0">
            <a:spAutoFit/>
          </a:bodyPr>
          <a:lstStyle/>
          <a:p>
            <a:pPr algn="ctr"/>
            <a:r>
              <a:rPr lang="da-DK" sz="1050" b="1" dirty="0"/>
              <a:t>1/3-2021</a:t>
            </a:r>
          </a:p>
        </p:txBody>
      </p:sp>
      <p:sp>
        <p:nvSpPr>
          <p:cNvPr id="113" name="Ligebenet trekant 112">
            <a:extLst>
              <a:ext uri="{FF2B5EF4-FFF2-40B4-BE49-F238E27FC236}">
                <a16:creationId xmlns:a16="http://schemas.microsoft.com/office/drawing/2014/main" id="{DA49A1D7-FC7F-4667-8993-7FADFF01AB58}"/>
              </a:ext>
            </a:extLst>
          </p:cNvPr>
          <p:cNvSpPr/>
          <p:nvPr/>
        </p:nvSpPr>
        <p:spPr>
          <a:xfrm rot="10800000">
            <a:off x="4771256" y="2627605"/>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4" name="Tekstfelt 113">
            <a:extLst>
              <a:ext uri="{FF2B5EF4-FFF2-40B4-BE49-F238E27FC236}">
                <a16:creationId xmlns:a16="http://schemas.microsoft.com/office/drawing/2014/main" id="{1B76FEAC-E0A3-4EFA-870F-63BE5E7417D8}"/>
              </a:ext>
            </a:extLst>
          </p:cNvPr>
          <p:cNvSpPr txBox="1"/>
          <p:nvPr/>
        </p:nvSpPr>
        <p:spPr>
          <a:xfrm>
            <a:off x="4701164" y="2627605"/>
            <a:ext cx="1108985" cy="430887"/>
          </a:xfrm>
          <a:prstGeom prst="rect">
            <a:avLst/>
          </a:prstGeom>
          <a:noFill/>
        </p:spPr>
        <p:txBody>
          <a:bodyPr wrap="square" rtlCol="0">
            <a:spAutoFit/>
          </a:bodyPr>
          <a:lstStyle/>
          <a:p>
            <a:pPr algn="ctr"/>
            <a:r>
              <a:rPr lang="da-DK" sz="1100" dirty="0"/>
              <a:t>Entreprenør</a:t>
            </a:r>
          </a:p>
          <a:p>
            <a:pPr algn="ctr"/>
            <a:r>
              <a:rPr lang="da-DK" sz="1100" dirty="0"/>
              <a:t>valgt</a:t>
            </a:r>
          </a:p>
        </p:txBody>
      </p:sp>
      <p:sp>
        <p:nvSpPr>
          <p:cNvPr id="115" name="Tekstfelt 114">
            <a:extLst>
              <a:ext uri="{FF2B5EF4-FFF2-40B4-BE49-F238E27FC236}">
                <a16:creationId xmlns:a16="http://schemas.microsoft.com/office/drawing/2014/main" id="{7493E092-3C61-4F89-A9D9-EF909ACFDD26}"/>
              </a:ext>
            </a:extLst>
          </p:cNvPr>
          <p:cNvSpPr txBox="1"/>
          <p:nvPr/>
        </p:nvSpPr>
        <p:spPr>
          <a:xfrm>
            <a:off x="4726316" y="3339067"/>
            <a:ext cx="1053122" cy="261610"/>
          </a:xfrm>
          <a:prstGeom prst="rect">
            <a:avLst/>
          </a:prstGeom>
          <a:noFill/>
        </p:spPr>
        <p:txBody>
          <a:bodyPr wrap="square" rtlCol="0">
            <a:spAutoFit/>
          </a:bodyPr>
          <a:lstStyle/>
          <a:p>
            <a:pPr algn="ctr"/>
            <a:r>
              <a:rPr lang="da-DK" sz="1050" b="1" dirty="0"/>
              <a:t>1/6-2021</a:t>
            </a:r>
          </a:p>
        </p:txBody>
      </p:sp>
      <p:sp>
        <p:nvSpPr>
          <p:cNvPr id="116" name="Ligebenet trekant 115">
            <a:extLst>
              <a:ext uri="{FF2B5EF4-FFF2-40B4-BE49-F238E27FC236}">
                <a16:creationId xmlns:a16="http://schemas.microsoft.com/office/drawing/2014/main" id="{794C4F8F-1969-4A38-8654-783242E4CFDB}"/>
              </a:ext>
            </a:extLst>
          </p:cNvPr>
          <p:cNvSpPr/>
          <p:nvPr/>
        </p:nvSpPr>
        <p:spPr>
          <a:xfrm rot="10800000">
            <a:off x="3991185" y="5130860"/>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7" name="Tekstfelt 116">
            <a:extLst>
              <a:ext uri="{FF2B5EF4-FFF2-40B4-BE49-F238E27FC236}">
                <a16:creationId xmlns:a16="http://schemas.microsoft.com/office/drawing/2014/main" id="{19490830-C033-4B7B-A847-BE8A4ADC546D}"/>
              </a:ext>
            </a:extLst>
          </p:cNvPr>
          <p:cNvSpPr txBox="1"/>
          <p:nvPr/>
        </p:nvSpPr>
        <p:spPr>
          <a:xfrm>
            <a:off x="3963038" y="5130860"/>
            <a:ext cx="1023457" cy="430887"/>
          </a:xfrm>
          <a:prstGeom prst="rect">
            <a:avLst/>
          </a:prstGeom>
          <a:noFill/>
        </p:spPr>
        <p:txBody>
          <a:bodyPr wrap="square" rtlCol="0">
            <a:spAutoFit/>
          </a:bodyPr>
          <a:lstStyle/>
          <a:p>
            <a:pPr algn="ctr"/>
            <a:r>
              <a:rPr lang="da-DK" sz="1100" dirty="0"/>
              <a:t>Løbeunderlag</a:t>
            </a:r>
            <a:br>
              <a:rPr lang="da-DK" sz="1100" dirty="0"/>
            </a:br>
            <a:r>
              <a:rPr lang="da-DK" sz="1100" dirty="0"/>
              <a:t>besluttet</a:t>
            </a:r>
          </a:p>
        </p:txBody>
      </p:sp>
      <p:sp>
        <p:nvSpPr>
          <p:cNvPr id="118" name="Tekstfelt 117">
            <a:extLst>
              <a:ext uri="{FF2B5EF4-FFF2-40B4-BE49-F238E27FC236}">
                <a16:creationId xmlns:a16="http://schemas.microsoft.com/office/drawing/2014/main" id="{B6C7B500-2C79-4FFA-AD05-4EAC37B2742E}"/>
              </a:ext>
            </a:extLst>
          </p:cNvPr>
          <p:cNvSpPr txBox="1"/>
          <p:nvPr/>
        </p:nvSpPr>
        <p:spPr>
          <a:xfrm>
            <a:off x="3948205" y="5855322"/>
            <a:ext cx="1053122" cy="261610"/>
          </a:xfrm>
          <a:prstGeom prst="rect">
            <a:avLst/>
          </a:prstGeom>
          <a:noFill/>
        </p:spPr>
        <p:txBody>
          <a:bodyPr wrap="square" rtlCol="0">
            <a:spAutoFit/>
          </a:bodyPr>
          <a:lstStyle/>
          <a:p>
            <a:pPr algn="ctr"/>
            <a:r>
              <a:rPr lang="da-DK" sz="1050" b="1" dirty="0"/>
              <a:t>1/3-2021</a:t>
            </a:r>
          </a:p>
        </p:txBody>
      </p:sp>
      <p:sp>
        <p:nvSpPr>
          <p:cNvPr id="119" name="Ligebenet trekant 118">
            <a:extLst>
              <a:ext uri="{FF2B5EF4-FFF2-40B4-BE49-F238E27FC236}">
                <a16:creationId xmlns:a16="http://schemas.microsoft.com/office/drawing/2014/main" id="{25E0931B-E158-45CB-8429-FA80BE0B2BF9}"/>
              </a:ext>
            </a:extLst>
          </p:cNvPr>
          <p:cNvSpPr/>
          <p:nvPr/>
        </p:nvSpPr>
        <p:spPr>
          <a:xfrm rot="10800000">
            <a:off x="8604291" y="5130860"/>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0" name="Tekstfelt 119">
            <a:extLst>
              <a:ext uri="{FF2B5EF4-FFF2-40B4-BE49-F238E27FC236}">
                <a16:creationId xmlns:a16="http://schemas.microsoft.com/office/drawing/2014/main" id="{55743C02-9892-42A0-812A-166E7E048B37}"/>
              </a:ext>
            </a:extLst>
          </p:cNvPr>
          <p:cNvSpPr txBox="1"/>
          <p:nvPr/>
        </p:nvSpPr>
        <p:spPr>
          <a:xfrm>
            <a:off x="8576144" y="5130860"/>
            <a:ext cx="1023457" cy="430887"/>
          </a:xfrm>
          <a:prstGeom prst="rect">
            <a:avLst/>
          </a:prstGeom>
          <a:noFill/>
        </p:spPr>
        <p:txBody>
          <a:bodyPr wrap="square" rtlCol="0">
            <a:spAutoFit/>
          </a:bodyPr>
          <a:lstStyle/>
          <a:p>
            <a:pPr algn="ctr"/>
            <a:r>
              <a:rPr lang="da-DK" sz="1100" dirty="0"/>
              <a:t>Løbebane</a:t>
            </a:r>
            <a:br>
              <a:rPr lang="da-DK" sz="1100" dirty="0"/>
            </a:br>
            <a:r>
              <a:rPr lang="da-DK" sz="1100" dirty="0"/>
              <a:t>testet</a:t>
            </a:r>
          </a:p>
        </p:txBody>
      </p:sp>
      <p:sp>
        <p:nvSpPr>
          <p:cNvPr id="121" name="Tekstfelt 120">
            <a:extLst>
              <a:ext uri="{FF2B5EF4-FFF2-40B4-BE49-F238E27FC236}">
                <a16:creationId xmlns:a16="http://schemas.microsoft.com/office/drawing/2014/main" id="{9AEA3CDE-F31A-4E29-A41C-E206048B290F}"/>
              </a:ext>
            </a:extLst>
          </p:cNvPr>
          <p:cNvSpPr txBox="1"/>
          <p:nvPr/>
        </p:nvSpPr>
        <p:spPr>
          <a:xfrm>
            <a:off x="8561311" y="5855322"/>
            <a:ext cx="1053122" cy="261610"/>
          </a:xfrm>
          <a:prstGeom prst="rect">
            <a:avLst/>
          </a:prstGeom>
          <a:noFill/>
        </p:spPr>
        <p:txBody>
          <a:bodyPr wrap="square" rtlCol="0">
            <a:spAutoFit/>
          </a:bodyPr>
          <a:lstStyle/>
          <a:p>
            <a:pPr algn="ctr"/>
            <a:r>
              <a:rPr lang="da-DK" sz="1050" b="1" dirty="0"/>
              <a:t>15/10-2021</a:t>
            </a:r>
          </a:p>
        </p:txBody>
      </p:sp>
      <p:sp>
        <p:nvSpPr>
          <p:cNvPr id="122" name="Ligebenet trekant 121">
            <a:extLst>
              <a:ext uri="{FF2B5EF4-FFF2-40B4-BE49-F238E27FC236}">
                <a16:creationId xmlns:a16="http://schemas.microsoft.com/office/drawing/2014/main" id="{4CE678D0-6B87-4936-A9E2-0E880BD0E6F3}"/>
              </a:ext>
            </a:extLst>
          </p:cNvPr>
          <p:cNvSpPr/>
          <p:nvPr/>
        </p:nvSpPr>
        <p:spPr>
          <a:xfrm rot="10800000">
            <a:off x="6134945" y="5139583"/>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3" name="Tekstfelt 122">
            <a:extLst>
              <a:ext uri="{FF2B5EF4-FFF2-40B4-BE49-F238E27FC236}">
                <a16:creationId xmlns:a16="http://schemas.microsoft.com/office/drawing/2014/main" id="{FFBFD0B4-8FD8-4DE7-9CD3-95E31BD95A20}"/>
              </a:ext>
            </a:extLst>
          </p:cNvPr>
          <p:cNvSpPr txBox="1"/>
          <p:nvPr/>
        </p:nvSpPr>
        <p:spPr>
          <a:xfrm>
            <a:off x="6106798" y="5139583"/>
            <a:ext cx="1023457" cy="430887"/>
          </a:xfrm>
          <a:prstGeom prst="rect">
            <a:avLst/>
          </a:prstGeom>
          <a:noFill/>
        </p:spPr>
        <p:txBody>
          <a:bodyPr wrap="square" rtlCol="0">
            <a:spAutoFit/>
          </a:bodyPr>
          <a:lstStyle/>
          <a:p>
            <a:pPr algn="ctr"/>
            <a:r>
              <a:rPr lang="da-DK" sz="1100" dirty="0"/>
              <a:t>Løbeunderlag</a:t>
            </a:r>
            <a:br>
              <a:rPr lang="da-DK" sz="1100" dirty="0"/>
            </a:br>
            <a:r>
              <a:rPr lang="da-DK" sz="1100" dirty="0"/>
              <a:t>etableret</a:t>
            </a:r>
          </a:p>
        </p:txBody>
      </p:sp>
      <p:sp>
        <p:nvSpPr>
          <p:cNvPr id="124" name="Tekstfelt 123">
            <a:extLst>
              <a:ext uri="{FF2B5EF4-FFF2-40B4-BE49-F238E27FC236}">
                <a16:creationId xmlns:a16="http://schemas.microsoft.com/office/drawing/2014/main" id="{8A01CA7C-FE46-425C-BA07-CEA141D6CB0A}"/>
              </a:ext>
            </a:extLst>
          </p:cNvPr>
          <p:cNvSpPr txBox="1"/>
          <p:nvPr/>
        </p:nvSpPr>
        <p:spPr>
          <a:xfrm>
            <a:off x="6091965" y="5864045"/>
            <a:ext cx="1053122" cy="261610"/>
          </a:xfrm>
          <a:prstGeom prst="rect">
            <a:avLst/>
          </a:prstGeom>
          <a:noFill/>
        </p:spPr>
        <p:txBody>
          <a:bodyPr wrap="square" rtlCol="0">
            <a:spAutoFit/>
          </a:bodyPr>
          <a:lstStyle/>
          <a:p>
            <a:pPr algn="ctr"/>
            <a:r>
              <a:rPr lang="da-DK" sz="1050" b="1" dirty="0"/>
              <a:t>1/7-2021</a:t>
            </a:r>
          </a:p>
        </p:txBody>
      </p:sp>
      <p:sp>
        <p:nvSpPr>
          <p:cNvPr id="125" name="Tekstfelt 124">
            <a:extLst>
              <a:ext uri="{FF2B5EF4-FFF2-40B4-BE49-F238E27FC236}">
                <a16:creationId xmlns:a16="http://schemas.microsoft.com/office/drawing/2014/main" id="{278D0183-4F78-4DE6-ADEB-5742B892F960}"/>
              </a:ext>
            </a:extLst>
          </p:cNvPr>
          <p:cNvSpPr txBox="1"/>
          <p:nvPr/>
        </p:nvSpPr>
        <p:spPr>
          <a:xfrm>
            <a:off x="2800879" y="2429953"/>
            <a:ext cx="1108985" cy="230832"/>
          </a:xfrm>
          <a:prstGeom prst="rect">
            <a:avLst/>
          </a:prstGeom>
          <a:noFill/>
        </p:spPr>
        <p:txBody>
          <a:bodyPr wrap="square" rtlCol="0">
            <a:spAutoFit/>
          </a:bodyPr>
          <a:lstStyle/>
          <a:p>
            <a:r>
              <a:rPr lang="da-DK" sz="900" b="1" dirty="0"/>
              <a:t>Beslutningspunkt</a:t>
            </a:r>
          </a:p>
        </p:txBody>
      </p:sp>
      <p:sp>
        <p:nvSpPr>
          <p:cNvPr id="126" name="Tekstfelt 125">
            <a:extLst>
              <a:ext uri="{FF2B5EF4-FFF2-40B4-BE49-F238E27FC236}">
                <a16:creationId xmlns:a16="http://schemas.microsoft.com/office/drawing/2014/main" id="{7BB59C9F-6553-40A0-8A3A-3F8CCA3BC537}"/>
              </a:ext>
            </a:extLst>
          </p:cNvPr>
          <p:cNvSpPr txBox="1"/>
          <p:nvPr/>
        </p:nvSpPr>
        <p:spPr>
          <a:xfrm>
            <a:off x="1807831" y="2428419"/>
            <a:ext cx="1108985" cy="230832"/>
          </a:xfrm>
          <a:prstGeom prst="rect">
            <a:avLst/>
          </a:prstGeom>
          <a:noFill/>
        </p:spPr>
        <p:txBody>
          <a:bodyPr wrap="square" rtlCol="0">
            <a:spAutoFit/>
          </a:bodyPr>
          <a:lstStyle/>
          <a:p>
            <a:r>
              <a:rPr lang="da-DK" sz="900" b="1" dirty="0"/>
              <a:t>Beslutningspunkt</a:t>
            </a:r>
          </a:p>
        </p:txBody>
      </p:sp>
      <p:sp>
        <p:nvSpPr>
          <p:cNvPr id="127" name="Tekstfelt 126">
            <a:extLst>
              <a:ext uri="{FF2B5EF4-FFF2-40B4-BE49-F238E27FC236}">
                <a16:creationId xmlns:a16="http://schemas.microsoft.com/office/drawing/2014/main" id="{5B7E62F2-2E11-4F81-B1D3-52F66FF37A8C}"/>
              </a:ext>
            </a:extLst>
          </p:cNvPr>
          <p:cNvSpPr txBox="1"/>
          <p:nvPr/>
        </p:nvSpPr>
        <p:spPr>
          <a:xfrm>
            <a:off x="1790736" y="3739892"/>
            <a:ext cx="1108985" cy="230832"/>
          </a:xfrm>
          <a:prstGeom prst="rect">
            <a:avLst/>
          </a:prstGeom>
          <a:noFill/>
        </p:spPr>
        <p:txBody>
          <a:bodyPr wrap="square" rtlCol="0">
            <a:spAutoFit/>
          </a:bodyPr>
          <a:lstStyle/>
          <a:p>
            <a:r>
              <a:rPr lang="da-DK" sz="900" b="1" dirty="0"/>
              <a:t>Beslutningspunkt</a:t>
            </a:r>
          </a:p>
        </p:txBody>
      </p:sp>
      <p:sp>
        <p:nvSpPr>
          <p:cNvPr id="128" name="Tekstfelt 127">
            <a:extLst>
              <a:ext uri="{FF2B5EF4-FFF2-40B4-BE49-F238E27FC236}">
                <a16:creationId xmlns:a16="http://schemas.microsoft.com/office/drawing/2014/main" id="{6A43C433-9A1A-41A8-95A1-7035002FBB78}"/>
              </a:ext>
            </a:extLst>
          </p:cNvPr>
          <p:cNvSpPr txBox="1"/>
          <p:nvPr/>
        </p:nvSpPr>
        <p:spPr>
          <a:xfrm>
            <a:off x="1800935" y="4940392"/>
            <a:ext cx="1108985" cy="230832"/>
          </a:xfrm>
          <a:prstGeom prst="rect">
            <a:avLst/>
          </a:prstGeom>
          <a:noFill/>
        </p:spPr>
        <p:txBody>
          <a:bodyPr wrap="square" rtlCol="0">
            <a:spAutoFit/>
          </a:bodyPr>
          <a:lstStyle/>
          <a:p>
            <a:r>
              <a:rPr lang="da-DK" sz="900" b="1" dirty="0"/>
              <a:t>Beslutningspunkt</a:t>
            </a:r>
          </a:p>
        </p:txBody>
      </p:sp>
      <p:sp>
        <p:nvSpPr>
          <p:cNvPr id="129" name="Tekstfelt 128">
            <a:extLst>
              <a:ext uri="{FF2B5EF4-FFF2-40B4-BE49-F238E27FC236}">
                <a16:creationId xmlns:a16="http://schemas.microsoft.com/office/drawing/2014/main" id="{87F2658A-DFB4-4FB6-9ABA-60859A8A0221}"/>
              </a:ext>
            </a:extLst>
          </p:cNvPr>
          <p:cNvSpPr txBox="1"/>
          <p:nvPr/>
        </p:nvSpPr>
        <p:spPr>
          <a:xfrm>
            <a:off x="4749914" y="2428419"/>
            <a:ext cx="1108985" cy="230832"/>
          </a:xfrm>
          <a:prstGeom prst="rect">
            <a:avLst/>
          </a:prstGeom>
          <a:noFill/>
        </p:spPr>
        <p:txBody>
          <a:bodyPr wrap="square" rtlCol="0">
            <a:spAutoFit/>
          </a:bodyPr>
          <a:lstStyle/>
          <a:p>
            <a:r>
              <a:rPr lang="da-DK" sz="900" b="1" dirty="0"/>
              <a:t>Beslutningspunkt</a:t>
            </a:r>
          </a:p>
        </p:txBody>
      </p:sp>
      <p:sp>
        <p:nvSpPr>
          <p:cNvPr id="130" name="Tekstfelt 129">
            <a:extLst>
              <a:ext uri="{FF2B5EF4-FFF2-40B4-BE49-F238E27FC236}">
                <a16:creationId xmlns:a16="http://schemas.microsoft.com/office/drawing/2014/main" id="{E9E28EBB-2C25-46D3-918E-1CF7C0274E0D}"/>
              </a:ext>
            </a:extLst>
          </p:cNvPr>
          <p:cNvSpPr txBox="1"/>
          <p:nvPr/>
        </p:nvSpPr>
        <p:spPr>
          <a:xfrm>
            <a:off x="4380939" y="3722972"/>
            <a:ext cx="1108985" cy="230832"/>
          </a:xfrm>
          <a:prstGeom prst="rect">
            <a:avLst/>
          </a:prstGeom>
          <a:noFill/>
        </p:spPr>
        <p:txBody>
          <a:bodyPr wrap="square" rtlCol="0">
            <a:spAutoFit/>
          </a:bodyPr>
          <a:lstStyle/>
          <a:p>
            <a:r>
              <a:rPr lang="da-DK" sz="900" b="1" dirty="0"/>
              <a:t>Beslutningspunkt</a:t>
            </a:r>
          </a:p>
        </p:txBody>
      </p:sp>
      <p:sp>
        <p:nvSpPr>
          <p:cNvPr id="131" name="Tekstfelt 130">
            <a:extLst>
              <a:ext uri="{FF2B5EF4-FFF2-40B4-BE49-F238E27FC236}">
                <a16:creationId xmlns:a16="http://schemas.microsoft.com/office/drawing/2014/main" id="{32563C71-9BCB-4963-9965-7692F7F2959F}"/>
              </a:ext>
            </a:extLst>
          </p:cNvPr>
          <p:cNvSpPr txBox="1"/>
          <p:nvPr/>
        </p:nvSpPr>
        <p:spPr>
          <a:xfrm>
            <a:off x="9582530" y="2433234"/>
            <a:ext cx="1108985" cy="230832"/>
          </a:xfrm>
          <a:prstGeom prst="rect">
            <a:avLst/>
          </a:prstGeom>
          <a:noFill/>
        </p:spPr>
        <p:txBody>
          <a:bodyPr wrap="square" rtlCol="0">
            <a:spAutoFit/>
          </a:bodyPr>
          <a:lstStyle/>
          <a:p>
            <a:r>
              <a:rPr lang="da-DK" sz="900" b="1" dirty="0"/>
              <a:t>Beslutningspunkt</a:t>
            </a:r>
          </a:p>
        </p:txBody>
      </p:sp>
      <p:sp>
        <p:nvSpPr>
          <p:cNvPr id="132" name="Tekstfelt 131">
            <a:extLst>
              <a:ext uri="{FF2B5EF4-FFF2-40B4-BE49-F238E27FC236}">
                <a16:creationId xmlns:a16="http://schemas.microsoft.com/office/drawing/2014/main" id="{80AC02E3-7C9D-4701-B8BB-F7C22D92E921}"/>
              </a:ext>
            </a:extLst>
          </p:cNvPr>
          <p:cNvSpPr txBox="1"/>
          <p:nvPr/>
        </p:nvSpPr>
        <p:spPr>
          <a:xfrm>
            <a:off x="8554325" y="2429953"/>
            <a:ext cx="1108985" cy="230832"/>
          </a:xfrm>
          <a:prstGeom prst="rect">
            <a:avLst/>
          </a:prstGeom>
          <a:noFill/>
        </p:spPr>
        <p:txBody>
          <a:bodyPr wrap="square" rtlCol="0">
            <a:spAutoFit/>
          </a:bodyPr>
          <a:lstStyle/>
          <a:p>
            <a:r>
              <a:rPr lang="da-DK" sz="900" b="1" dirty="0"/>
              <a:t>Beslutningspunkt</a:t>
            </a:r>
          </a:p>
        </p:txBody>
      </p:sp>
      <p:sp>
        <p:nvSpPr>
          <p:cNvPr id="133" name="Tekstfelt 132">
            <a:extLst>
              <a:ext uri="{FF2B5EF4-FFF2-40B4-BE49-F238E27FC236}">
                <a16:creationId xmlns:a16="http://schemas.microsoft.com/office/drawing/2014/main" id="{72740957-3808-43B0-8126-9A5AD6FF399B}"/>
              </a:ext>
            </a:extLst>
          </p:cNvPr>
          <p:cNvSpPr txBox="1"/>
          <p:nvPr/>
        </p:nvSpPr>
        <p:spPr>
          <a:xfrm>
            <a:off x="10605987" y="2430339"/>
            <a:ext cx="1108985" cy="230832"/>
          </a:xfrm>
          <a:prstGeom prst="rect">
            <a:avLst/>
          </a:prstGeom>
          <a:noFill/>
        </p:spPr>
        <p:txBody>
          <a:bodyPr wrap="square" rtlCol="0">
            <a:spAutoFit/>
          </a:bodyPr>
          <a:lstStyle/>
          <a:p>
            <a:r>
              <a:rPr lang="da-DK" sz="900" b="1" dirty="0"/>
              <a:t>Beslutningspunkt</a:t>
            </a:r>
          </a:p>
        </p:txBody>
      </p:sp>
      <p:sp>
        <p:nvSpPr>
          <p:cNvPr id="134" name="Tekstfelt 133">
            <a:extLst>
              <a:ext uri="{FF2B5EF4-FFF2-40B4-BE49-F238E27FC236}">
                <a16:creationId xmlns:a16="http://schemas.microsoft.com/office/drawing/2014/main" id="{9A45558A-225B-464B-93B1-DC4A88C1EC32}"/>
              </a:ext>
            </a:extLst>
          </p:cNvPr>
          <p:cNvSpPr txBox="1"/>
          <p:nvPr/>
        </p:nvSpPr>
        <p:spPr>
          <a:xfrm>
            <a:off x="10066557" y="3732453"/>
            <a:ext cx="1108985" cy="230832"/>
          </a:xfrm>
          <a:prstGeom prst="rect">
            <a:avLst/>
          </a:prstGeom>
          <a:noFill/>
        </p:spPr>
        <p:txBody>
          <a:bodyPr wrap="square" rtlCol="0">
            <a:spAutoFit/>
          </a:bodyPr>
          <a:lstStyle/>
          <a:p>
            <a:r>
              <a:rPr lang="da-DK" sz="900" b="1" dirty="0"/>
              <a:t>Beslutningspunkt</a:t>
            </a:r>
          </a:p>
        </p:txBody>
      </p:sp>
      <p:sp>
        <p:nvSpPr>
          <p:cNvPr id="135" name="Tekstfelt 134">
            <a:extLst>
              <a:ext uri="{FF2B5EF4-FFF2-40B4-BE49-F238E27FC236}">
                <a16:creationId xmlns:a16="http://schemas.microsoft.com/office/drawing/2014/main" id="{4F7B8FE1-7A6C-4125-82A8-C6D8C5B34EEE}"/>
              </a:ext>
            </a:extLst>
          </p:cNvPr>
          <p:cNvSpPr txBox="1"/>
          <p:nvPr/>
        </p:nvSpPr>
        <p:spPr>
          <a:xfrm>
            <a:off x="10578480" y="4914318"/>
            <a:ext cx="1108985" cy="230832"/>
          </a:xfrm>
          <a:prstGeom prst="rect">
            <a:avLst/>
          </a:prstGeom>
          <a:noFill/>
        </p:spPr>
        <p:txBody>
          <a:bodyPr wrap="square" rtlCol="0">
            <a:spAutoFit/>
          </a:bodyPr>
          <a:lstStyle/>
          <a:p>
            <a:r>
              <a:rPr lang="da-DK" sz="900" b="1" dirty="0"/>
              <a:t>Beslutningspunkt</a:t>
            </a:r>
          </a:p>
        </p:txBody>
      </p:sp>
      <p:pic>
        <p:nvPicPr>
          <p:cNvPr id="9" name="Grafik 64" descr="Hjem">
            <a:hlinkClick r:id="rId10" action="ppaction://hlinksldjump"/>
            <a:extLst>
              <a:ext uri="{FF2B5EF4-FFF2-40B4-BE49-F238E27FC236}">
                <a16:creationId xmlns:a16="http://schemas.microsoft.com/office/drawing/2014/main" id="{6C281792-ECC7-40E0-96C1-5E7393A7D80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10" name="Grafik 10" descr="Pil vandret u-vending">
            <a:hlinkClick r:id="" action="ppaction://hlinkshowjump?jump=lastslideviewed"/>
            <a:extLst>
              <a:ext uri="{FF2B5EF4-FFF2-40B4-BE49-F238E27FC236}">
                <a16:creationId xmlns:a16="http://schemas.microsoft.com/office/drawing/2014/main" id="{DCA39F62-BD42-4243-AA5D-3197535C2AB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pic>
        <p:nvPicPr>
          <p:cNvPr id="8" name="Grafik 7" descr="Arbejdsgang ">
            <a:hlinkClick r:id="rId15" action="ppaction://hlinksldjump"/>
            <a:extLst>
              <a:ext uri="{FF2B5EF4-FFF2-40B4-BE49-F238E27FC236}">
                <a16:creationId xmlns:a16="http://schemas.microsoft.com/office/drawing/2014/main" id="{D1057E45-7360-4CC1-82BF-5C2EBDA268B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7811" y="139311"/>
            <a:ext cx="407840" cy="407840"/>
          </a:xfrm>
          <a:prstGeom prst="rect">
            <a:avLst/>
          </a:prstGeom>
        </p:spPr>
      </p:pic>
      <p:pic>
        <p:nvPicPr>
          <p:cNvPr id="11" name="Grafik 10" descr="Gentag">
            <a:hlinkClick r:id="rId18" action="ppaction://hlinksldjump"/>
            <a:extLst>
              <a:ext uri="{FF2B5EF4-FFF2-40B4-BE49-F238E27FC236}">
                <a16:creationId xmlns:a16="http://schemas.microsoft.com/office/drawing/2014/main" id="{5ADD6210-01FF-4878-83E1-F25A30A354E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4522853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Lige forbindelse 57">
            <a:extLst>
              <a:ext uri="{FF2B5EF4-FFF2-40B4-BE49-F238E27FC236}">
                <a16:creationId xmlns:a16="http://schemas.microsoft.com/office/drawing/2014/main" id="{2A3BA344-EB69-48C3-AC9E-0777592FA427}"/>
              </a:ext>
            </a:extLst>
          </p:cNvPr>
          <p:cNvCxnSpPr>
            <a:cxnSpLocks/>
            <a:stCxn id="143" idx="3"/>
          </p:cNvCxnSpPr>
          <p:nvPr/>
        </p:nvCxnSpPr>
        <p:spPr>
          <a:xfrm flipV="1">
            <a:off x="10076797" y="3866976"/>
            <a:ext cx="683516" cy="10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Eksempel på aktivitetsplan (reduceret)</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132" name="Ligebenet trekant 131">
            <a:extLst>
              <a:ext uri="{FF2B5EF4-FFF2-40B4-BE49-F238E27FC236}">
                <a16:creationId xmlns:a16="http://schemas.microsoft.com/office/drawing/2014/main" id="{9D83788C-B7FE-41EB-B301-F1A13AB792FD}"/>
              </a:ext>
            </a:extLst>
          </p:cNvPr>
          <p:cNvSpPr/>
          <p:nvPr/>
        </p:nvSpPr>
        <p:spPr>
          <a:xfrm rot="10800000">
            <a:off x="10446702" y="3527680"/>
            <a:ext cx="967166" cy="72984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3" name="Tekstfelt 132">
            <a:extLst>
              <a:ext uri="{FF2B5EF4-FFF2-40B4-BE49-F238E27FC236}">
                <a16:creationId xmlns:a16="http://schemas.microsoft.com/office/drawing/2014/main" id="{CA4233F2-8E57-4AAC-AF9B-892FBCBC5EBB}"/>
              </a:ext>
            </a:extLst>
          </p:cNvPr>
          <p:cNvSpPr txBox="1"/>
          <p:nvPr/>
        </p:nvSpPr>
        <p:spPr>
          <a:xfrm>
            <a:off x="10418555" y="3527680"/>
            <a:ext cx="1023457" cy="430887"/>
          </a:xfrm>
          <a:prstGeom prst="rect">
            <a:avLst/>
          </a:prstGeom>
          <a:noFill/>
        </p:spPr>
        <p:txBody>
          <a:bodyPr wrap="square" rtlCol="0">
            <a:spAutoFit/>
          </a:bodyPr>
          <a:lstStyle/>
          <a:p>
            <a:pPr algn="ctr"/>
            <a:r>
              <a:rPr lang="da-DK" sz="1100" dirty="0"/>
              <a:t>Cafe</a:t>
            </a:r>
            <a:br>
              <a:rPr lang="da-DK" sz="1100" dirty="0"/>
            </a:br>
            <a:r>
              <a:rPr lang="da-DK" sz="1100" dirty="0"/>
              <a:t>indrettet</a:t>
            </a:r>
          </a:p>
        </p:txBody>
      </p:sp>
      <p:sp>
        <p:nvSpPr>
          <p:cNvPr id="134" name="Tekstfelt 133">
            <a:extLst>
              <a:ext uri="{FF2B5EF4-FFF2-40B4-BE49-F238E27FC236}">
                <a16:creationId xmlns:a16="http://schemas.microsoft.com/office/drawing/2014/main" id="{E951A8C2-8EF0-4515-8AF5-43F3DD7F85AE}"/>
              </a:ext>
            </a:extLst>
          </p:cNvPr>
          <p:cNvSpPr txBox="1"/>
          <p:nvPr/>
        </p:nvSpPr>
        <p:spPr>
          <a:xfrm>
            <a:off x="10408235" y="4245534"/>
            <a:ext cx="1053122" cy="261610"/>
          </a:xfrm>
          <a:prstGeom prst="rect">
            <a:avLst/>
          </a:prstGeom>
          <a:noFill/>
        </p:spPr>
        <p:txBody>
          <a:bodyPr wrap="square" rtlCol="0">
            <a:spAutoFit/>
          </a:bodyPr>
          <a:lstStyle/>
          <a:p>
            <a:pPr algn="ctr"/>
            <a:r>
              <a:rPr lang="da-DK" sz="1050" b="1" dirty="0"/>
              <a:t>15/8-2021</a:t>
            </a:r>
          </a:p>
        </p:txBody>
      </p:sp>
      <p:pic>
        <p:nvPicPr>
          <p:cNvPr id="15" name="Billede 14">
            <a:extLst>
              <a:ext uri="{FF2B5EF4-FFF2-40B4-BE49-F238E27FC236}">
                <a16:creationId xmlns:a16="http://schemas.microsoft.com/office/drawing/2014/main" id="{8CC4B64F-D363-4C93-B807-541702C579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41864" y="1634633"/>
            <a:ext cx="8628723" cy="1007899"/>
          </a:xfrm>
          <a:prstGeom prst="rect">
            <a:avLst/>
          </a:prstGeom>
        </p:spPr>
      </p:pic>
      <p:sp>
        <p:nvSpPr>
          <p:cNvPr id="16" name="Tekstfelt 15">
            <a:extLst>
              <a:ext uri="{FF2B5EF4-FFF2-40B4-BE49-F238E27FC236}">
                <a16:creationId xmlns:a16="http://schemas.microsoft.com/office/drawing/2014/main" id="{BEA3A0FF-D988-4DF1-8F0B-9AF4BF545C8A}"/>
              </a:ext>
            </a:extLst>
          </p:cNvPr>
          <p:cNvSpPr txBox="1"/>
          <p:nvPr/>
        </p:nvSpPr>
        <p:spPr>
          <a:xfrm>
            <a:off x="444872" y="1948273"/>
            <a:ext cx="1719743" cy="369332"/>
          </a:xfrm>
          <a:prstGeom prst="rect">
            <a:avLst/>
          </a:prstGeom>
          <a:noFill/>
        </p:spPr>
        <p:txBody>
          <a:bodyPr wrap="square" rtlCol="0">
            <a:spAutoFit/>
          </a:bodyPr>
          <a:lstStyle/>
          <a:p>
            <a:r>
              <a:rPr lang="da-DK" dirty="0"/>
              <a:t>Milepælsplanen</a:t>
            </a:r>
          </a:p>
        </p:txBody>
      </p:sp>
      <p:sp>
        <p:nvSpPr>
          <p:cNvPr id="8" name="Ellipse 7">
            <a:extLst>
              <a:ext uri="{FF2B5EF4-FFF2-40B4-BE49-F238E27FC236}">
                <a16:creationId xmlns:a16="http://schemas.microsoft.com/office/drawing/2014/main" id="{1CEABF2D-E8EA-4BA9-AABC-6B1EEC4B9C1E}"/>
              </a:ext>
            </a:extLst>
          </p:cNvPr>
          <p:cNvSpPr/>
          <p:nvPr/>
        </p:nvSpPr>
        <p:spPr>
          <a:xfrm>
            <a:off x="7824945" y="1669795"/>
            <a:ext cx="1288341" cy="12001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 name="Lige forbindelse 9">
            <a:extLst>
              <a:ext uri="{FF2B5EF4-FFF2-40B4-BE49-F238E27FC236}">
                <a16:creationId xmlns:a16="http://schemas.microsoft.com/office/drawing/2014/main" id="{A35983EB-259C-4A34-ACAE-EE0F28EA9FFD}"/>
              </a:ext>
            </a:extLst>
          </p:cNvPr>
          <p:cNvCxnSpPr>
            <a:cxnSpLocks/>
          </p:cNvCxnSpPr>
          <p:nvPr/>
        </p:nvCxnSpPr>
        <p:spPr>
          <a:xfrm>
            <a:off x="8924613" y="2607941"/>
            <a:ext cx="1474600" cy="910258"/>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5" name="Tekstfelt 134">
            <a:extLst>
              <a:ext uri="{FF2B5EF4-FFF2-40B4-BE49-F238E27FC236}">
                <a16:creationId xmlns:a16="http://schemas.microsoft.com/office/drawing/2014/main" id="{98EAF60C-19BD-4367-9513-D593A633DB3A}"/>
              </a:ext>
            </a:extLst>
          </p:cNvPr>
          <p:cNvSpPr txBox="1"/>
          <p:nvPr/>
        </p:nvSpPr>
        <p:spPr>
          <a:xfrm>
            <a:off x="444872" y="3579813"/>
            <a:ext cx="1719743" cy="369332"/>
          </a:xfrm>
          <a:prstGeom prst="rect">
            <a:avLst/>
          </a:prstGeom>
          <a:noFill/>
        </p:spPr>
        <p:txBody>
          <a:bodyPr wrap="square" rtlCol="0">
            <a:spAutoFit/>
          </a:bodyPr>
          <a:lstStyle/>
          <a:p>
            <a:r>
              <a:rPr lang="da-DK" dirty="0"/>
              <a:t>Aktivitetsplanen</a:t>
            </a:r>
          </a:p>
        </p:txBody>
      </p:sp>
      <p:sp>
        <p:nvSpPr>
          <p:cNvPr id="20" name="Tekstfelt 19">
            <a:extLst>
              <a:ext uri="{FF2B5EF4-FFF2-40B4-BE49-F238E27FC236}">
                <a16:creationId xmlns:a16="http://schemas.microsoft.com/office/drawing/2014/main" id="{E72B0A22-F9C2-4C33-9B05-48A5DBD9BC3D}"/>
              </a:ext>
            </a:extLst>
          </p:cNvPr>
          <p:cNvSpPr txBox="1"/>
          <p:nvPr/>
        </p:nvSpPr>
        <p:spPr>
          <a:xfrm>
            <a:off x="5694263" y="4030090"/>
            <a:ext cx="1228015" cy="461665"/>
          </a:xfrm>
          <a:prstGeom prst="rect">
            <a:avLst/>
          </a:prstGeom>
          <a:solidFill>
            <a:schemeClr val="tx2">
              <a:lumMod val="40000"/>
              <a:lumOff val="60000"/>
            </a:schemeClr>
          </a:solidFill>
        </p:spPr>
        <p:txBody>
          <a:bodyPr wrap="square" rtlCol="0">
            <a:spAutoFit/>
          </a:bodyPr>
          <a:lstStyle/>
          <a:p>
            <a:pPr algn="ctr"/>
            <a:r>
              <a:rPr lang="da-DK" sz="1200" dirty="0"/>
              <a:t>Opsætte</a:t>
            </a:r>
            <a:br>
              <a:rPr lang="da-DK" sz="1200" dirty="0"/>
            </a:br>
            <a:r>
              <a:rPr lang="da-DK" sz="1200" dirty="0"/>
              <a:t>toiletter</a:t>
            </a:r>
          </a:p>
        </p:txBody>
      </p:sp>
      <p:sp>
        <p:nvSpPr>
          <p:cNvPr id="136" name="Tekstfelt 135">
            <a:extLst>
              <a:ext uri="{FF2B5EF4-FFF2-40B4-BE49-F238E27FC236}">
                <a16:creationId xmlns:a16="http://schemas.microsoft.com/office/drawing/2014/main" id="{474F8A59-F0CC-4D64-8E49-7596FD08B8A7}"/>
              </a:ext>
            </a:extLst>
          </p:cNvPr>
          <p:cNvSpPr txBox="1"/>
          <p:nvPr/>
        </p:nvSpPr>
        <p:spPr>
          <a:xfrm>
            <a:off x="2571812" y="3649683"/>
            <a:ext cx="1228015" cy="461665"/>
          </a:xfrm>
          <a:prstGeom prst="rect">
            <a:avLst/>
          </a:prstGeom>
          <a:solidFill>
            <a:schemeClr val="tx2">
              <a:lumMod val="40000"/>
              <a:lumOff val="60000"/>
            </a:schemeClr>
          </a:solidFill>
        </p:spPr>
        <p:txBody>
          <a:bodyPr wrap="square" rtlCol="0">
            <a:spAutoFit/>
          </a:bodyPr>
          <a:lstStyle/>
          <a:p>
            <a:pPr algn="ctr"/>
            <a:r>
              <a:rPr lang="da-DK" sz="1200" dirty="0"/>
              <a:t>Modtage</a:t>
            </a:r>
            <a:br>
              <a:rPr lang="da-DK" sz="1200" dirty="0"/>
            </a:br>
            <a:r>
              <a:rPr lang="da-DK" sz="1200" dirty="0"/>
              <a:t>inventar</a:t>
            </a:r>
          </a:p>
        </p:txBody>
      </p:sp>
      <p:sp>
        <p:nvSpPr>
          <p:cNvPr id="137" name="Tekstfelt 136">
            <a:extLst>
              <a:ext uri="{FF2B5EF4-FFF2-40B4-BE49-F238E27FC236}">
                <a16:creationId xmlns:a16="http://schemas.microsoft.com/office/drawing/2014/main" id="{28A53BA1-E267-49BB-A8E2-53F2F9207068}"/>
              </a:ext>
            </a:extLst>
          </p:cNvPr>
          <p:cNvSpPr txBox="1"/>
          <p:nvPr/>
        </p:nvSpPr>
        <p:spPr>
          <a:xfrm>
            <a:off x="5711358" y="3296847"/>
            <a:ext cx="1228015" cy="461665"/>
          </a:xfrm>
          <a:prstGeom prst="rect">
            <a:avLst/>
          </a:prstGeom>
          <a:solidFill>
            <a:schemeClr val="tx2">
              <a:lumMod val="40000"/>
              <a:lumOff val="60000"/>
            </a:schemeClr>
          </a:solidFill>
        </p:spPr>
        <p:txBody>
          <a:bodyPr wrap="square" rtlCol="0">
            <a:spAutoFit/>
          </a:bodyPr>
          <a:lstStyle/>
          <a:p>
            <a:pPr algn="ctr"/>
            <a:r>
              <a:rPr lang="da-DK" sz="1200" dirty="0"/>
              <a:t>Opsætte</a:t>
            </a:r>
            <a:br>
              <a:rPr lang="da-DK" sz="1200" dirty="0"/>
            </a:br>
            <a:r>
              <a:rPr lang="da-DK" sz="1200" dirty="0"/>
              <a:t>køkken</a:t>
            </a:r>
          </a:p>
        </p:txBody>
      </p:sp>
      <p:sp>
        <p:nvSpPr>
          <p:cNvPr id="138" name="Tekstfelt 137">
            <a:extLst>
              <a:ext uri="{FF2B5EF4-FFF2-40B4-BE49-F238E27FC236}">
                <a16:creationId xmlns:a16="http://schemas.microsoft.com/office/drawing/2014/main" id="{9C1367FC-8CE7-4320-933E-F72C7AAA4FB5}"/>
              </a:ext>
            </a:extLst>
          </p:cNvPr>
          <p:cNvSpPr txBox="1"/>
          <p:nvPr/>
        </p:nvSpPr>
        <p:spPr>
          <a:xfrm>
            <a:off x="7279009" y="3636145"/>
            <a:ext cx="1228015" cy="461665"/>
          </a:xfrm>
          <a:prstGeom prst="rect">
            <a:avLst/>
          </a:prstGeom>
          <a:solidFill>
            <a:schemeClr val="tx2">
              <a:lumMod val="40000"/>
              <a:lumOff val="60000"/>
            </a:schemeClr>
          </a:solidFill>
        </p:spPr>
        <p:txBody>
          <a:bodyPr wrap="square" rtlCol="0">
            <a:spAutoFit/>
          </a:bodyPr>
          <a:lstStyle/>
          <a:p>
            <a:pPr algn="ctr"/>
            <a:r>
              <a:rPr lang="da-DK" sz="1200" dirty="0"/>
              <a:t>Indrette</a:t>
            </a:r>
            <a:br>
              <a:rPr lang="da-DK" sz="1200" dirty="0"/>
            </a:br>
            <a:r>
              <a:rPr lang="da-DK" sz="1200" dirty="0"/>
              <a:t>spiserum</a:t>
            </a:r>
          </a:p>
        </p:txBody>
      </p:sp>
      <p:sp>
        <p:nvSpPr>
          <p:cNvPr id="139" name="Tekstfelt 138">
            <a:extLst>
              <a:ext uri="{FF2B5EF4-FFF2-40B4-BE49-F238E27FC236}">
                <a16:creationId xmlns:a16="http://schemas.microsoft.com/office/drawing/2014/main" id="{E42D0F80-F971-44C7-96A3-1CA81F1AAE9B}"/>
              </a:ext>
            </a:extLst>
          </p:cNvPr>
          <p:cNvSpPr txBox="1"/>
          <p:nvPr/>
        </p:nvSpPr>
        <p:spPr>
          <a:xfrm>
            <a:off x="4112925" y="3649683"/>
            <a:ext cx="1228015" cy="461665"/>
          </a:xfrm>
          <a:prstGeom prst="rect">
            <a:avLst/>
          </a:prstGeom>
          <a:solidFill>
            <a:schemeClr val="tx2">
              <a:lumMod val="40000"/>
              <a:lumOff val="60000"/>
            </a:schemeClr>
          </a:solidFill>
        </p:spPr>
        <p:txBody>
          <a:bodyPr wrap="square" rtlCol="0">
            <a:spAutoFit/>
          </a:bodyPr>
          <a:lstStyle/>
          <a:p>
            <a:pPr algn="ctr"/>
            <a:r>
              <a:rPr lang="da-DK" sz="1200" dirty="0"/>
              <a:t>Installere</a:t>
            </a:r>
            <a:br>
              <a:rPr lang="da-DK" sz="1200" dirty="0"/>
            </a:br>
            <a:r>
              <a:rPr lang="da-DK" sz="1200" dirty="0"/>
              <a:t>strøm</a:t>
            </a:r>
          </a:p>
        </p:txBody>
      </p:sp>
      <p:sp>
        <p:nvSpPr>
          <p:cNvPr id="140" name="Tekstfelt 139">
            <a:extLst>
              <a:ext uri="{FF2B5EF4-FFF2-40B4-BE49-F238E27FC236}">
                <a16:creationId xmlns:a16="http://schemas.microsoft.com/office/drawing/2014/main" id="{AD306AA7-E395-40BC-9BAA-0F00AB033967}"/>
              </a:ext>
            </a:extLst>
          </p:cNvPr>
          <p:cNvSpPr txBox="1"/>
          <p:nvPr/>
        </p:nvSpPr>
        <p:spPr>
          <a:xfrm>
            <a:off x="4112925" y="2972320"/>
            <a:ext cx="1228015" cy="461665"/>
          </a:xfrm>
          <a:prstGeom prst="rect">
            <a:avLst/>
          </a:prstGeom>
          <a:solidFill>
            <a:schemeClr val="tx2">
              <a:lumMod val="40000"/>
              <a:lumOff val="60000"/>
            </a:schemeClr>
          </a:solidFill>
        </p:spPr>
        <p:txBody>
          <a:bodyPr wrap="square" rtlCol="0">
            <a:spAutoFit/>
          </a:bodyPr>
          <a:lstStyle/>
          <a:p>
            <a:pPr algn="ctr"/>
            <a:r>
              <a:rPr lang="da-DK" sz="1200" dirty="0"/>
              <a:t>Installere </a:t>
            </a:r>
            <a:br>
              <a:rPr lang="da-DK" sz="1200" dirty="0"/>
            </a:br>
            <a:r>
              <a:rPr lang="da-DK" sz="1200" dirty="0"/>
              <a:t>varme</a:t>
            </a:r>
          </a:p>
        </p:txBody>
      </p:sp>
      <p:sp>
        <p:nvSpPr>
          <p:cNvPr id="141" name="Tekstfelt 140">
            <a:extLst>
              <a:ext uri="{FF2B5EF4-FFF2-40B4-BE49-F238E27FC236}">
                <a16:creationId xmlns:a16="http://schemas.microsoft.com/office/drawing/2014/main" id="{858DABFF-DF13-4BAE-9CF3-CE801A5EC2F3}"/>
              </a:ext>
            </a:extLst>
          </p:cNvPr>
          <p:cNvSpPr txBox="1"/>
          <p:nvPr/>
        </p:nvSpPr>
        <p:spPr>
          <a:xfrm>
            <a:off x="4112925" y="4306991"/>
            <a:ext cx="1228015" cy="461665"/>
          </a:xfrm>
          <a:prstGeom prst="rect">
            <a:avLst/>
          </a:prstGeom>
          <a:solidFill>
            <a:schemeClr val="tx2">
              <a:lumMod val="40000"/>
              <a:lumOff val="60000"/>
            </a:schemeClr>
          </a:solidFill>
        </p:spPr>
        <p:txBody>
          <a:bodyPr wrap="square" rtlCol="0">
            <a:spAutoFit/>
          </a:bodyPr>
          <a:lstStyle/>
          <a:p>
            <a:pPr algn="ctr"/>
            <a:r>
              <a:rPr lang="da-DK" sz="1200" dirty="0"/>
              <a:t>Installere</a:t>
            </a:r>
            <a:br>
              <a:rPr lang="da-DK" sz="1200" dirty="0"/>
            </a:br>
            <a:r>
              <a:rPr lang="da-DK" sz="1200" dirty="0"/>
              <a:t>VVS</a:t>
            </a:r>
          </a:p>
        </p:txBody>
      </p:sp>
      <p:sp>
        <p:nvSpPr>
          <p:cNvPr id="143" name="Tekstfelt 142">
            <a:extLst>
              <a:ext uri="{FF2B5EF4-FFF2-40B4-BE49-F238E27FC236}">
                <a16:creationId xmlns:a16="http://schemas.microsoft.com/office/drawing/2014/main" id="{2C8A88EE-3055-460D-8146-4D1A42534159}"/>
              </a:ext>
            </a:extLst>
          </p:cNvPr>
          <p:cNvSpPr txBox="1"/>
          <p:nvPr/>
        </p:nvSpPr>
        <p:spPr>
          <a:xfrm>
            <a:off x="8848782" y="3637160"/>
            <a:ext cx="1228015" cy="461665"/>
          </a:xfrm>
          <a:prstGeom prst="rect">
            <a:avLst/>
          </a:prstGeom>
          <a:solidFill>
            <a:schemeClr val="tx2">
              <a:lumMod val="40000"/>
              <a:lumOff val="60000"/>
            </a:schemeClr>
          </a:solidFill>
        </p:spPr>
        <p:txBody>
          <a:bodyPr wrap="square" rtlCol="0">
            <a:spAutoFit/>
          </a:bodyPr>
          <a:lstStyle/>
          <a:p>
            <a:pPr algn="ctr"/>
            <a:r>
              <a:rPr lang="da-DK" sz="1200" dirty="0"/>
              <a:t>Afprøve/teste installationer</a:t>
            </a:r>
          </a:p>
        </p:txBody>
      </p:sp>
      <p:cxnSp>
        <p:nvCxnSpPr>
          <p:cNvPr id="91" name="Forbindelse: vinklet 90">
            <a:extLst>
              <a:ext uri="{FF2B5EF4-FFF2-40B4-BE49-F238E27FC236}">
                <a16:creationId xmlns:a16="http://schemas.microsoft.com/office/drawing/2014/main" id="{E795A38B-D852-4806-A6D9-FD194508744C}"/>
              </a:ext>
            </a:extLst>
          </p:cNvPr>
          <p:cNvCxnSpPr>
            <a:stCxn id="136" idx="3"/>
            <a:endCxn id="140" idx="1"/>
          </p:cNvCxnSpPr>
          <p:nvPr/>
        </p:nvCxnSpPr>
        <p:spPr>
          <a:xfrm flipV="1">
            <a:off x="3799827" y="3203153"/>
            <a:ext cx="313098" cy="677363"/>
          </a:xfrm>
          <a:prstGeom prst="bentConnector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Forbindelse: vinklet 143">
            <a:extLst>
              <a:ext uri="{FF2B5EF4-FFF2-40B4-BE49-F238E27FC236}">
                <a16:creationId xmlns:a16="http://schemas.microsoft.com/office/drawing/2014/main" id="{126BBBA6-2C6A-4840-9B25-863B656E5EF8}"/>
              </a:ext>
            </a:extLst>
          </p:cNvPr>
          <p:cNvCxnSpPr>
            <a:cxnSpLocks/>
            <a:stCxn id="136" idx="3"/>
            <a:endCxn id="141" idx="1"/>
          </p:cNvCxnSpPr>
          <p:nvPr/>
        </p:nvCxnSpPr>
        <p:spPr>
          <a:xfrm>
            <a:off x="3799827" y="3880516"/>
            <a:ext cx="313098" cy="657308"/>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Lige forbindelse 146">
            <a:extLst>
              <a:ext uri="{FF2B5EF4-FFF2-40B4-BE49-F238E27FC236}">
                <a16:creationId xmlns:a16="http://schemas.microsoft.com/office/drawing/2014/main" id="{DEBC9D85-CD38-4A6F-87E1-6762057AE0C2}"/>
              </a:ext>
            </a:extLst>
          </p:cNvPr>
          <p:cNvCxnSpPr>
            <a:stCxn id="136" idx="3"/>
            <a:endCxn id="139" idx="1"/>
          </p:cNvCxnSpPr>
          <p:nvPr/>
        </p:nvCxnSpPr>
        <p:spPr>
          <a:xfrm>
            <a:off x="3799827" y="3880516"/>
            <a:ext cx="3130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Forbindelse: vinklet 148">
            <a:extLst>
              <a:ext uri="{FF2B5EF4-FFF2-40B4-BE49-F238E27FC236}">
                <a16:creationId xmlns:a16="http://schemas.microsoft.com/office/drawing/2014/main" id="{DC6D1EF8-605E-4853-AFEF-35C365D7A8BE}"/>
              </a:ext>
            </a:extLst>
          </p:cNvPr>
          <p:cNvCxnSpPr>
            <a:stCxn id="140" idx="3"/>
          </p:cNvCxnSpPr>
          <p:nvPr/>
        </p:nvCxnSpPr>
        <p:spPr>
          <a:xfrm>
            <a:off x="5340940" y="3203153"/>
            <a:ext cx="184738" cy="663824"/>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Forbindelse: vinklet 149">
            <a:extLst>
              <a:ext uri="{FF2B5EF4-FFF2-40B4-BE49-F238E27FC236}">
                <a16:creationId xmlns:a16="http://schemas.microsoft.com/office/drawing/2014/main" id="{7F8D6ED2-6F06-4CE3-BAB0-014D1D33AABB}"/>
              </a:ext>
            </a:extLst>
          </p:cNvPr>
          <p:cNvCxnSpPr>
            <a:cxnSpLocks/>
            <a:stCxn id="141" idx="3"/>
          </p:cNvCxnSpPr>
          <p:nvPr/>
        </p:nvCxnSpPr>
        <p:spPr>
          <a:xfrm flipV="1">
            <a:off x="5340940" y="3880515"/>
            <a:ext cx="184738" cy="657309"/>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Forbindelse: vinklet 152">
            <a:extLst>
              <a:ext uri="{FF2B5EF4-FFF2-40B4-BE49-F238E27FC236}">
                <a16:creationId xmlns:a16="http://schemas.microsoft.com/office/drawing/2014/main" id="{15BFC672-FF81-44FD-986C-C4ADB93D8D13}"/>
              </a:ext>
            </a:extLst>
          </p:cNvPr>
          <p:cNvCxnSpPr>
            <a:cxnSpLocks/>
            <a:stCxn id="137" idx="1"/>
          </p:cNvCxnSpPr>
          <p:nvPr/>
        </p:nvCxnSpPr>
        <p:spPr>
          <a:xfrm rot="10800000" flipV="1">
            <a:off x="5601878" y="3527679"/>
            <a:ext cx="109481" cy="35283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56" name="Forbindelse: vinklet 155">
            <a:extLst>
              <a:ext uri="{FF2B5EF4-FFF2-40B4-BE49-F238E27FC236}">
                <a16:creationId xmlns:a16="http://schemas.microsoft.com/office/drawing/2014/main" id="{3E31A496-1868-4F8F-9499-D8F0B291389B}"/>
              </a:ext>
            </a:extLst>
          </p:cNvPr>
          <p:cNvCxnSpPr>
            <a:cxnSpLocks/>
            <a:endCxn id="20" idx="1"/>
          </p:cNvCxnSpPr>
          <p:nvPr/>
        </p:nvCxnSpPr>
        <p:spPr>
          <a:xfrm rot="16200000" flipH="1">
            <a:off x="5455242" y="4021902"/>
            <a:ext cx="393946" cy="84095"/>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Lige forbindelse 158">
            <a:extLst>
              <a:ext uri="{FF2B5EF4-FFF2-40B4-BE49-F238E27FC236}">
                <a16:creationId xmlns:a16="http://schemas.microsoft.com/office/drawing/2014/main" id="{B8BD001E-E6DF-4B8B-A9F3-03C1D7B87675}"/>
              </a:ext>
            </a:extLst>
          </p:cNvPr>
          <p:cNvCxnSpPr>
            <a:cxnSpLocks/>
          </p:cNvCxnSpPr>
          <p:nvPr/>
        </p:nvCxnSpPr>
        <p:spPr>
          <a:xfrm>
            <a:off x="5525678" y="3874756"/>
            <a:ext cx="844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Forbindelse: vinklet 161">
            <a:extLst>
              <a:ext uri="{FF2B5EF4-FFF2-40B4-BE49-F238E27FC236}">
                <a16:creationId xmlns:a16="http://schemas.microsoft.com/office/drawing/2014/main" id="{9027853E-2CA3-40E6-B9A4-DD95EF04C239}"/>
              </a:ext>
            </a:extLst>
          </p:cNvPr>
          <p:cNvCxnSpPr>
            <a:cxnSpLocks/>
            <a:stCxn id="137" idx="3"/>
            <a:endCxn id="138" idx="1"/>
          </p:cNvCxnSpPr>
          <p:nvPr/>
        </p:nvCxnSpPr>
        <p:spPr>
          <a:xfrm>
            <a:off x="6939373" y="3527680"/>
            <a:ext cx="339636" cy="33929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3" name="Forbindelse: vinklet 162">
            <a:extLst>
              <a:ext uri="{FF2B5EF4-FFF2-40B4-BE49-F238E27FC236}">
                <a16:creationId xmlns:a16="http://schemas.microsoft.com/office/drawing/2014/main" id="{8B6D9035-5546-42F0-B524-01FC6FF09FAC}"/>
              </a:ext>
            </a:extLst>
          </p:cNvPr>
          <p:cNvCxnSpPr>
            <a:cxnSpLocks/>
            <a:stCxn id="138" idx="1"/>
            <a:endCxn id="20" idx="3"/>
          </p:cNvCxnSpPr>
          <p:nvPr/>
        </p:nvCxnSpPr>
        <p:spPr>
          <a:xfrm rot="10800000" flipV="1">
            <a:off x="6922279" y="3866977"/>
            <a:ext cx="356731" cy="393945"/>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Lige forbindelse 163">
            <a:extLst>
              <a:ext uri="{FF2B5EF4-FFF2-40B4-BE49-F238E27FC236}">
                <a16:creationId xmlns:a16="http://schemas.microsoft.com/office/drawing/2014/main" id="{1E81366B-CE27-4355-BEEA-24B6F8A8F522}"/>
              </a:ext>
            </a:extLst>
          </p:cNvPr>
          <p:cNvCxnSpPr>
            <a:cxnSpLocks/>
            <a:stCxn id="138" idx="3"/>
            <a:endCxn id="143" idx="1"/>
          </p:cNvCxnSpPr>
          <p:nvPr/>
        </p:nvCxnSpPr>
        <p:spPr>
          <a:xfrm>
            <a:off x="8507024" y="3866978"/>
            <a:ext cx="341758" cy="1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Lige forbindelse 177">
            <a:extLst>
              <a:ext uri="{FF2B5EF4-FFF2-40B4-BE49-F238E27FC236}">
                <a16:creationId xmlns:a16="http://schemas.microsoft.com/office/drawing/2014/main" id="{047110FD-302A-4866-8C63-D296EDF0588F}"/>
              </a:ext>
            </a:extLst>
          </p:cNvPr>
          <p:cNvCxnSpPr>
            <a:cxnSpLocks/>
            <a:stCxn id="139" idx="3"/>
          </p:cNvCxnSpPr>
          <p:nvPr/>
        </p:nvCxnSpPr>
        <p:spPr>
          <a:xfrm>
            <a:off x="5340940" y="3880516"/>
            <a:ext cx="269227" cy="0"/>
          </a:xfrm>
          <a:prstGeom prst="line">
            <a:avLst/>
          </a:prstGeom>
        </p:spPr>
        <p:style>
          <a:lnRef idx="1">
            <a:schemeClr val="accent1"/>
          </a:lnRef>
          <a:fillRef idx="0">
            <a:schemeClr val="accent1"/>
          </a:fillRef>
          <a:effectRef idx="0">
            <a:schemeClr val="accent1"/>
          </a:effectRef>
          <a:fontRef idx="minor">
            <a:schemeClr val="tx1"/>
          </a:fontRef>
        </p:style>
      </p:cxnSp>
      <p:sp>
        <p:nvSpPr>
          <p:cNvPr id="187" name="Tekstfelt 186">
            <a:extLst>
              <a:ext uri="{FF2B5EF4-FFF2-40B4-BE49-F238E27FC236}">
                <a16:creationId xmlns:a16="http://schemas.microsoft.com/office/drawing/2014/main" id="{C654CF30-590C-4B56-8AD8-9F3FF39ADF22}"/>
              </a:ext>
            </a:extLst>
          </p:cNvPr>
          <p:cNvSpPr txBox="1"/>
          <p:nvPr/>
        </p:nvSpPr>
        <p:spPr>
          <a:xfrm>
            <a:off x="5694263" y="5802316"/>
            <a:ext cx="1228015" cy="461665"/>
          </a:xfrm>
          <a:prstGeom prst="rect">
            <a:avLst/>
          </a:prstGeom>
          <a:solidFill>
            <a:schemeClr val="tx2">
              <a:lumMod val="40000"/>
              <a:lumOff val="60000"/>
            </a:schemeClr>
          </a:solidFill>
        </p:spPr>
        <p:txBody>
          <a:bodyPr wrap="square" rtlCol="0">
            <a:spAutoFit/>
          </a:bodyPr>
          <a:lstStyle/>
          <a:p>
            <a:pPr algn="ctr"/>
            <a:r>
              <a:rPr lang="da-DK" sz="1200" dirty="0"/>
              <a:t>14 dage</a:t>
            </a:r>
            <a:br>
              <a:rPr lang="da-DK" sz="1200" dirty="0"/>
            </a:br>
            <a:r>
              <a:rPr lang="da-DK" sz="1200" dirty="0"/>
              <a:t>Leverandør</a:t>
            </a:r>
          </a:p>
        </p:txBody>
      </p:sp>
      <p:sp>
        <p:nvSpPr>
          <p:cNvPr id="188" name="Tekstfelt 187">
            <a:extLst>
              <a:ext uri="{FF2B5EF4-FFF2-40B4-BE49-F238E27FC236}">
                <a16:creationId xmlns:a16="http://schemas.microsoft.com/office/drawing/2014/main" id="{7B80ECDA-C2B8-4303-8AB9-9716DB180DC4}"/>
              </a:ext>
            </a:extLst>
          </p:cNvPr>
          <p:cNvSpPr txBox="1"/>
          <p:nvPr/>
        </p:nvSpPr>
        <p:spPr>
          <a:xfrm>
            <a:off x="2571812" y="5542981"/>
            <a:ext cx="1228015" cy="461665"/>
          </a:xfrm>
          <a:prstGeom prst="rect">
            <a:avLst/>
          </a:prstGeom>
          <a:solidFill>
            <a:schemeClr val="tx2">
              <a:lumMod val="40000"/>
              <a:lumOff val="60000"/>
            </a:schemeClr>
          </a:solidFill>
        </p:spPr>
        <p:txBody>
          <a:bodyPr wrap="square" rtlCol="0">
            <a:spAutoFit/>
          </a:bodyPr>
          <a:lstStyle/>
          <a:p>
            <a:pPr algn="ctr"/>
            <a:r>
              <a:rPr lang="da-DK" sz="1200" dirty="0"/>
              <a:t>3 dage</a:t>
            </a:r>
            <a:br>
              <a:rPr lang="da-DK" sz="1200" dirty="0"/>
            </a:br>
            <a:r>
              <a:rPr lang="da-DK" sz="1200" dirty="0"/>
              <a:t>Lene og Hanne</a:t>
            </a:r>
          </a:p>
        </p:txBody>
      </p:sp>
      <p:sp>
        <p:nvSpPr>
          <p:cNvPr id="189" name="Tekstfelt 188">
            <a:extLst>
              <a:ext uri="{FF2B5EF4-FFF2-40B4-BE49-F238E27FC236}">
                <a16:creationId xmlns:a16="http://schemas.microsoft.com/office/drawing/2014/main" id="{1207C995-286E-4B18-BE7E-218E229988F9}"/>
              </a:ext>
            </a:extLst>
          </p:cNvPr>
          <p:cNvSpPr txBox="1"/>
          <p:nvPr/>
        </p:nvSpPr>
        <p:spPr>
          <a:xfrm>
            <a:off x="5694106" y="5292396"/>
            <a:ext cx="1228015" cy="461665"/>
          </a:xfrm>
          <a:prstGeom prst="rect">
            <a:avLst/>
          </a:prstGeom>
          <a:solidFill>
            <a:schemeClr val="tx2">
              <a:lumMod val="40000"/>
              <a:lumOff val="60000"/>
            </a:schemeClr>
          </a:solidFill>
        </p:spPr>
        <p:txBody>
          <a:bodyPr wrap="square" rtlCol="0">
            <a:spAutoFit/>
          </a:bodyPr>
          <a:lstStyle/>
          <a:p>
            <a:pPr algn="ctr"/>
            <a:r>
              <a:rPr lang="da-DK" sz="1200" dirty="0"/>
              <a:t>10 dage</a:t>
            </a:r>
            <a:br>
              <a:rPr lang="da-DK" sz="1200" dirty="0"/>
            </a:br>
            <a:r>
              <a:rPr lang="da-DK" sz="1200" dirty="0"/>
              <a:t>Leverandør</a:t>
            </a:r>
          </a:p>
        </p:txBody>
      </p:sp>
      <p:sp>
        <p:nvSpPr>
          <p:cNvPr id="190" name="Tekstfelt 189">
            <a:extLst>
              <a:ext uri="{FF2B5EF4-FFF2-40B4-BE49-F238E27FC236}">
                <a16:creationId xmlns:a16="http://schemas.microsoft.com/office/drawing/2014/main" id="{F03F9A11-44AC-450C-BF39-95D4D1964CD6}"/>
              </a:ext>
            </a:extLst>
          </p:cNvPr>
          <p:cNvSpPr txBox="1"/>
          <p:nvPr/>
        </p:nvSpPr>
        <p:spPr>
          <a:xfrm>
            <a:off x="7279009" y="5529443"/>
            <a:ext cx="1228015" cy="461665"/>
          </a:xfrm>
          <a:prstGeom prst="rect">
            <a:avLst/>
          </a:prstGeom>
          <a:solidFill>
            <a:schemeClr val="tx2">
              <a:lumMod val="40000"/>
              <a:lumOff val="60000"/>
            </a:schemeClr>
          </a:solidFill>
        </p:spPr>
        <p:txBody>
          <a:bodyPr wrap="square" rtlCol="0">
            <a:spAutoFit/>
          </a:bodyPr>
          <a:lstStyle/>
          <a:p>
            <a:pPr algn="ctr"/>
            <a:r>
              <a:rPr lang="da-DK" sz="1200" dirty="0"/>
              <a:t>10 dage</a:t>
            </a:r>
            <a:br>
              <a:rPr lang="da-DK" sz="1200" dirty="0"/>
            </a:br>
            <a:r>
              <a:rPr lang="da-DK" sz="1200" dirty="0"/>
              <a:t>Lene, Ib og Kim</a:t>
            </a:r>
          </a:p>
        </p:txBody>
      </p:sp>
      <p:sp>
        <p:nvSpPr>
          <p:cNvPr id="191" name="Tekstfelt 190">
            <a:extLst>
              <a:ext uri="{FF2B5EF4-FFF2-40B4-BE49-F238E27FC236}">
                <a16:creationId xmlns:a16="http://schemas.microsoft.com/office/drawing/2014/main" id="{84B0CF3A-0FE9-467B-9A24-3EACFD082F5D}"/>
              </a:ext>
            </a:extLst>
          </p:cNvPr>
          <p:cNvSpPr txBox="1"/>
          <p:nvPr/>
        </p:nvSpPr>
        <p:spPr>
          <a:xfrm>
            <a:off x="4112925" y="5542981"/>
            <a:ext cx="1228015" cy="461665"/>
          </a:xfrm>
          <a:prstGeom prst="rect">
            <a:avLst/>
          </a:prstGeom>
          <a:solidFill>
            <a:schemeClr val="tx2">
              <a:lumMod val="40000"/>
              <a:lumOff val="60000"/>
            </a:schemeClr>
          </a:solidFill>
        </p:spPr>
        <p:txBody>
          <a:bodyPr wrap="square" rtlCol="0">
            <a:spAutoFit/>
          </a:bodyPr>
          <a:lstStyle/>
          <a:p>
            <a:pPr algn="ctr"/>
            <a:r>
              <a:rPr lang="da-DK" sz="1200" dirty="0"/>
              <a:t>6 dage</a:t>
            </a:r>
            <a:br>
              <a:rPr lang="da-DK" sz="1200" dirty="0"/>
            </a:br>
            <a:r>
              <a:rPr lang="da-DK" sz="1200" dirty="0"/>
              <a:t>Leverandør</a:t>
            </a:r>
          </a:p>
        </p:txBody>
      </p:sp>
      <p:sp>
        <p:nvSpPr>
          <p:cNvPr id="192" name="Tekstfelt 191">
            <a:extLst>
              <a:ext uri="{FF2B5EF4-FFF2-40B4-BE49-F238E27FC236}">
                <a16:creationId xmlns:a16="http://schemas.microsoft.com/office/drawing/2014/main" id="{E1208FF4-B759-4D22-B4F5-0AB085ABC85B}"/>
              </a:ext>
            </a:extLst>
          </p:cNvPr>
          <p:cNvSpPr txBox="1"/>
          <p:nvPr/>
        </p:nvSpPr>
        <p:spPr>
          <a:xfrm>
            <a:off x="4105028" y="5061564"/>
            <a:ext cx="1228015" cy="461665"/>
          </a:xfrm>
          <a:prstGeom prst="rect">
            <a:avLst/>
          </a:prstGeom>
          <a:solidFill>
            <a:schemeClr val="tx2">
              <a:lumMod val="40000"/>
              <a:lumOff val="60000"/>
            </a:schemeClr>
          </a:solidFill>
        </p:spPr>
        <p:txBody>
          <a:bodyPr wrap="square" rtlCol="0">
            <a:spAutoFit/>
          </a:bodyPr>
          <a:lstStyle/>
          <a:p>
            <a:pPr algn="ctr"/>
            <a:r>
              <a:rPr lang="da-DK" sz="1200" dirty="0"/>
              <a:t>10 dage</a:t>
            </a:r>
            <a:br>
              <a:rPr lang="da-DK" sz="1200" dirty="0"/>
            </a:br>
            <a:r>
              <a:rPr lang="da-DK" sz="1200" dirty="0"/>
              <a:t>Leverandør</a:t>
            </a:r>
          </a:p>
        </p:txBody>
      </p:sp>
      <p:sp>
        <p:nvSpPr>
          <p:cNvPr id="193" name="Tekstfelt 192">
            <a:extLst>
              <a:ext uri="{FF2B5EF4-FFF2-40B4-BE49-F238E27FC236}">
                <a16:creationId xmlns:a16="http://schemas.microsoft.com/office/drawing/2014/main" id="{55C88668-F2B9-4A22-A39C-9E04512BAF5A}"/>
              </a:ext>
            </a:extLst>
          </p:cNvPr>
          <p:cNvSpPr txBox="1"/>
          <p:nvPr/>
        </p:nvSpPr>
        <p:spPr>
          <a:xfrm>
            <a:off x="4120822" y="6050276"/>
            <a:ext cx="1228015" cy="461665"/>
          </a:xfrm>
          <a:prstGeom prst="rect">
            <a:avLst/>
          </a:prstGeom>
          <a:solidFill>
            <a:schemeClr val="tx2">
              <a:lumMod val="40000"/>
              <a:lumOff val="60000"/>
            </a:schemeClr>
          </a:solidFill>
        </p:spPr>
        <p:txBody>
          <a:bodyPr wrap="square" rtlCol="0">
            <a:spAutoFit/>
          </a:bodyPr>
          <a:lstStyle/>
          <a:p>
            <a:pPr algn="ctr"/>
            <a:r>
              <a:rPr lang="da-DK" sz="1200" dirty="0"/>
              <a:t>10 dage</a:t>
            </a:r>
            <a:br>
              <a:rPr lang="da-DK" sz="1200" dirty="0"/>
            </a:br>
            <a:r>
              <a:rPr lang="da-DK" sz="1200" dirty="0"/>
              <a:t>Leverandør</a:t>
            </a:r>
          </a:p>
        </p:txBody>
      </p:sp>
      <p:sp>
        <p:nvSpPr>
          <p:cNvPr id="194" name="Tekstfelt 193">
            <a:extLst>
              <a:ext uri="{FF2B5EF4-FFF2-40B4-BE49-F238E27FC236}">
                <a16:creationId xmlns:a16="http://schemas.microsoft.com/office/drawing/2014/main" id="{E52C5923-C59C-48F2-A1B8-19DF134F7B97}"/>
              </a:ext>
            </a:extLst>
          </p:cNvPr>
          <p:cNvSpPr txBox="1"/>
          <p:nvPr/>
        </p:nvSpPr>
        <p:spPr>
          <a:xfrm>
            <a:off x="8848782" y="5530458"/>
            <a:ext cx="1228015" cy="461665"/>
          </a:xfrm>
          <a:prstGeom prst="rect">
            <a:avLst/>
          </a:prstGeom>
          <a:solidFill>
            <a:schemeClr val="tx2">
              <a:lumMod val="40000"/>
              <a:lumOff val="60000"/>
            </a:schemeClr>
          </a:solidFill>
        </p:spPr>
        <p:txBody>
          <a:bodyPr wrap="square" rtlCol="0">
            <a:spAutoFit/>
          </a:bodyPr>
          <a:lstStyle/>
          <a:p>
            <a:pPr algn="ctr"/>
            <a:r>
              <a:rPr lang="da-DK" sz="1200" dirty="0"/>
              <a:t>10 dage</a:t>
            </a:r>
            <a:br>
              <a:rPr lang="da-DK" sz="1200" dirty="0"/>
            </a:br>
            <a:r>
              <a:rPr lang="da-DK" sz="1200" dirty="0"/>
              <a:t>Tina, Bo og Kim</a:t>
            </a:r>
          </a:p>
        </p:txBody>
      </p:sp>
      <p:sp>
        <p:nvSpPr>
          <p:cNvPr id="210" name="Tekstfelt 209">
            <a:extLst>
              <a:ext uri="{FF2B5EF4-FFF2-40B4-BE49-F238E27FC236}">
                <a16:creationId xmlns:a16="http://schemas.microsoft.com/office/drawing/2014/main" id="{A47D66B6-A1A7-4392-A761-C2F0E425366F}"/>
              </a:ext>
            </a:extLst>
          </p:cNvPr>
          <p:cNvSpPr txBox="1"/>
          <p:nvPr/>
        </p:nvSpPr>
        <p:spPr>
          <a:xfrm>
            <a:off x="444872" y="5424769"/>
            <a:ext cx="2001041" cy="646331"/>
          </a:xfrm>
          <a:prstGeom prst="rect">
            <a:avLst/>
          </a:prstGeom>
          <a:noFill/>
        </p:spPr>
        <p:txBody>
          <a:bodyPr wrap="square" rtlCol="0">
            <a:spAutoFit/>
          </a:bodyPr>
          <a:lstStyle/>
          <a:p>
            <a:r>
              <a:rPr lang="da-DK" dirty="0"/>
              <a:t>Kalendertid efter</a:t>
            </a:r>
            <a:br>
              <a:rPr lang="da-DK" dirty="0"/>
            </a:br>
            <a:r>
              <a:rPr lang="da-DK" dirty="0"/>
              <a:t>ressourceallokering</a:t>
            </a:r>
          </a:p>
        </p:txBody>
      </p:sp>
      <p:sp>
        <p:nvSpPr>
          <p:cNvPr id="233" name="Tekstfelt 232">
            <a:extLst>
              <a:ext uri="{FF2B5EF4-FFF2-40B4-BE49-F238E27FC236}">
                <a16:creationId xmlns:a16="http://schemas.microsoft.com/office/drawing/2014/main" id="{540A5627-375D-4CEE-8200-EA432C8B3AAD}"/>
              </a:ext>
            </a:extLst>
          </p:cNvPr>
          <p:cNvSpPr txBox="1"/>
          <p:nvPr/>
        </p:nvSpPr>
        <p:spPr>
          <a:xfrm>
            <a:off x="444871" y="3918335"/>
            <a:ext cx="1719743" cy="307777"/>
          </a:xfrm>
          <a:prstGeom prst="rect">
            <a:avLst/>
          </a:prstGeom>
          <a:noFill/>
        </p:spPr>
        <p:txBody>
          <a:bodyPr wrap="square" rtlCol="0">
            <a:spAutoFit/>
          </a:bodyPr>
          <a:lstStyle/>
          <a:p>
            <a:r>
              <a:rPr lang="da-DK" sz="1400" dirty="0"/>
              <a:t>Kritisk vej</a:t>
            </a:r>
          </a:p>
        </p:txBody>
      </p:sp>
      <p:cxnSp>
        <p:nvCxnSpPr>
          <p:cNvPr id="235" name="Lige pilforbindelse 234">
            <a:extLst>
              <a:ext uri="{FF2B5EF4-FFF2-40B4-BE49-F238E27FC236}">
                <a16:creationId xmlns:a16="http://schemas.microsoft.com/office/drawing/2014/main" id="{A451AA2C-4792-4C77-93EA-01239E4A2FE5}"/>
              </a:ext>
            </a:extLst>
          </p:cNvPr>
          <p:cNvCxnSpPr/>
          <p:nvPr/>
        </p:nvCxnSpPr>
        <p:spPr>
          <a:xfrm>
            <a:off x="1304742" y="4074426"/>
            <a:ext cx="6140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Forbindelse: vinklet 65">
            <a:extLst>
              <a:ext uri="{FF2B5EF4-FFF2-40B4-BE49-F238E27FC236}">
                <a16:creationId xmlns:a16="http://schemas.microsoft.com/office/drawing/2014/main" id="{05BD48F2-6232-4B8B-86D5-7C5F79904B61}"/>
              </a:ext>
            </a:extLst>
          </p:cNvPr>
          <p:cNvCxnSpPr>
            <a:cxnSpLocks/>
            <a:stCxn id="188" idx="3"/>
            <a:endCxn id="193" idx="1"/>
          </p:cNvCxnSpPr>
          <p:nvPr/>
        </p:nvCxnSpPr>
        <p:spPr>
          <a:xfrm>
            <a:off x="3799827" y="5773814"/>
            <a:ext cx="320995" cy="507295"/>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Forbindelse: vinklet 68">
            <a:extLst>
              <a:ext uri="{FF2B5EF4-FFF2-40B4-BE49-F238E27FC236}">
                <a16:creationId xmlns:a16="http://schemas.microsoft.com/office/drawing/2014/main" id="{EFBB3113-93F3-4207-A609-6236E1B9271A}"/>
              </a:ext>
            </a:extLst>
          </p:cNvPr>
          <p:cNvCxnSpPr>
            <a:cxnSpLocks/>
            <a:stCxn id="188" idx="3"/>
            <a:endCxn id="192" idx="1"/>
          </p:cNvCxnSpPr>
          <p:nvPr/>
        </p:nvCxnSpPr>
        <p:spPr>
          <a:xfrm flipV="1">
            <a:off x="3799827" y="5292397"/>
            <a:ext cx="305201" cy="481417"/>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Forbindelse: vinklet 71">
            <a:extLst>
              <a:ext uri="{FF2B5EF4-FFF2-40B4-BE49-F238E27FC236}">
                <a16:creationId xmlns:a16="http://schemas.microsoft.com/office/drawing/2014/main" id="{2A1D8C8D-690D-4DB7-B95D-1C525A3F63E6}"/>
              </a:ext>
            </a:extLst>
          </p:cNvPr>
          <p:cNvCxnSpPr>
            <a:cxnSpLocks/>
            <a:stCxn id="192" idx="3"/>
            <a:endCxn id="187" idx="1"/>
          </p:cNvCxnSpPr>
          <p:nvPr/>
        </p:nvCxnSpPr>
        <p:spPr>
          <a:xfrm>
            <a:off x="5333043" y="5292397"/>
            <a:ext cx="361220" cy="740752"/>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Forbindelse: vinklet 74">
            <a:extLst>
              <a:ext uri="{FF2B5EF4-FFF2-40B4-BE49-F238E27FC236}">
                <a16:creationId xmlns:a16="http://schemas.microsoft.com/office/drawing/2014/main" id="{B8A1F948-E8EE-4C5E-9E10-D73FC596AA89}"/>
              </a:ext>
            </a:extLst>
          </p:cNvPr>
          <p:cNvCxnSpPr>
            <a:cxnSpLocks/>
            <a:stCxn id="193" idx="3"/>
            <a:endCxn id="187" idx="1"/>
          </p:cNvCxnSpPr>
          <p:nvPr/>
        </p:nvCxnSpPr>
        <p:spPr>
          <a:xfrm flipV="1">
            <a:off x="5348837" y="6033149"/>
            <a:ext cx="345426" cy="247960"/>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Forbindelse: vinklet 77">
            <a:extLst>
              <a:ext uri="{FF2B5EF4-FFF2-40B4-BE49-F238E27FC236}">
                <a16:creationId xmlns:a16="http://schemas.microsoft.com/office/drawing/2014/main" id="{5515FC24-A9D2-45BC-8199-B8197F526C95}"/>
              </a:ext>
            </a:extLst>
          </p:cNvPr>
          <p:cNvCxnSpPr>
            <a:cxnSpLocks/>
            <a:stCxn id="187" idx="3"/>
            <a:endCxn id="190" idx="1"/>
          </p:cNvCxnSpPr>
          <p:nvPr/>
        </p:nvCxnSpPr>
        <p:spPr>
          <a:xfrm flipV="1">
            <a:off x="6922278" y="5760276"/>
            <a:ext cx="356731" cy="272873"/>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Forbindelse: vinklet 80">
            <a:extLst>
              <a:ext uri="{FF2B5EF4-FFF2-40B4-BE49-F238E27FC236}">
                <a16:creationId xmlns:a16="http://schemas.microsoft.com/office/drawing/2014/main" id="{FABB86AB-A3EE-47B1-9741-4A2A20A5AE0E}"/>
              </a:ext>
            </a:extLst>
          </p:cNvPr>
          <p:cNvCxnSpPr>
            <a:cxnSpLocks/>
            <a:stCxn id="190" idx="3"/>
            <a:endCxn id="194" idx="1"/>
          </p:cNvCxnSpPr>
          <p:nvPr/>
        </p:nvCxnSpPr>
        <p:spPr>
          <a:xfrm>
            <a:off x="8507024" y="5760276"/>
            <a:ext cx="341758" cy="1015"/>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Grafik 64" descr="Hjem">
            <a:hlinkClick r:id="rId11" action="ppaction://hlinksldjump"/>
            <a:extLst>
              <a:ext uri="{FF2B5EF4-FFF2-40B4-BE49-F238E27FC236}">
                <a16:creationId xmlns:a16="http://schemas.microsoft.com/office/drawing/2014/main" id="{3D9E3BB8-9D50-4AF9-9E65-C2AC5E4CA0C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19201E42-1E1E-422F-95FC-801AFD9E232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pic>
        <p:nvPicPr>
          <p:cNvPr id="2" name="Grafik 1" descr="Arbejdsgang ">
            <a:hlinkClick r:id="rId16" action="ppaction://hlinksldjump"/>
            <a:extLst>
              <a:ext uri="{FF2B5EF4-FFF2-40B4-BE49-F238E27FC236}">
                <a16:creationId xmlns:a16="http://schemas.microsoft.com/office/drawing/2014/main" id="{5848D44E-AFC4-428E-8527-9920730E377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7811" y="139311"/>
            <a:ext cx="407840" cy="407840"/>
          </a:xfrm>
          <a:prstGeom prst="rect">
            <a:avLst/>
          </a:prstGeom>
        </p:spPr>
      </p:pic>
      <p:pic>
        <p:nvPicPr>
          <p:cNvPr id="6" name="Grafik 5" descr="Gentag">
            <a:hlinkClick r:id="rId19" action="ppaction://hlinksldjump"/>
            <a:extLst>
              <a:ext uri="{FF2B5EF4-FFF2-40B4-BE49-F238E27FC236}">
                <a16:creationId xmlns:a16="http://schemas.microsoft.com/office/drawing/2014/main" id="{0B51256D-5D49-496A-AADC-F8C79A272DE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5928377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Eksempel på Delfi-metoden (estimering)</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9" name="Tekstfelt 58">
            <a:extLst>
              <a:ext uri="{FF2B5EF4-FFF2-40B4-BE49-F238E27FC236}">
                <a16:creationId xmlns:a16="http://schemas.microsoft.com/office/drawing/2014/main" id="{5FFC532F-8AF4-4696-B0C2-442C7B5D20F5}"/>
              </a:ext>
            </a:extLst>
          </p:cNvPr>
          <p:cNvSpPr txBox="1"/>
          <p:nvPr/>
        </p:nvSpPr>
        <p:spPr>
          <a:xfrm>
            <a:off x="9235856" y="1117723"/>
            <a:ext cx="1228015" cy="523220"/>
          </a:xfrm>
          <a:prstGeom prst="rect">
            <a:avLst/>
          </a:prstGeom>
          <a:solidFill>
            <a:schemeClr val="tx2">
              <a:lumMod val="20000"/>
              <a:lumOff val="80000"/>
            </a:schemeClr>
          </a:solidFill>
        </p:spPr>
        <p:txBody>
          <a:bodyPr wrap="square" rtlCol="0">
            <a:spAutoFit/>
          </a:bodyPr>
          <a:lstStyle/>
          <a:p>
            <a:pPr algn="ctr"/>
            <a:r>
              <a:rPr lang="da-DK" sz="1400" dirty="0"/>
              <a:t>Opsætte</a:t>
            </a:r>
            <a:br>
              <a:rPr lang="da-DK" sz="1400" dirty="0"/>
            </a:br>
            <a:r>
              <a:rPr lang="da-DK" sz="1400" dirty="0"/>
              <a:t>køkken</a:t>
            </a:r>
          </a:p>
        </p:txBody>
      </p:sp>
      <p:cxnSp>
        <p:nvCxnSpPr>
          <p:cNvPr id="60" name="Lige forbindelse 59">
            <a:extLst>
              <a:ext uri="{FF2B5EF4-FFF2-40B4-BE49-F238E27FC236}">
                <a16:creationId xmlns:a16="http://schemas.microsoft.com/office/drawing/2014/main" id="{07256980-1ACC-4267-A79D-912A61653008}"/>
              </a:ext>
            </a:extLst>
          </p:cNvPr>
          <p:cNvCxnSpPr/>
          <p:nvPr/>
        </p:nvCxnSpPr>
        <p:spPr>
          <a:xfrm>
            <a:off x="8289992" y="2070340"/>
            <a:ext cx="300617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kstfelt 60">
            <a:extLst>
              <a:ext uri="{FF2B5EF4-FFF2-40B4-BE49-F238E27FC236}">
                <a16:creationId xmlns:a16="http://schemas.microsoft.com/office/drawing/2014/main" id="{7B1B0CCE-6F0B-4CFB-91ED-EC6A6B87C465}"/>
              </a:ext>
            </a:extLst>
          </p:cNvPr>
          <p:cNvSpPr txBox="1"/>
          <p:nvPr/>
        </p:nvSpPr>
        <p:spPr>
          <a:xfrm>
            <a:off x="11296166" y="1931840"/>
            <a:ext cx="551511" cy="276999"/>
          </a:xfrm>
          <a:prstGeom prst="rect">
            <a:avLst/>
          </a:prstGeom>
          <a:noFill/>
        </p:spPr>
        <p:txBody>
          <a:bodyPr wrap="square" rtlCol="0">
            <a:spAutoFit/>
          </a:bodyPr>
          <a:lstStyle/>
          <a:p>
            <a:r>
              <a:rPr lang="da-DK" sz="1200" dirty="0"/>
              <a:t>timer</a:t>
            </a:r>
          </a:p>
        </p:txBody>
      </p:sp>
      <p:cxnSp>
        <p:nvCxnSpPr>
          <p:cNvPr id="62" name="Lige forbindelse 61">
            <a:extLst>
              <a:ext uri="{FF2B5EF4-FFF2-40B4-BE49-F238E27FC236}">
                <a16:creationId xmlns:a16="http://schemas.microsoft.com/office/drawing/2014/main" id="{1B11DB69-20A7-488A-92FE-54890184149F}"/>
              </a:ext>
            </a:extLst>
          </p:cNvPr>
          <p:cNvCxnSpPr/>
          <p:nvPr/>
        </p:nvCxnSpPr>
        <p:spPr>
          <a:xfrm>
            <a:off x="8289992" y="2791103"/>
            <a:ext cx="300617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kstfelt 62">
            <a:extLst>
              <a:ext uri="{FF2B5EF4-FFF2-40B4-BE49-F238E27FC236}">
                <a16:creationId xmlns:a16="http://schemas.microsoft.com/office/drawing/2014/main" id="{B8E21E5D-FADB-4572-899E-E63DBABAA968}"/>
              </a:ext>
            </a:extLst>
          </p:cNvPr>
          <p:cNvSpPr txBox="1"/>
          <p:nvPr/>
        </p:nvSpPr>
        <p:spPr>
          <a:xfrm>
            <a:off x="11296166" y="2652603"/>
            <a:ext cx="551511" cy="276999"/>
          </a:xfrm>
          <a:prstGeom prst="rect">
            <a:avLst/>
          </a:prstGeom>
          <a:noFill/>
        </p:spPr>
        <p:txBody>
          <a:bodyPr wrap="square" rtlCol="0">
            <a:spAutoFit/>
          </a:bodyPr>
          <a:lstStyle/>
          <a:p>
            <a:r>
              <a:rPr lang="da-DK" sz="1200" dirty="0"/>
              <a:t>timer</a:t>
            </a:r>
          </a:p>
        </p:txBody>
      </p:sp>
      <p:cxnSp>
        <p:nvCxnSpPr>
          <p:cNvPr id="64" name="Lige forbindelse 63">
            <a:extLst>
              <a:ext uri="{FF2B5EF4-FFF2-40B4-BE49-F238E27FC236}">
                <a16:creationId xmlns:a16="http://schemas.microsoft.com/office/drawing/2014/main" id="{66F30CDC-96EB-40E6-A021-05CEE9C20400}"/>
              </a:ext>
            </a:extLst>
          </p:cNvPr>
          <p:cNvCxnSpPr/>
          <p:nvPr/>
        </p:nvCxnSpPr>
        <p:spPr>
          <a:xfrm>
            <a:off x="8289992" y="3516546"/>
            <a:ext cx="3006174"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kstfelt 64">
            <a:extLst>
              <a:ext uri="{FF2B5EF4-FFF2-40B4-BE49-F238E27FC236}">
                <a16:creationId xmlns:a16="http://schemas.microsoft.com/office/drawing/2014/main" id="{EEB368EB-1F60-4F41-9A9A-8C72842514E1}"/>
              </a:ext>
            </a:extLst>
          </p:cNvPr>
          <p:cNvSpPr txBox="1"/>
          <p:nvPr/>
        </p:nvSpPr>
        <p:spPr>
          <a:xfrm>
            <a:off x="11296166" y="3378046"/>
            <a:ext cx="551511" cy="276999"/>
          </a:xfrm>
          <a:prstGeom prst="rect">
            <a:avLst/>
          </a:prstGeom>
          <a:noFill/>
        </p:spPr>
        <p:txBody>
          <a:bodyPr wrap="square" rtlCol="0">
            <a:spAutoFit/>
          </a:bodyPr>
          <a:lstStyle/>
          <a:p>
            <a:r>
              <a:rPr lang="da-DK" sz="1200" dirty="0"/>
              <a:t>timer</a:t>
            </a:r>
          </a:p>
        </p:txBody>
      </p:sp>
      <p:cxnSp>
        <p:nvCxnSpPr>
          <p:cNvPr id="66" name="Lige forbindelse 65">
            <a:extLst>
              <a:ext uri="{FF2B5EF4-FFF2-40B4-BE49-F238E27FC236}">
                <a16:creationId xmlns:a16="http://schemas.microsoft.com/office/drawing/2014/main" id="{6FDC2119-3050-4B69-9664-2A9481CAF8A7}"/>
              </a:ext>
            </a:extLst>
          </p:cNvPr>
          <p:cNvCxnSpPr>
            <a:cxnSpLocks/>
          </p:cNvCxnSpPr>
          <p:nvPr/>
        </p:nvCxnSpPr>
        <p:spPr>
          <a:xfrm>
            <a:off x="8505645" y="2000848"/>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Lige forbindelse 66">
            <a:extLst>
              <a:ext uri="{FF2B5EF4-FFF2-40B4-BE49-F238E27FC236}">
                <a16:creationId xmlns:a16="http://schemas.microsoft.com/office/drawing/2014/main" id="{37F4349B-11BA-44A4-ADC3-E296E940F37C}"/>
              </a:ext>
            </a:extLst>
          </p:cNvPr>
          <p:cNvCxnSpPr>
            <a:cxnSpLocks/>
          </p:cNvCxnSpPr>
          <p:nvPr/>
        </p:nvCxnSpPr>
        <p:spPr>
          <a:xfrm>
            <a:off x="11038929" y="1997969"/>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Lige forbindelse 67">
            <a:extLst>
              <a:ext uri="{FF2B5EF4-FFF2-40B4-BE49-F238E27FC236}">
                <a16:creationId xmlns:a16="http://schemas.microsoft.com/office/drawing/2014/main" id="{7631E9E8-BE8D-4E87-A369-915A32234555}"/>
              </a:ext>
            </a:extLst>
          </p:cNvPr>
          <p:cNvCxnSpPr>
            <a:cxnSpLocks/>
          </p:cNvCxnSpPr>
          <p:nvPr/>
        </p:nvCxnSpPr>
        <p:spPr>
          <a:xfrm>
            <a:off x="8658045" y="1997977"/>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Lige forbindelse 68">
            <a:extLst>
              <a:ext uri="{FF2B5EF4-FFF2-40B4-BE49-F238E27FC236}">
                <a16:creationId xmlns:a16="http://schemas.microsoft.com/office/drawing/2014/main" id="{83A3DBEE-82F5-45E8-A986-6A418469909D}"/>
              </a:ext>
            </a:extLst>
          </p:cNvPr>
          <p:cNvCxnSpPr>
            <a:cxnSpLocks/>
          </p:cNvCxnSpPr>
          <p:nvPr/>
        </p:nvCxnSpPr>
        <p:spPr>
          <a:xfrm>
            <a:off x="9028978" y="1997976"/>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Lige forbindelse 69">
            <a:extLst>
              <a:ext uri="{FF2B5EF4-FFF2-40B4-BE49-F238E27FC236}">
                <a16:creationId xmlns:a16="http://schemas.microsoft.com/office/drawing/2014/main" id="{560B5F38-B135-47BC-B465-798EEEB7EEBF}"/>
              </a:ext>
            </a:extLst>
          </p:cNvPr>
          <p:cNvCxnSpPr>
            <a:cxnSpLocks/>
          </p:cNvCxnSpPr>
          <p:nvPr/>
        </p:nvCxnSpPr>
        <p:spPr>
          <a:xfrm>
            <a:off x="9917499" y="1997977"/>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Lige forbindelse 70">
            <a:extLst>
              <a:ext uri="{FF2B5EF4-FFF2-40B4-BE49-F238E27FC236}">
                <a16:creationId xmlns:a16="http://schemas.microsoft.com/office/drawing/2014/main" id="{BF71CE69-958B-4065-9D6E-14B876CB8631}"/>
              </a:ext>
            </a:extLst>
          </p:cNvPr>
          <p:cNvCxnSpPr>
            <a:cxnSpLocks/>
          </p:cNvCxnSpPr>
          <p:nvPr/>
        </p:nvCxnSpPr>
        <p:spPr>
          <a:xfrm>
            <a:off x="10348819" y="1997980"/>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Lige forbindelse 71">
            <a:extLst>
              <a:ext uri="{FF2B5EF4-FFF2-40B4-BE49-F238E27FC236}">
                <a16:creationId xmlns:a16="http://schemas.microsoft.com/office/drawing/2014/main" id="{5D43218B-372B-4C4F-930E-F13F7A36F2E4}"/>
              </a:ext>
            </a:extLst>
          </p:cNvPr>
          <p:cNvCxnSpPr>
            <a:cxnSpLocks/>
          </p:cNvCxnSpPr>
          <p:nvPr/>
        </p:nvCxnSpPr>
        <p:spPr>
          <a:xfrm>
            <a:off x="10607611" y="1997975"/>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Lige forbindelse 72">
            <a:extLst>
              <a:ext uri="{FF2B5EF4-FFF2-40B4-BE49-F238E27FC236}">
                <a16:creationId xmlns:a16="http://schemas.microsoft.com/office/drawing/2014/main" id="{A4564026-1E64-4DD4-A7BE-E4FA13C68E20}"/>
              </a:ext>
            </a:extLst>
          </p:cNvPr>
          <p:cNvCxnSpPr>
            <a:cxnSpLocks/>
          </p:cNvCxnSpPr>
          <p:nvPr/>
        </p:nvCxnSpPr>
        <p:spPr>
          <a:xfrm>
            <a:off x="9371164" y="2003732"/>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Lige forbindelse 73">
            <a:extLst>
              <a:ext uri="{FF2B5EF4-FFF2-40B4-BE49-F238E27FC236}">
                <a16:creationId xmlns:a16="http://schemas.microsoft.com/office/drawing/2014/main" id="{759A9D6A-871C-499A-AEDB-1DBF7BF0D95B}"/>
              </a:ext>
            </a:extLst>
          </p:cNvPr>
          <p:cNvCxnSpPr>
            <a:cxnSpLocks/>
          </p:cNvCxnSpPr>
          <p:nvPr/>
        </p:nvCxnSpPr>
        <p:spPr>
          <a:xfrm>
            <a:off x="9802484" y="2003735"/>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Lige forbindelse 74">
            <a:extLst>
              <a:ext uri="{FF2B5EF4-FFF2-40B4-BE49-F238E27FC236}">
                <a16:creationId xmlns:a16="http://schemas.microsoft.com/office/drawing/2014/main" id="{9564C187-FDB6-4223-B3B7-71687723D9E9}"/>
              </a:ext>
            </a:extLst>
          </p:cNvPr>
          <p:cNvCxnSpPr>
            <a:cxnSpLocks/>
          </p:cNvCxnSpPr>
          <p:nvPr/>
        </p:nvCxnSpPr>
        <p:spPr>
          <a:xfrm>
            <a:off x="10061276" y="2003730"/>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Tekstfelt 75">
            <a:extLst>
              <a:ext uri="{FF2B5EF4-FFF2-40B4-BE49-F238E27FC236}">
                <a16:creationId xmlns:a16="http://schemas.microsoft.com/office/drawing/2014/main" id="{CDB4261C-8562-4C1C-9666-404C28D35886}"/>
              </a:ext>
            </a:extLst>
          </p:cNvPr>
          <p:cNvSpPr txBox="1"/>
          <p:nvPr/>
        </p:nvSpPr>
        <p:spPr>
          <a:xfrm>
            <a:off x="8315877" y="2108571"/>
            <a:ext cx="457189" cy="338554"/>
          </a:xfrm>
          <a:prstGeom prst="rect">
            <a:avLst/>
          </a:prstGeom>
          <a:noFill/>
        </p:spPr>
        <p:txBody>
          <a:bodyPr wrap="square" rtlCol="0">
            <a:spAutoFit/>
          </a:bodyPr>
          <a:lstStyle/>
          <a:p>
            <a:r>
              <a:rPr lang="da-DK" sz="1600" dirty="0"/>
              <a:t>50</a:t>
            </a:r>
          </a:p>
        </p:txBody>
      </p:sp>
      <p:sp>
        <p:nvSpPr>
          <p:cNvPr id="77" name="Tekstfelt 76">
            <a:extLst>
              <a:ext uri="{FF2B5EF4-FFF2-40B4-BE49-F238E27FC236}">
                <a16:creationId xmlns:a16="http://schemas.microsoft.com/office/drawing/2014/main" id="{4C31FDE5-A1C1-4418-9A80-6364675CEA63}"/>
              </a:ext>
            </a:extLst>
          </p:cNvPr>
          <p:cNvSpPr txBox="1"/>
          <p:nvPr/>
        </p:nvSpPr>
        <p:spPr>
          <a:xfrm>
            <a:off x="10802248" y="2106495"/>
            <a:ext cx="536932" cy="338554"/>
          </a:xfrm>
          <a:prstGeom prst="rect">
            <a:avLst/>
          </a:prstGeom>
          <a:noFill/>
        </p:spPr>
        <p:txBody>
          <a:bodyPr wrap="square" rtlCol="0">
            <a:spAutoFit/>
          </a:bodyPr>
          <a:lstStyle/>
          <a:p>
            <a:r>
              <a:rPr lang="da-DK" sz="1600" dirty="0"/>
              <a:t>120</a:t>
            </a:r>
          </a:p>
        </p:txBody>
      </p:sp>
      <p:cxnSp>
        <p:nvCxnSpPr>
          <p:cNvPr id="78" name="Lige forbindelse 77">
            <a:extLst>
              <a:ext uri="{FF2B5EF4-FFF2-40B4-BE49-F238E27FC236}">
                <a16:creationId xmlns:a16="http://schemas.microsoft.com/office/drawing/2014/main" id="{86CC4AF2-B1EB-4419-B040-0F03108E76F8}"/>
              </a:ext>
            </a:extLst>
          </p:cNvPr>
          <p:cNvCxnSpPr>
            <a:cxnSpLocks/>
          </p:cNvCxnSpPr>
          <p:nvPr/>
        </p:nvCxnSpPr>
        <p:spPr>
          <a:xfrm>
            <a:off x="9034726" y="2728348"/>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Lige forbindelse 78">
            <a:extLst>
              <a:ext uri="{FF2B5EF4-FFF2-40B4-BE49-F238E27FC236}">
                <a16:creationId xmlns:a16="http://schemas.microsoft.com/office/drawing/2014/main" id="{1E7DD899-0581-4B46-BF6D-BAC131EDF48C}"/>
              </a:ext>
            </a:extLst>
          </p:cNvPr>
          <p:cNvCxnSpPr>
            <a:cxnSpLocks/>
          </p:cNvCxnSpPr>
          <p:nvPr/>
        </p:nvCxnSpPr>
        <p:spPr>
          <a:xfrm>
            <a:off x="9836987" y="2728349"/>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Lige forbindelse 79">
            <a:extLst>
              <a:ext uri="{FF2B5EF4-FFF2-40B4-BE49-F238E27FC236}">
                <a16:creationId xmlns:a16="http://schemas.microsoft.com/office/drawing/2014/main" id="{64F1B795-92A6-4C52-8F9D-3A96BBD53454}"/>
              </a:ext>
            </a:extLst>
          </p:cNvPr>
          <p:cNvCxnSpPr>
            <a:cxnSpLocks/>
          </p:cNvCxnSpPr>
          <p:nvPr/>
        </p:nvCxnSpPr>
        <p:spPr>
          <a:xfrm>
            <a:off x="10268307" y="2728352"/>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Lige forbindelse 81">
            <a:extLst>
              <a:ext uri="{FF2B5EF4-FFF2-40B4-BE49-F238E27FC236}">
                <a16:creationId xmlns:a16="http://schemas.microsoft.com/office/drawing/2014/main" id="{8A7C451F-FEB2-4A34-BE4A-DE65BC173BCA}"/>
              </a:ext>
            </a:extLst>
          </p:cNvPr>
          <p:cNvCxnSpPr>
            <a:cxnSpLocks/>
          </p:cNvCxnSpPr>
          <p:nvPr/>
        </p:nvCxnSpPr>
        <p:spPr>
          <a:xfrm>
            <a:off x="9290652" y="2725478"/>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Lige forbindelse 82">
            <a:extLst>
              <a:ext uri="{FF2B5EF4-FFF2-40B4-BE49-F238E27FC236}">
                <a16:creationId xmlns:a16="http://schemas.microsoft.com/office/drawing/2014/main" id="{25F7CF15-29BF-49A6-AB34-04BD8A95F950}"/>
              </a:ext>
            </a:extLst>
          </p:cNvPr>
          <p:cNvCxnSpPr>
            <a:cxnSpLocks/>
          </p:cNvCxnSpPr>
          <p:nvPr/>
        </p:nvCxnSpPr>
        <p:spPr>
          <a:xfrm>
            <a:off x="9721972" y="2725481"/>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Lige forbindelse 83">
            <a:extLst>
              <a:ext uri="{FF2B5EF4-FFF2-40B4-BE49-F238E27FC236}">
                <a16:creationId xmlns:a16="http://schemas.microsoft.com/office/drawing/2014/main" id="{ED5E2494-FA24-4CC5-909D-80DAFF7BEFB9}"/>
              </a:ext>
            </a:extLst>
          </p:cNvPr>
          <p:cNvCxnSpPr>
            <a:cxnSpLocks/>
          </p:cNvCxnSpPr>
          <p:nvPr/>
        </p:nvCxnSpPr>
        <p:spPr>
          <a:xfrm>
            <a:off x="9980764" y="2725476"/>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Lige forbindelse 84">
            <a:extLst>
              <a:ext uri="{FF2B5EF4-FFF2-40B4-BE49-F238E27FC236}">
                <a16:creationId xmlns:a16="http://schemas.microsoft.com/office/drawing/2014/main" id="{C4B666BF-86D4-4B49-B8FB-FF001149B14C}"/>
              </a:ext>
            </a:extLst>
          </p:cNvPr>
          <p:cNvCxnSpPr>
            <a:cxnSpLocks/>
          </p:cNvCxnSpPr>
          <p:nvPr/>
        </p:nvCxnSpPr>
        <p:spPr>
          <a:xfrm>
            <a:off x="9569573" y="2728340"/>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Lige forbindelse 85">
            <a:extLst>
              <a:ext uri="{FF2B5EF4-FFF2-40B4-BE49-F238E27FC236}">
                <a16:creationId xmlns:a16="http://schemas.microsoft.com/office/drawing/2014/main" id="{ADB91E37-B890-42E0-9B9C-23A8103A7DD0}"/>
              </a:ext>
            </a:extLst>
          </p:cNvPr>
          <p:cNvCxnSpPr>
            <a:cxnSpLocks/>
          </p:cNvCxnSpPr>
          <p:nvPr/>
        </p:nvCxnSpPr>
        <p:spPr>
          <a:xfrm>
            <a:off x="9454558" y="2725472"/>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Tekstfelt 86">
            <a:extLst>
              <a:ext uri="{FF2B5EF4-FFF2-40B4-BE49-F238E27FC236}">
                <a16:creationId xmlns:a16="http://schemas.microsoft.com/office/drawing/2014/main" id="{5CD0914F-7A0D-4F99-B543-AE00B1638CED}"/>
              </a:ext>
            </a:extLst>
          </p:cNvPr>
          <p:cNvSpPr txBox="1"/>
          <p:nvPr/>
        </p:nvSpPr>
        <p:spPr>
          <a:xfrm>
            <a:off x="8847193" y="2827258"/>
            <a:ext cx="457189" cy="338554"/>
          </a:xfrm>
          <a:prstGeom prst="rect">
            <a:avLst/>
          </a:prstGeom>
          <a:noFill/>
        </p:spPr>
        <p:txBody>
          <a:bodyPr wrap="square" rtlCol="0">
            <a:spAutoFit/>
          </a:bodyPr>
          <a:lstStyle/>
          <a:p>
            <a:r>
              <a:rPr lang="da-DK" sz="1600" dirty="0"/>
              <a:t>60</a:t>
            </a:r>
          </a:p>
        </p:txBody>
      </p:sp>
      <p:sp>
        <p:nvSpPr>
          <p:cNvPr id="88" name="Tekstfelt 87">
            <a:extLst>
              <a:ext uri="{FF2B5EF4-FFF2-40B4-BE49-F238E27FC236}">
                <a16:creationId xmlns:a16="http://schemas.microsoft.com/office/drawing/2014/main" id="{4B07ADE1-FB90-47AD-B45E-486B5460DB40}"/>
              </a:ext>
            </a:extLst>
          </p:cNvPr>
          <p:cNvSpPr txBox="1"/>
          <p:nvPr/>
        </p:nvSpPr>
        <p:spPr>
          <a:xfrm>
            <a:off x="10075551" y="2833119"/>
            <a:ext cx="541231" cy="338554"/>
          </a:xfrm>
          <a:prstGeom prst="rect">
            <a:avLst/>
          </a:prstGeom>
          <a:noFill/>
        </p:spPr>
        <p:txBody>
          <a:bodyPr wrap="square" rtlCol="0">
            <a:spAutoFit/>
          </a:bodyPr>
          <a:lstStyle/>
          <a:p>
            <a:r>
              <a:rPr lang="da-DK" sz="1600" dirty="0"/>
              <a:t>90</a:t>
            </a:r>
          </a:p>
        </p:txBody>
      </p:sp>
      <p:cxnSp>
        <p:nvCxnSpPr>
          <p:cNvPr id="89" name="Lige forbindelse 88">
            <a:extLst>
              <a:ext uri="{FF2B5EF4-FFF2-40B4-BE49-F238E27FC236}">
                <a16:creationId xmlns:a16="http://schemas.microsoft.com/office/drawing/2014/main" id="{2BF26D0A-D64E-4DF5-B4ED-E2556C6D41BF}"/>
              </a:ext>
            </a:extLst>
          </p:cNvPr>
          <p:cNvCxnSpPr>
            <a:cxnSpLocks/>
          </p:cNvCxnSpPr>
          <p:nvPr/>
        </p:nvCxnSpPr>
        <p:spPr>
          <a:xfrm>
            <a:off x="9445914" y="3450082"/>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Lige forbindelse 89">
            <a:extLst>
              <a:ext uri="{FF2B5EF4-FFF2-40B4-BE49-F238E27FC236}">
                <a16:creationId xmlns:a16="http://schemas.microsoft.com/office/drawing/2014/main" id="{75D39C9F-859E-4B5A-9194-8F85CB6531C1}"/>
              </a:ext>
            </a:extLst>
          </p:cNvPr>
          <p:cNvCxnSpPr>
            <a:cxnSpLocks/>
          </p:cNvCxnSpPr>
          <p:nvPr/>
        </p:nvCxnSpPr>
        <p:spPr>
          <a:xfrm>
            <a:off x="9566697" y="3450083"/>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Lige forbindelse 91">
            <a:extLst>
              <a:ext uri="{FF2B5EF4-FFF2-40B4-BE49-F238E27FC236}">
                <a16:creationId xmlns:a16="http://schemas.microsoft.com/office/drawing/2014/main" id="{032FCC6B-3D35-4C31-8DFE-AE370F11C632}"/>
              </a:ext>
            </a:extLst>
          </p:cNvPr>
          <p:cNvCxnSpPr>
            <a:cxnSpLocks/>
          </p:cNvCxnSpPr>
          <p:nvPr/>
        </p:nvCxnSpPr>
        <p:spPr>
          <a:xfrm>
            <a:off x="9632831" y="3447212"/>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Lige forbindelse 92">
            <a:extLst>
              <a:ext uri="{FF2B5EF4-FFF2-40B4-BE49-F238E27FC236}">
                <a16:creationId xmlns:a16="http://schemas.microsoft.com/office/drawing/2014/main" id="{334AF16C-7F92-4054-8ABE-BCF4C8DFF943}"/>
              </a:ext>
            </a:extLst>
          </p:cNvPr>
          <p:cNvCxnSpPr>
            <a:cxnSpLocks/>
          </p:cNvCxnSpPr>
          <p:nvPr/>
        </p:nvCxnSpPr>
        <p:spPr>
          <a:xfrm>
            <a:off x="9494806" y="3447210"/>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4" name="Tekstfelt 93">
            <a:extLst>
              <a:ext uri="{FF2B5EF4-FFF2-40B4-BE49-F238E27FC236}">
                <a16:creationId xmlns:a16="http://schemas.microsoft.com/office/drawing/2014/main" id="{CC19AA0F-1F36-438D-944D-7259B59B5B15}"/>
              </a:ext>
            </a:extLst>
          </p:cNvPr>
          <p:cNvSpPr txBox="1"/>
          <p:nvPr/>
        </p:nvSpPr>
        <p:spPr>
          <a:xfrm>
            <a:off x="9256157" y="3538095"/>
            <a:ext cx="848249" cy="338554"/>
          </a:xfrm>
          <a:prstGeom prst="rect">
            <a:avLst/>
          </a:prstGeom>
          <a:noFill/>
        </p:spPr>
        <p:txBody>
          <a:bodyPr wrap="square" rtlCol="0">
            <a:spAutoFit/>
          </a:bodyPr>
          <a:lstStyle/>
          <a:p>
            <a:r>
              <a:rPr lang="da-DK" sz="1600" dirty="0"/>
              <a:t>70  -  80</a:t>
            </a:r>
          </a:p>
        </p:txBody>
      </p:sp>
      <p:cxnSp>
        <p:nvCxnSpPr>
          <p:cNvPr id="95" name="Lige forbindelse 94">
            <a:extLst>
              <a:ext uri="{FF2B5EF4-FFF2-40B4-BE49-F238E27FC236}">
                <a16:creationId xmlns:a16="http://schemas.microsoft.com/office/drawing/2014/main" id="{6BDB77EA-7022-43B5-A702-2000CB77392C}"/>
              </a:ext>
            </a:extLst>
          </p:cNvPr>
          <p:cNvCxnSpPr>
            <a:cxnSpLocks/>
          </p:cNvCxnSpPr>
          <p:nvPr/>
        </p:nvCxnSpPr>
        <p:spPr>
          <a:xfrm>
            <a:off x="9897373" y="3452970"/>
            <a:ext cx="0" cy="1385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Tekstfelt 95">
            <a:extLst>
              <a:ext uri="{FF2B5EF4-FFF2-40B4-BE49-F238E27FC236}">
                <a16:creationId xmlns:a16="http://schemas.microsoft.com/office/drawing/2014/main" id="{193E1130-BB54-4180-9C60-ACE7563559C2}"/>
              </a:ext>
            </a:extLst>
          </p:cNvPr>
          <p:cNvSpPr txBox="1"/>
          <p:nvPr/>
        </p:nvSpPr>
        <p:spPr>
          <a:xfrm>
            <a:off x="8373493" y="3965848"/>
            <a:ext cx="3243532" cy="338554"/>
          </a:xfrm>
          <a:prstGeom prst="rect">
            <a:avLst/>
          </a:prstGeom>
          <a:noFill/>
        </p:spPr>
        <p:txBody>
          <a:bodyPr wrap="square" rtlCol="0">
            <a:spAutoFit/>
          </a:bodyPr>
          <a:lstStyle/>
          <a:p>
            <a:r>
              <a:rPr lang="da-DK" sz="1600" dirty="0"/>
              <a:t>Estimatet på opgaven er 75 timer</a:t>
            </a:r>
          </a:p>
        </p:txBody>
      </p:sp>
      <p:sp>
        <p:nvSpPr>
          <p:cNvPr id="97" name="Tekstfelt 96">
            <a:extLst>
              <a:ext uri="{FF2B5EF4-FFF2-40B4-BE49-F238E27FC236}">
                <a16:creationId xmlns:a16="http://schemas.microsoft.com/office/drawing/2014/main" id="{488FE353-0851-4AC5-A3F5-A4A7F575F31B}"/>
              </a:ext>
            </a:extLst>
          </p:cNvPr>
          <p:cNvSpPr txBox="1"/>
          <p:nvPr/>
        </p:nvSpPr>
        <p:spPr>
          <a:xfrm>
            <a:off x="282071" y="1417889"/>
            <a:ext cx="7954022" cy="5047536"/>
          </a:xfrm>
          <a:prstGeom prst="rect">
            <a:avLst/>
          </a:prstGeom>
          <a:noFill/>
        </p:spPr>
        <p:txBody>
          <a:bodyPr wrap="square" rtlCol="0">
            <a:spAutoFit/>
          </a:bodyPr>
          <a:lstStyle/>
          <a:p>
            <a:pPr marL="342900" indent="-342900">
              <a:buAutoNum type="arabicPeriod"/>
            </a:pPr>
            <a:r>
              <a:rPr lang="da-DK" sz="1400" dirty="0"/>
              <a:t>Opgaven ”Opsætte køkken” skal estimeres… i effektive timer</a:t>
            </a:r>
          </a:p>
          <a:p>
            <a:pPr marL="342900" indent="-342900">
              <a:buAutoNum type="arabicPeriod"/>
            </a:pPr>
            <a:r>
              <a:rPr lang="da-DK" sz="1400" dirty="0"/>
              <a:t>Gruppen giver nu et individuelt estimat uden at tale sammen fra 50 – 120 timer</a:t>
            </a:r>
          </a:p>
          <a:p>
            <a:pPr marL="342900" indent="-342900">
              <a:buAutoNum type="arabicPeriod"/>
            </a:pPr>
            <a:r>
              <a:rPr lang="da-DK" sz="1400" dirty="0"/>
              <a:t>Lederen af processen spørger ind til den der har det laveste estimat:</a:t>
            </a:r>
            <a:br>
              <a:rPr lang="da-DK" sz="1400" dirty="0"/>
            </a:br>
            <a:r>
              <a:rPr lang="da-DK" sz="1400" dirty="0"/>
              <a:t>”Hvordan tror du det kan gøres så hurtigt?”.</a:t>
            </a:r>
            <a:br>
              <a:rPr lang="da-DK" sz="1400" dirty="0"/>
            </a:br>
            <a:r>
              <a:rPr lang="da-DK" sz="1400" dirty="0"/>
              <a:t>Svar: ”Det er nybyggeri, så gulve, vægge og installationer forventes at være i orden”.</a:t>
            </a:r>
          </a:p>
          <a:p>
            <a:pPr marL="342900" indent="-342900">
              <a:buAutoNum type="arabicPeriod"/>
            </a:pPr>
            <a:r>
              <a:rPr lang="da-DK" sz="1400" dirty="0"/>
              <a:t>Dernæst spørges ind til den som har det højeste estimat:</a:t>
            </a:r>
            <a:br>
              <a:rPr lang="da-DK" sz="1400" dirty="0"/>
            </a:br>
            <a:r>
              <a:rPr lang="da-DK" sz="1400" dirty="0"/>
              <a:t>”Hvorfor tror du det vil tage så lang tid?”.</a:t>
            </a:r>
            <a:br>
              <a:rPr lang="da-DK" sz="1400" dirty="0"/>
            </a:br>
            <a:r>
              <a:rPr lang="da-DK" sz="1400" dirty="0"/>
              <a:t>Svar: ”Det er en ny type moduler vi ikke har samlet før, og tror der er mange mangler”.</a:t>
            </a:r>
          </a:p>
          <a:p>
            <a:pPr marL="342900" indent="-342900">
              <a:buAutoNum type="arabicPeriod"/>
            </a:pPr>
            <a:r>
              <a:rPr lang="da-DK" sz="1400" dirty="0"/>
              <a:t>Lederen afstemmer forudsætningerne ud fra de 2 forklaringer:</a:t>
            </a:r>
            <a:br>
              <a:rPr lang="da-DK" sz="1400" dirty="0"/>
            </a:br>
            <a:r>
              <a:rPr lang="da-DK" sz="1400" dirty="0"/>
              <a:t>”Vi forudsætter at der ikke skal udbedres på bygning/installationer, at samletiden er den</a:t>
            </a:r>
            <a:br>
              <a:rPr lang="da-DK" sz="1400" dirty="0"/>
            </a:br>
            <a:r>
              <a:rPr lang="da-DK" sz="1400" dirty="0"/>
              <a:t>samme som tidligere moduler, og at der ikke er mangler” og beder gruppen estimere igen da forskellen mellem laveste og højeste gæt ikke er acceptabel.</a:t>
            </a:r>
          </a:p>
          <a:p>
            <a:pPr marL="342900" indent="-342900">
              <a:buFontTx/>
              <a:buAutoNum type="arabicPeriod"/>
            </a:pPr>
            <a:r>
              <a:rPr lang="da-DK" sz="1400" dirty="0"/>
              <a:t>Gruppen giver nu et individuelt estimat, igen uden at tale sammen, fra 60 – 90 timer.</a:t>
            </a:r>
          </a:p>
          <a:p>
            <a:pPr marL="342900" indent="-342900">
              <a:buFontTx/>
              <a:buAutoNum type="arabicPeriod"/>
            </a:pPr>
            <a:r>
              <a:rPr lang="da-DK" sz="1400" dirty="0"/>
              <a:t>Lederen af processen spørger ind til den der har det laveste estimat:</a:t>
            </a:r>
            <a:br>
              <a:rPr lang="da-DK" sz="1400" dirty="0"/>
            </a:br>
            <a:r>
              <a:rPr lang="da-DK" sz="1400" dirty="0"/>
              <a:t>”Hvordan tror du det kan gøres så hurtigt?”.</a:t>
            </a:r>
            <a:br>
              <a:rPr lang="da-DK" sz="1400" dirty="0"/>
            </a:br>
            <a:r>
              <a:rPr lang="da-DK" sz="1400" dirty="0"/>
              <a:t>Svar: ”Det er normalt det vi plejer for den størrelse – uden overraskelser”.</a:t>
            </a:r>
          </a:p>
          <a:p>
            <a:pPr marL="342900" indent="-342900">
              <a:buFontTx/>
              <a:buAutoNum type="arabicPeriod"/>
            </a:pPr>
            <a:r>
              <a:rPr lang="da-DK" sz="1400" dirty="0"/>
              <a:t>Der spørges ind til den som har det højeste estimat:</a:t>
            </a:r>
            <a:br>
              <a:rPr lang="da-DK" sz="1400" dirty="0"/>
            </a:br>
            <a:r>
              <a:rPr lang="da-DK" sz="1400" dirty="0"/>
              <a:t>”Hvorfor tror du det vil tage så lang tid?”.</a:t>
            </a:r>
            <a:br>
              <a:rPr lang="da-DK" sz="1400" dirty="0"/>
            </a:br>
            <a:r>
              <a:rPr lang="da-DK" sz="1400" dirty="0"/>
              <a:t>Svar: ”Vi plejer altid at være for optimistiske, så jeg har lagt 50 % oveni”.</a:t>
            </a:r>
          </a:p>
          <a:p>
            <a:pPr marL="342900" indent="-342900">
              <a:buFontTx/>
              <a:buAutoNum type="arabicPeriod"/>
            </a:pPr>
            <a:r>
              <a:rPr lang="da-DK" sz="1400" dirty="0"/>
              <a:t>Lederen afstemmer forudsætningerne ud fra de 2 forklaringer:</a:t>
            </a:r>
            <a:br>
              <a:rPr lang="da-DK" sz="1400" dirty="0"/>
            </a:br>
            <a:r>
              <a:rPr lang="da-DK" sz="1400" dirty="0"/>
              <a:t>”Så hvad er et realistisk estimat – uden overraskelser… i effektive timer?”.</a:t>
            </a:r>
          </a:p>
          <a:p>
            <a:pPr marL="342900" indent="-342900">
              <a:buFontTx/>
              <a:buAutoNum type="arabicPeriod"/>
            </a:pPr>
            <a:r>
              <a:rPr lang="da-DK" sz="1400" dirty="0"/>
              <a:t>Gruppen giver nu et individuelt estimat, igen uden at tale sammen, fra 70 – 80 timer.</a:t>
            </a:r>
          </a:p>
          <a:p>
            <a:pPr marL="342900" indent="-342900">
              <a:buFontTx/>
              <a:buAutoNum type="arabicPeriod"/>
            </a:pPr>
            <a:r>
              <a:rPr lang="da-DK" sz="1400" dirty="0"/>
              <a:t>Lederen accepterer forskellen mellem laveste og højeste estimat og bruger middelværdien på 75 timer.</a:t>
            </a:r>
          </a:p>
        </p:txBody>
      </p:sp>
      <p:pic>
        <p:nvPicPr>
          <p:cNvPr id="3" name="Grafik 64" descr="Hjem">
            <a:hlinkClick r:id="rId10" action="ppaction://hlinksldjump"/>
            <a:extLst>
              <a:ext uri="{FF2B5EF4-FFF2-40B4-BE49-F238E27FC236}">
                <a16:creationId xmlns:a16="http://schemas.microsoft.com/office/drawing/2014/main" id="{5722D060-4446-4E17-9D29-BAA591F9586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07703ED5-0EEA-41A0-A1D7-C8B7E88AA18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pic>
        <p:nvPicPr>
          <p:cNvPr id="2" name="Grafik 1" descr="Arbejdsgang ">
            <a:hlinkClick r:id="rId15" action="ppaction://hlinksldjump"/>
            <a:extLst>
              <a:ext uri="{FF2B5EF4-FFF2-40B4-BE49-F238E27FC236}">
                <a16:creationId xmlns:a16="http://schemas.microsoft.com/office/drawing/2014/main" id="{2176B005-0DFD-4EF2-9A08-00387DF50E4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7811" y="139311"/>
            <a:ext cx="407840" cy="407840"/>
          </a:xfrm>
          <a:prstGeom prst="rect">
            <a:avLst/>
          </a:prstGeom>
        </p:spPr>
      </p:pic>
      <p:pic>
        <p:nvPicPr>
          <p:cNvPr id="6" name="Grafik 5" descr="Gentag">
            <a:hlinkClick r:id="rId18" action="ppaction://hlinksldjump"/>
            <a:extLst>
              <a:ext uri="{FF2B5EF4-FFF2-40B4-BE49-F238E27FC236}">
                <a16:creationId xmlns:a16="http://schemas.microsoft.com/office/drawing/2014/main" id="{338FE06D-D140-449E-94AB-024C79AEE88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85195" y="141957"/>
            <a:ext cx="420836" cy="420836"/>
          </a:xfrm>
          <a:prstGeom prst="rect">
            <a:avLst/>
          </a:prstGeom>
        </p:spPr>
      </p:pic>
      <p:sp>
        <p:nvSpPr>
          <p:cNvPr id="7" name="Tekstfelt 6">
            <a:extLst>
              <a:ext uri="{FF2B5EF4-FFF2-40B4-BE49-F238E27FC236}">
                <a16:creationId xmlns:a16="http://schemas.microsoft.com/office/drawing/2014/main" id="{9F1356C4-E98F-49A7-BF32-EBE1151A15AC}"/>
              </a:ext>
            </a:extLst>
          </p:cNvPr>
          <p:cNvSpPr txBox="1"/>
          <p:nvPr/>
        </p:nvSpPr>
        <p:spPr>
          <a:xfrm>
            <a:off x="8093677" y="6366734"/>
            <a:ext cx="3963748" cy="338554"/>
          </a:xfrm>
          <a:prstGeom prst="rect">
            <a:avLst/>
          </a:prstGeom>
          <a:noFill/>
        </p:spPr>
        <p:txBody>
          <a:bodyPr wrap="square" rtlCol="0">
            <a:spAutoFit/>
          </a:bodyPr>
          <a:lstStyle/>
          <a:p>
            <a:pPr algn="r"/>
            <a:r>
              <a:rPr lang="da-DK" sz="1600" dirty="0"/>
              <a:t>Se et eksempel på 3 punkts teknikken  </a:t>
            </a:r>
            <a:r>
              <a:rPr lang="da-DK" sz="1600" dirty="0">
                <a:hlinkClick r:id="rId21" action="ppaction://hlinksldjump"/>
              </a:rPr>
              <a:t>her</a:t>
            </a:r>
            <a:r>
              <a:rPr lang="da-DK" sz="1600" dirty="0"/>
              <a:t>.</a:t>
            </a:r>
          </a:p>
        </p:txBody>
      </p:sp>
    </p:spTree>
    <p:extLst>
      <p:ext uri="{BB962C8B-B14F-4D97-AF65-F5344CB8AC3E}">
        <p14:creationId xmlns:p14="http://schemas.microsoft.com/office/powerpoint/2010/main" val="12095877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Eksempel på 3 punkt teknikken (estimering)</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97" name="Tekstfelt 96">
            <a:extLst>
              <a:ext uri="{FF2B5EF4-FFF2-40B4-BE49-F238E27FC236}">
                <a16:creationId xmlns:a16="http://schemas.microsoft.com/office/drawing/2014/main" id="{488FE353-0851-4AC5-A3F5-A4A7F575F31B}"/>
              </a:ext>
            </a:extLst>
          </p:cNvPr>
          <p:cNvSpPr txBox="1"/>
          <p:nvPr/>
        </p:nvSpPr>
        <p:spPr>
          <a:xfrm>
            <a:off x="282071" y="1417889"/>
            <a:ext cx="6745596" cy="5262979"/>
          </a:xfrm>
          <a:prstGeom prst="rect">
            <a:avLst/>
          </a:prstGeom>
          <a:noFill/>
        </p:spPr>
        <p:txBody>
          <a:bodyPr wrap="square" rtlCol="0">
            <a:spAutoFit/>
          </a:bodyPr>
          <a:lstStyle/>
          <a:p>
            <a:pPr marL="342900" indent="-342900">
              <a:buAutoNum type="arabicPeriod"/>
            </a:pPr>
            <a:r>
              <a:rPr lang="da-DK" sz="1400" dirty="0"/>
              <a:t>Opgaven ”Opsætte køkken” skal estimeres… i effektive timer</a:t>
            </a:r>
          </a:p>
          <a:p>
            <a:pPr marL="342900" indent="-342900">
              <a:buAutoNum type="arabicPeriod"/>
            </a:pPr>
            <a:r>
              <a:rPr lang="da-DK" sz="1400" dirty="0"/>
              <a:t>Der gives et sandsynligt estimat ”S”, et optimistisk estimat ”O” (hvis alt går glat) og et pessimistisk estimat ”P” (hvis alt går galt). I eksemplet er estimeret henholdsvis 50, 70 og 120 timer.</a:t>
            </a:r>
          </a:p>
          <a:p>
            <a:pPr marL="342900" indent="-342900">
              <a:buAutoNum type="arabicPeriod"/>
            </a:pPr>
            <a:r>
              <a:rPr lang="da-DK" sz="1400" dirty="0"/>
              <a:t>Middelværdien ”Vm” udregnes ved hjælp af formlen (O+3*S+P) / 5 hvilket giver</a:t>
            </a:r>
            <a:br>
              <a:rPr lang="da-DK" sz="1400" dirty="0"/>
            </a:br>
            <a:r>
              <a:rPr lang="da-DK" sz="1400" dirty="0"/>
              <a:t>(50+3*70+120)/5 = 76 timer, hvilket vil sige, at der er 50% sandsynlighed for at aktiviteten gennemføres 76 timer.</a:t>
            </a:r>
          </a:p>
          <a:p>
            <a:pPr marL="342900" indent="-342900">
              <a:buAutoNum type="arabicPeriod"/>
            </a:pPr>
            <a:r>
              <a:rPr lang="da-DK" sz="1400" dirty="0"/>
              <a:t>Standardafvigelsen ”SA” udregnes ved hjælp af formlen (P-O) / 5 hvilket giver</a:t>
            </a:r>
            <a:br>
              <a:rPr lang="da-DK" sz="1400" dirty="0"/>
            </a:br>
            <a:r>
              <a:rPr lang="da-DK" sz="1400" dirty="0"/>
              <a:t>(120-50)/5 = 14 timer.</a:t>
            </a:r>
          </a:p>
          <a:p>
            <a:pPr marL="342900" indent="-342900">
              <a:buAutoNum type="arabicPeriod"/>
            </a:pPr>
            <a:r>
              <a:rPr lang="da-DK" sz="1400" dirty="0"/>
              <a:t>Ved at ligge en standardafvigelse til middelværdien og trække en standardafvigelse fra middelværdien fås et areal som vist på figuren. Teorien angiver således, at der er 68% sandsynlighed for at aktiviteten gennemføres inden for 62-90 timer. Da der er 16% på hver side af arealet, vil det betyde, at der er 16%+68% = 84% sandsynlighed for at aktiviteten gennemføres inden for 90 timer.</a:t>
            </a:r>
          </a:p>
          <a:p>
            <a:pPr marL="342900" indent="-342900">
              <a:buAutoNum type="arabicPeriod"/>
            </a:pPr>
            <a:r>
              <a:rPr lang="da-DK" sz="1400" dirty="0"/>
              <a:t>Ved at anvende +/- 2 gange SA til middelværdien angiver teorien, at der er 95% sandsynlighed for at aktiviteten gennemføres inden for 48-104 timer. Da der er 2,5% på hver side af arealet, vil det betyde, at der er 2,5% +95%= 97,5% sandsynlighed for at aktiviteten gennemføres inden for 104 timer.</a:t>
            </a:r>
          </a:p>
          <a:p>
            <a:pPr marL="342900" indent="-342900">
              <a:buFontTx/>
              <a:buAutoNum type="arabicPeriod"/>
            </a:pPr>
            <a:r>
              <a:rPr lang="da-DK" sz="1400" dirty="0"/>
              <a:t>Ved at anvende +/- 3 gange SA til middelværdien angiver teorien, at der er 99% sandsynlighed for at aktiviteten gennemføres inden for 34-118 timer. Da der er 0,5% på hver side af arealet, vil det betyde, at der er 0,5% +99%= 99,5% sandsynlighed for at aktiviteten gennemføres inden for 118 timer (ej illustreret).</a:t>
            </a:r>
          </a:p>
          <a:p>
            <a:pPr marL="342900" indent="-342900">
              <a:buAutoNum type="arabicPeriod"/>
            </a:pPr>
            <a:endParaRPr lang="da-DK" sz="1400" dirty="0"/>
          </a:p>
          <a:p>
            <a:pPr marL="342900" indent="-342900">
              <a:buAutoNum type="arabicPeriod"/>
            </a:pPr>
            <a:endParaRPr lang="da-DK" sz="1400" dirty="0"/>
          </a:p>
        </p:txBody>
      </p:sp>
      <p:grpSp>
        <p:nvGrpSpPr>
          <p:cNvPr id="130" name="Gruppe 129">
            <a:extLst>
              <a:ext uri="{FF2B5EF4-FFF2-40B4-BE49-F238E27FC236}">
                <a16:creationId xmlns:a16="http://schemas.microsoft.com/office/drawing/2014/main" id="{4357CA5F-458A-4343-9CA2-5F57B71E0B30}"/>
              </a:ext>
            </a:extLst>
          </p:cNvPr>
          <p:cNvGrpSpPr/>
          <p:nvPr/>
        </p:nvGrpSpPr>
        <p:grpSpPr>
          <a:xfrm>
            <a:off x="8422906" y="1018428"/>
            <a:ext cx="3420207" cy="1288214"/>
            <a:chOff x="6664289" y="1858915"/>
            <a:chExt cx="5734815" cy="2999635"/>
          </a:xfrm>
        </p:grpSpPr>
        <p:pic>
          <p:nvPicPr>
            <p:cNvPr id="131" name="Picture 2" descr="Introduktion">
              <a:extLst>
                <a:ext uri="{FF2B5EF4-FFF2-40B4-BE49-F238E27FC236}">
                  <a16:creationId xmlns:a16="http://schemas.microsoft.com/office/drawing/2014/main" id="{505F860C-25DF-43CA-ABC8-0B667A0802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6175" y="1858915"/>
              <a:ext cx="4803026" cy="2593053"/>
            </a:xfrm>
            <a:prstGeom prst="rect">
              <a:avLst/>
            </a:prstGeom>
            <a:noFill/>
            <a:extLst>
              <a:ext uri="{909E8E84-426E-40DD-AFC4-6F175D3DCCD1}">
                <a14:hiddenFill xmlns:a14="http://schemas.microsoft.com/office/drawing/2010/main">
                  <a:solidFill>
                    <a:srgbClr val="FFFFFF"/>
                  </a:solidFill>
                </a14:hiddenFill>
              </a:ext>
            </a:extLst>
          </p:spPr>
        </p:pic>
        <p:sp>
          <p:nvSpPr>
            <p:cNvPr id="132" name="Tekstfelt 131">
              <a:extLst>
                <a:ext uri="{FF2B5EF4-FFF2-40B4-BE49-F238E27FC236}">
                  <a16:creationId xmlns:a16="http://schemas.microsoft.com/office/drawing/2014/main" id="{54514991-15E7-4FA6-A143-D89911DB442D}"/>
                </a:ext>
              </a:extLst>
            </p:cNvPr>
            <p:cNvSpPr txBox="1"/>
            <p:nvPr/>
          </p:nvSpPr>
          <p:spPr>
            <a:xfrm>
              <a:off x="7841870" y="4267301"/>
              <a:ext cx="594562" cy="591249"/>
            </a:xfrm>
            <a:prstGeom prst="rect">
              <a:avLst/>
            </a:prstGeom>
            <a:solidFill>
              <a:schemeClr val="bg1"/>
            </a:solidFill>
          </p:spPr>
          <p:txBody>
            <a:bodyPr wrap="square" rtlCol="0">
              <a:spAutoFit/>
            </a:bodyPr>
            <a:lstStyle/>
            <a:p>
              <a:pPr algn="ctr"/>
              <a:r>
                <a:rPr lang="da-DK" sz="1050" dirty="0"/>
                <a:t>50</a:t>
              </a:r>
            </a:p>
          </p:txBody>
        </p:sp>
        <p:sp>
          <p:nvSpPr>
            <p:cNvPr id="133" name="Tekstfelt 132">
              <a:extLst>
                <a:ext uri="{FF2B5EF4-FFF2-40B4-BE49-F238E27FC236}">
                  <a16:creationId xmlns:a16="http://schemas.microsoft.com/office/drawing/2014/main" id="{93160D64-DFA6-44C3-88CE-D934BBBE858D}"/>
                </a:ext>
              </a:extLst>
            </p:cNvPr>
            <p:cNvSpPr txBox="1"/>
            <p:nvPr/>
          </p:nvSpPr>
          <p:spPr>
            <a:xfrm>
              <a:off x="9029403" y="4267301"/>
              <a:ext cx="594560" cy="591249"/>
            </a:xfrm>
            <a:prstGeom prst="rect">
              <a:avLst/>
            </a:prstGeom>
            <a:solidFill>
              <a:schemeClr val="bg1"/>
            </a:solidFill>
          </p:spPr>
          <p:txBody>
            <a:bodyPr wrap="square" rtlCol="0">
              <a:spAutoFit/>
            </a:bodyPr>
            <a:lstStyle/>
            <a:p>
              <a:pPr algn="ctr"/>
              <a:r>
                <a:rPr lang="da-DK" sz="1050" dirty="0"/>
                <a:t>70</a:t>
              </a:r>
            </a:p>
          </p:txBody>
        </p:sp>
        <p:sp>
          <p:nvSpPr>
            <p:cNvPr id="134" name="Tekstfelt 133">
              <a:extLst>
                <a:ext uri="{FF2B5EF4-FFF2-40B4-BE49-F238E27FC236}">
                  <a16:creationId xmlns:a16="http://schemas.microsoft.com/office/drawing/2014/main" id="{AEE26267-DF30-4834-8572-617BB2A3BBD5}"/>
                </a:ext>
              </a:extLst>
            </p:cNvPr>
            <p:cNvSpPr txBox="1"/>
            <p:nvPr/>
          </p:nvSpPr>
          <p:spPr>
            <a:xfrm>
              <a:off x="10184439" y="4267301"/>
              <a:ext cx="654122" cy="591249"/>
            </a:xfrm>
            <a:prstGeom prst="rect">
              <a:avLst/>
            </a:prstGeom>
            <a:solidFill>
              <a:schemeClr val="bg1"/>
            </a:solidFill>
          </p:spPr>
          <p:txBody>
            <a:bodyPr wrap="square" rtlCol="0">
              <a:spAutoFit/>
            </a:bodyPr>
            <a:lstStyle/>
            <a:p>
              <a:pPr algn="ctr"/>
              <a:r>
                <a:rPr lang="da-DK" sz="1050" dirty="0"/>
                <a:t>120</a:t>
              </a:r>
            </a:p>
          </p:txBody>
        </p:sp>
        <p:sp>
          <p:nvSpPr>
            <p:cNvPr id="135" name="Tekstfelt 134">
              <a:extLst>
                <a:ext uri="{FF2B5EF4-FFF2-40B4-BE49-F238E27FC236}">
                  <a16:creationId xmlns:a16="http://schemas.microsoft.com/office/drawing/2014/main" id="{B81AD0E7-E765-4474-998D-089305AE4BD8}"/>
                </a:ext>
              </a:extLst>
            </p:cNvPr>
            <p:cNvSpPr txBox="1"/>
            <p:nvPr/>
          </p:nvSpPr>
          <p:spPr>
            <a:xfrm>
              <a:off x="11375471" y="4005693"/>
              <a:ext cx="1023633" cy="681551"/>
            </a:xfrm>
            <a:prstGeom prst="rect">
              <a:avLst/>
            </a:prstGeom>
            <a:solidFill>
              <a:schemeClr val="bg1"/>
            </a:solidFill>
          </p:spPr>
          <p:txBody>
            <a:bodyPr wrap="square" rtlCol="0">
              <a:spAutoFit/>
            </a:bodyPr>
            <a:lstStyle/>
            <a:p>
              <a:r>
                <a:rPr lang="da-DK" sz="900" dirty="0"/>
                <a:t>Timer</a:t>
              </a:r>
            </a:p>
            <a:p>
              <a:endParaRPr lang="da-DK" sz="900" dirty="0"/>
            </a:p>
          </p:txBody>
        </p:sp>
        <p:sp>
          <p:nvSpPr>
            <p:cNvPr id="136" name="Tekstfelt 135">
              <a:extLst>
                <a:ext uri="{FF2B5EF4-FFF2-40B4-BE49-F238E27FC236}">
                  <a16:creationId xmlns:a16="http://schemas.microsoft.com/office/drawing/2014/main" id="{3C2F8DC8-B1DB-4C75-AE32-9955408F469E}"/>
                </a:ext>
              </a:extLst>
            </p:cNvPr>
            <p:cNvSpPr txBox="1"/>
            <p:nvPr/>
          </p:nvSpPr>
          <p:spPr>
            <a:xfrm>
              <a:off x="6664289" y="4005691"/>
              <a:ext cx="766641" cy="681551"/>
            </a:xfrm>
            <a:prstGeom prst="rect">
              <a:avLst/>
            </a:prstGeom>
            <a:solidFill>
              <a:schemeClr val="bg1"/>
            </a:solidFill>
          </p:spPr>
          <p:txBody>
            <a:bodyPr wrap="square" rtlCol="0">
              <a:spAutoFit/>
            </a:bodyPr>
            <a:lstStyle/>
            <a:p>
              <a:r>
                <a:rPr lang="da-DK" sz="900" dirty="0"/>
                <a:t>Start</a:t>
              </a:r>
            </a:p>
            <a:p>
              <a:endParaRPr lang="da-DK" sz="900" dirty="0"/>
            </a:p>
          </p:txBody>
        </p:sp>
      </p:grpSp>
      <p:grpSp>
        <p:nvGrpSpPr>
          <p:cNvPr id="137" name="Gruppe 136">
            <a:extLst>
              <a:ext uri="{FF2B5EF4-FFF2-40B4-BE49-F238E27FC236}">
                <a16:creationId xmlns:a16="http://schemas.microsoft.com/office/drawing/2014/main" id="{F2FCF35C-166D-4196-A6E2-ACC6536082DC}"/>
              </a:ext>
            </a:extLst>
          </p:cNvPr>
          <p:cNvGrpSpPr/>
          <p:nvPr/>
        </p:nvGrpSpPr>
        <p:grpSpPr>
          <a:xfrm>
            <a:off x="8422906" y="2402806"/>
            <a:ext cx="3420207" cy="1288214"/>
            <a:chOff x="6664289" y="1858915"/>
            <a:chExt cx="5734815" cy="2999635"/>
          </a:xfrm>
        </p:grpSpPr>
        <p:pic>
          <p:nvPicPr>
            <p:cNvPr id="138" name="Picture 2" descr="Introduktion">
              <a:extLst>
                <a:ext uri="{FF2B5EF4-FFF2-40B4-BE49-F238E27FC236}">
                  <a16:creationId xmlns:a16="http://schemas.microsoft.com/office/drawing/2014/main" id="{D0D2B86B-008E-4E95-88EE-53722879EF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6175" y="1858915"/>
              <a:ext cx="4803026" cy="2593053"/>
            </a:xfrm>
            <a:prstGeom prst="rect">
              <a:avLst/>
            </a:prstGeom>
            <a:noFill/>
            <a:extLst>
              <a:ext uri="{909E8E84-426E-40DD-AFC4-6F175D3DCCD1}">
                <a14:hiddenFill xmlns:a14="http://schemas.microsoft.com/office/drawing/2010/main">
                  <a:solidFill>
                    <a:srgbClr val="FFFFFF"/>
                  </a:solidFill>
                </a14:hiddenFill>
              </a:ext>
            </a:extLst>
          </p:spPr>
        </p:pic>
        <p:sp>
          <p:nvSpPr>
            <p:cNvPr id="139" name="Tekstfelt 138">
              <a:extLst>
                <a:ext uri="{FF2B5EF4-FFF2-40B4-BE49-F238E27FC236}">
                  <a16:creationId xmlns:a16="http://schemas.microsoft.com/office/drawing/2014/main" id="{013007FA-2964-40B0-BE52-F81747053558}"/>
                </a:ext>
              </a:extLst>
            </p:cNvPr>
            <p:cNvSpPr txBox="1"/>
            <p:nvPr/>
          </p:nvSpPr>
          <p:spPr>
            <a:xfrm>
              <a:off x="7914190" y="4267301"/>
              <a:ext cx="453435" cy="591249"/>
            </a:xfrm>
            <a:prstGeom prst="rect">
              <a:avLst/>
            </a:prstGeom>
            <a:solidFill>
              <a:schemeClr val="bg1"/>
            </a:solidFill>
          </p:spPr>
          <p:txBody>
            <a:bodyPr wrap="square" rtlCol="0">
              <a:spAutoFit/>
            </a:bodyPr>
            <a:lstStyle/>
            <a:p>
              <a:pPr algn="ctr"/>
              <a:r>
                <a:rPr lang="da-DK" sz="1050" dirty="0">
                  <a:solidFill>
                    <a:schemeClr val="bg1"/>
                  </a:solidFill>
                </a:rPr>
                <a:t>O</a:t>
              </a:r>
            </a:p>
          </p:txBody>
        </p:sp>
        <p:sp>
          <p:nvSpPr>
            <p:cNvPr id="140" name="Tekstfelt 139">
              <a:extLst>
                <a:ext uri="{FF2B5EF4-FFF2-40B4-BE49-F238E27FC236}">
                  <a16:creationId xmlns:a16="http://schemas.microsoft.com/office/drawing/2014/main" id="{4196D265-9BC6-400E-AADB-E2511BA7D67D}"/>
                </a:ext>
              </a:extLst>
            </p:cNvPr>
            <p:cNvSpPr txBox="1"/>
            <p:nvPr/>
          </p:nvSpPr>
          <p:spPr>
            <a:xfrm>
              <a:off x="9072794" y="4267302"/>
              <a:ext cx="511743" cy="482765"/>
            </a:xfrm>
            <a:prstGeom prst="rect">
              <a:avLst/>
            </a:prstGeom>
            <a:solidFill>
              <a:schemeClr val="bg1"/>
            </a:solidFill>
          </p:spPr>
          <p:txBody>
            <a:bodyPr wrap="square" rtlCol="0">
              <a:spAutoFit/>
            </a:bodyPr>
            <a:lstStyle/>
            <a:p>
              <a:pPr algn="ctr"/>
              <a:r>
                <a:rPr lang="da-DK" sz="1050" dirty="0"/>
                <a:t>S</a:t>
              </a:r>
            </a:p>
          </p:txBody>
        </p:sp>
        <p:sp>
          <p:nvSpPr>
            <p:cNvPr id="141" name="Tekstfelt 140">
              <a:extLst>
                <a:ext uri="{FF2B5EF4-FFF2-40B4-BE49-F238E27FC236}">
                  <a16:creationId xmlns:a16="http://schemas.microsoft.com/office/drawing/2014/main" id="{E05B6196-A95C-43BE-A8A0-A3AD0DD97E84}"/>
                </a:ext>
              </a:extLst>
            </p:cNvPr>
            <p:cNvSpPr txBox="1"/>
            <p:nvPr/>
          </p:nvSpPr>
          <p:spPr>
            <a:xfrm>
              <a:off x="10184439" y="4267301"/>
              <a:ext cx="598003" cy="591249"/>
            </a:xfrm>
            <a:prstGeom prst="rect">
              <a:avLst/>
            </a:prstGeom>
            <a:solidFill>
              <a:schemeClr val="bg1"/>
            </a:solidFill>
          </p:spPr>
          <p:txBody>
            <a:bodyPr wrap="square" rtlCol="0">
              <a:spAutoFit/>
            </a:bodyPr>
            <a:lstStyle/>
            <a:p>
              <a:pPr algn="ctr"/>
              <a:r>
                <a:rPr lang="da-DK" sz="1050" dirty="0">
                  <a:solidFill>
                    <a:schemeClr val="bg1"/>
                  </a:solidFill>
                </a:rPr>
                <a:t>P</a:t>
              </a:r>
            </a:p>
          </p:txBody>
        </p:sp>
        <p:sp>
          <p:nvSpPr>
            <p:cNvPr id="142" name="Tekstfelt 141">
              <a:extLst>
                <a:ext uri="{FF2B5EF4-FFF2-40B4-BE49-F238E27FC236}">
                  <a16:creationId xmlns:a16="http://schemas.microsoft.com/office/drawing/2014/main" id="{4EC0EAD6-FF2B-4FA4-AFE6-10493F17CE85}"/>
                </a:ext>
              </a:extLst>
            </p:cNvPr>
            <p:cNvSpPr txBox="1"/>
            <p:nvPr/>
          </p:nvSpPr>
          <p:spPr>
            <a:xfrm>
              <a:off x="11375471" y="4005693"/>
              <a:ext cx="1023633" cy="681551"/>
            </a:xfrm>
            <a:prstGeom prst="rect">
              <a:avLst/>
            </a:prstGeom>
            <a:solidFill>
              <a:schemeClr val="bg1"/>
            </a:solidFill>
          </p:spPr>
          <p:txBody>
            <a:bodyPr wrap="square" rtlCol="0">
              <a:spAutoFit/>
            </a:bodyPr>
            <a:lstStyle/>
            <a:p>
              <a:r>
                <a:rPr lang="da-DK" sz="900" dirty="0"/>
                <a:t>Timer</a:t>
              </a:r>
            </a:p>
            <a:p>
              <a:endParaRPr lang="da-DK" sz="900" dirty="0"/>
            </a:p>
          </p:txBody>
        </p:sp>
        <p:sp>
          <p:nvSpPr>
            <p:cNvPr id="143" name="Tekstfelt 142">
              <a:extLst>
                <a:ext uri="{FF2B5EF4-FFF2-40B4-BE49-F238E27FC236}">
                  <a16:creationId xmlns:a16="http://schemas.microsoft.com/office/drawing/2014/main" id="{87A957DD-E6EF-43CA-BAC5-754A60206C51}"/>
                </a:ext>
              </a:extLst>
            </p:cNvPr>
            <p:cNvSpPr txBox="1"/>
            <p:nvPr/>
          </p:nvSpPr>
          <p:spPr>
            <a:xfrm>
              <a:off x="6664289" y="4005691"/>
              <a:ext cx="766641" cy="681551"/>
            </a:xfrm>
            <a:prstGeom prst="rect">
              <a:avLst/>
            </a:prstGeom>
            <a:solidFill>
              <a:schemeClr val="bg1"/>
            </a:solidFill>
          </p:spPr>
          <p:txBody>
            <a:bodyPr wrap="square" rtlCol="0">
              <a:spAutoFit/>
            </a:bodyPr>
            <a:lstStyle/>
            <a:p>
              <a:r>
                <a:rPr lang="da-DK" sz="900" dirty="0"/>
                <a:t>Start</a:t>
              </a:r>
            </a:p>
            <a:p>
              <a:endParaRPr lang="da-DK" sz="900" dirty="0"/>
            </a:p>
          </p:txBody>
        </p:sp>
      </p:grpSp>
      <p:cxnSp>
        <p:nvCxnSpPr>
          <p:cNvPr id="144" name="Lige forbindelse 143">
            <a:extLst>
              <a:ext uri="{FF2B5EF4-FFF2-40B4-BE49-F238E27FC236}">
                <a16:creationId xmlns:a16="http://schemas.microsoft.com/office/drawing/2014/main" id="{875B631F-E0A4-4C8E-9993-2B7683BF782E}"/>
              </a:ext>
            </a:extLst>
          </p:cNvPr>
          <p:cNvCxnSpPr>
            <a:cxnSpLocks/>
          </p:cNvCxnSpPr>
          <p:nvPr/>
        </p:nvCxnSpPr>
        <p:spPr>
          <a:xfrm>
            <a:off x="10081573" y="2359950"/>
            <a:ext cx="0" cy="1111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5" name="Tekstfelt 144">
            <a:extLst>
              <a:ext uri="{FF2B5EF4-FFF2-40B4-BE49-F238E27FC236}">
                <a16:creationId xmlns:a16="http://schemas.microsoft.com/office/drawing/2014/main" id="{CD56B6CD-2155-4582-BEFF-019F574979E6}"/>
              </a:ext>
            </a:extLst>
          </p:cNvPr>
          <p:cNvSpPr txBox="1"/>
          <p:nvPr/>
        </p:nvSpPr>
        <p:spPr>
          <a:xfrm>
            <a:off x="9701800" y="2805719"/>
            <a:ext cx="620245" cy="276999"/>
          </a:xfrm>
          <a:prstGeom prst="rect">
            <a:avLst/>
          </a:prstGeom>
          <a:noFill/>
        </p:spPr>
        <p:txBody>
          <a:bodyPr wrap="square" rtlCol="0">
            <a:spAutoFit/>
          </a:bodyPr>
          <a:lstStyle/>
          <a:p>
            <a:r>
              <a:rPr lang="da-DK" sz="1200" b="1" dirty="0">
                <a:solidFill>
                  <a:schemeClr val="accent1">
                    <a:lumMod val="50000"/>
                  </a:schemeClr>
                </a:solidFill>
              </a:rPr>
              <a:t>Vm</a:t>
            </a:r>
          </a:p>
        </p:txBody>
      </p:sp>
      <p:grpSp>
        <p:nvGrpSpPr>
          <p:cNvPr id="146" name="Gruppe 145">
            <a:extLst>
              <a:ext uri="{FF2B5EF4-FFF2-40B4-BE49-F238E27FC236}">
                <a16:creationId xmlns:a16="http://schemas.microsoft.com/office/drawing/2014/main" id="{6AE53F2B-1342-4F1E-B87D-3F90042FDD42}"/>
              </a:ext>
            </a:extLst>
          </p:cNvPr>
          <p:cNvGrpSpPr/>
          <p:nvPr/>
        </p:nvGrpSpPr>
        <p:grpSpPr>
          <a:xfrm>
            <a:off x="8431532" y="3832785"/>
            <a:ext cx="3420207" cy="1288214"/>
            <a:chOff x="6664289" y="1858915"/>
            <a:chExt cx="5734815" cy="2999635"/>
          </a:xfrm>
        </p:grpSpPr>
        <p:pic>
          <p:nvPicPr>
            <p:cNvPr id="147" name="Picture 2" descr="Introduktion">
              <a:extLst>
                <a:ext uri="{FF2B5EF4-FFF2-40B4-BE49-F238E27FC236}">
                  <a16:creationId xmlns:a16="http://schemas.microsoft.com/office/drawing/2014/main" id="{73B29FBF-A0AC-4311-B99D-B580E5704E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6175" y="1858915"/>
              <a:ext cx="4803026" cy="2593053"/>
            </a:xfrm>
            <a:prstGeom prst="rect">
              <a:avLst/>
            </a:prstGeom>
            <a:noFill/>
            <a:extLst>
              <a:ext uri="{909E8E84-426E-40DD-AFC4-6F175D3DCCD1}">
                <a14:hiddenFill xmlns:a14="http://schemas.microsoft.com/office/drawing/2010/main">
                  <a:solidFill>
                    <a:srgbClr val="FFFFFF"/>
                  </a:solidFill>
                </a14:hiddenFill>
              </a:ext>
            </a:extLst>
          </p:spPr>
        </p:pic>
        <p:sp>
          <p:nvSpPr>
            <p:cNvPr id="148" name="Tekstfelt 147">
              <a:extLst>
                <a:ext uri="{FF2B5EF4-FFF2-40B4-BE49-F238E27FC236}">
                  <a16:creationId xmlns:a16="http://schemas.microsoft.com/office/drawing/2014/main" id="{ABF17389-FDD5-4E00-95B4-59BE63947A71}"/>
                </a:ext>
              </a:extLst>
            </p:cNvPr>
            <p:cNvSpPr txBox="1"/>
            <p:nvPr/>
          </p:nvSpPr>
          <p:spPr>
            <a:xfrm>
              <a:off x="7914190" y="4267301"/>
              <a:ext cx="453435" cy="591249"/>
            </a:xfrm>
            <a:prstGeom prst="rect">
              <a:avLst/>
            </a:prstGeom>
            <a:solidFill>
              <a:schemeClr val="bg1"/>
            </a:solidFill>
          </p:spPr>
          <p:txBody>
            <a:bodyPr wrap="square" rtlCol="0">
              <a:spAutoFit/>
            </a:bodyPr>
            <a:lstStyle/>
            <a:p>
              <a:pPr algn="ctr"/>
              <a:r>
                <a:rPr lang="da-DK" sz="1050" dirty="0">
                  <a:solidFill>
                    <a:schemeClr val="bg1"/>
                  </a:solidFill>
                </a:rPr>
                <a:t>O</a:t>
              </a:r>
            </a:p>
          </p:txBody>
        </p:sp>
        <p:sp>
          <p:nvSpPr>
            <p:cNvPr id="149" name="Tekstfelt 148">
              <a:extLst>
                <a:ext uri="{FF2B5EF4-FFF2-40B4-BE49-F238E27FC236}">
                  <a16:creationId xmlns:a16="http://schemas.microsoft.com/office/drawing/2014/main" id="{E8CB773E-931E-487C-A611-FE76FB4AAB43}"/>
                </a:ext>
              </a:extLst>
            </p:cNvPr>
            <p:cNvSpPr txBox="1"/>
            <p:nvPr/>
          </p:nvSpPr>
          <p:spPr>
            <a:xfrm>
              <a:off x="9072794" y="4267302"/>
              <a:ext cx="511743" cy="482765"/>
            </a:xfrm>
            <a:prstGeom prst="rect">
              <a:avLst/>
            </a:prstGeom>
            <a:solidFill>
              <a:schemeClr val="bg1"/>
            </a:solidFill>
          </p:spPr>
          <p:txBody>
            <a:bodyPr wrap="square" rtlCol="0">
              <a:spAutoFit/>
            </a:bodyPr>
            <a:lstStyle/>
            <a:p>
              <a:pPr algn="ctr"/>
              <a:r>
                <a:rPr lang="da-DK" sz="1050" dirty="0"/>
                <a:t>S</a:t>
              </a:r>
            </a:p>
          </p:txBody>
        </p:sp>
        <p:sp>
          <p:nvSpPr>
            <p:cNvPr id="150" name="Tekstfelt 149">
              <a:extLst>
                <a:ext uri="{FF2B5EF4-FFF2-40B4-BE49-F238E27FC236}">
                  <a16:creationId xmlns:a16="http://schemas.microsoft.com/office/drawing/2014/main" id="{5F64D4B3-8C30-467F-8DF3-547E96DFCC1F}"/>
                </a:ext>
              </a:extLst>
            </p:cNvPr>
            <p:cNvSpPr txBox="1"/>
            <p:nvPr/>
          </p:nvSpPr>
          <p:spPr>
            <a:xfrm>
              <a:off x="10184439" y="4267301"/>
              <a:ext cx="598003" cy="591249"/>
            </a:xfrm>
            <a:prstGeom prst="rect">
              <a:avLst/>
            </a:prstGeom>
            <a:solidFill>
              <a:schemeClr val="bg1"/>
            </a:solidFill>
          </p:spPr>
          <p:txBody>
            <a:bodyPr wrap="square" rtlCol="0">
              <a:spAutoFit/>
            </a:bodyPr>
            <a:lstStyle/>
            <a:p>
              <a:pPr algn="ctr"/>
              <a:r>
                <a:rPr lang="da-DK" sz="1050" dirty="0">
                  <a:solidFill>
                    <a:schemeClr val="bg1"/>
                  </a:solidFill>
                </a:rPr>
                <a:t>P</a:t>
              </a:r>
            </a:p>
          </p:txBody>
        </p:sp>
        <p:sp>
          <p:nvSpPr>
            <p:cNvPr id="151" name="Tekstfelt 150">
              <a:extLst>
                <a:ext uri="{FF2B5EF4-FFF2-40B4-BE49-F238E27FC236}">
                  <a16:creationId xmlns:a16="http://schemas.microsoft.com/office/drawing/2014/main" id="{2A70281C-5578-4197-8090-9AEFF7388B69}"/>
                </a:ext>
              </a:extLst>
            </p:cNvPr>
            <p:cNvSpPr txBox="1"/>
            <p:nvPr/>
          </p:nvSpPr>
          <p:spPr>
            <a:xfrm>
              <a:off x="11375471" y="4005693"/>
              <a:ext cx="1023633" cy="681551"/>
            </a:xfrm>
            <a:prstGeom prst="rect">
              <a:avLst/>
            </a:prstGeom>
            <a:solidFill>
              <a:schemeClr val="bg1"/>
            </a:solidFill>
          </p:spPr>
          <p:txBody>
            <a:bodyPr wrap="square" rtlCol="0">
              <a:spAutoFit/>
            </a:bodyPr>
            <a:lstStyle/>
            <a:p>
              <a:r>
                <a:rPr lang="da-DK" sz="900" dirty="0"/>
                <a:t>Timer</a:t>
              </a:r>
            </a:p>
            <a:p>
              <a:endParaRPr lang="da-DK" sz="900" dirty="0"/>
            </a:p>
          </p:txBody>
        </p:sp>
        <p:sp>
          <p:nvSpPr>
            <p:cNvPr id="152" name="Tekstfelt 151">
              <a:extLst>
                <a:ext uri="{FF2B5EF4-FFF2-40B4-BE49-F238E27FC236}">
                  <a16:creationId xmlns:a16="http://schemas.microsoft.com/office/drawing/2014/main" id="{8279486D-3B49-438F-BC0E-C8590AD64C29}"/>
                </a:ext>
              </a:extLst>
            </p:cNvPr>
            <p:cNvSpPr txBox="1"/>
            <p:nvPr/>
          </p:nvSpPr>
          <p:spPr>
            <a:xfrm>
              <a:off x="6664289" y="4005691"/>
              <a:ext cx="766641" cy="681551"/>
            </a:xfrm>
            <a:prstGeom prst="rect">
              <a:avLst/>
            </a:prstGeom>
            <a:solidFill>
              <a:schemeClr val="bg1"/>
            </a:solidFill>
          </p:spPr>
          <p:txBody>
            <a:bodyPr wrap="square" rtlCol="0">
              <a:spAutoFit/>
            </a:bodyPr>
            <a:lstStyle/>
            <a:p>
              <a:r>
                <a:rPr lang="da-DK" sz="900" dirty="0"/>
                <a:t>Start</a:t>
              </a:r>
            </a:p>
            <a:p>
              <a:endParaRPr lang="da-DK" sz="900" dirty="0"/>
            </a:p>
          </p:txBody>
        </p:sp>
      </p:grpSp>
      <p:cxnSp>
        <p:nvCxnSpPr>
          <p:cNvPr id="153" name="Lige forbindelse 152">
            <a:extLst>
              <a:ext uri="{FF2B5EF4-FFF2-40B4-BE49-F238E27FC236}">
                <a16:creationId xmlns:a16="http://schemas.microsoft.com/office/drawing/2014/main" id="{DB5ED48A-4BBB-4197-8472-BFE2E8D9A27E}"/>
              </a:ext>
            </a:extLst>
          </p:cNvPr>
          <p:cNvCxnSpPr>
            <a:cxnSpLocks/>
          </p:cNvCxnSpPr>
          <p:nvPr/>
        </p:nvCxnSpPr>
        <p:spPr>
          <a:xfrm>
            <a:off x="10090199" y="3789929"/>
            <a:ext cx="0" cy="1111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4" name="Tekstfelt 153">
            <a:extLst>
              <a:ext uri="{FF2B5EF4-FFF2-40B4-BE49-F238E27FC236}">
                <a16:creationId xmlns:a16="http://schemas.microsoft.com/office/drawing/2014/main" id="{B027D05B-F632-44A2-B279-4B8F9419EEDC}"/>
              </a:ext>
            </a:extLst>
          </p:cNvPr>
          <p:cNvSpPr txBox="1"/>
          <p:nvPr/>
        </p:nvSpPr>
        <p:spPr>
          <a:xfrm>
            <a:off x="10189377" y="4925000"/>
            <a:ext cx="485166" cy="276999"/>
          </a:xfrm>
          <a:prstGeom prst="rect">
            <a:avLst/>
          </a:prstGeom>
          <a:noFill/>
        </p:spPr>
        <p:txBody>
          <a:bodyPr wrap="square" rtlCol="0">
            <a:spAutoFit/>
          </a:bodyPr>
          <a:lstStyle/>
          <a:p>
            <a:pPr algn="ctr"/>
            <a:r>
              <a:rPr lang="da-DK" sz="1200" b="1" dirty="0">
                <a:solidFill>
                  <a:schemeClr val="accent1">
                    <a:lumMod val="50000"/>
                  </a:schemeClr>
                </a:solidFill>
              </a:rPr>
              <a:t>90</a:t>
            </a:r>
          </a:p>
        </p:txBody>
      </p:sp>
      <p:cxnSp>
        <p:nvCxnSpPr>
          <p:cNvPr id="155" name="Lige forbindelse 154">
            <a:extLst>
              <a:ext uri="{FF2B5EF4-FFF2-40B4-BE49-F238E27FC236}">
                <a16:creationId xmlns:a16="http://schemas.microsoft.com/office/drawing/2014/main" id="{1C58341B-05FA-4D54-82F5-B44DD55D2EBB}"/>
              </a:ext>
            </a:extLst>
          </p:cNvPr>
          <p:cNvCxnSpPr>
            <a:cxnSpLocks/>
          </p:cNvCxnSpPr>
          <p:nvPr/>
        </p:nvCxnSpPr>
        <p:spPr>
          <a:xfrm>
            <a:off x="10415127" y="4345505"/>
            <a:ext cx="0" cy="5215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6" name="Lige forbindelse 155">
            <a:extLst>
              <a:ext uri="{FF2B5EF4-FFF2-40B4-BE49-F238E27FC236}">
                <a16:creationId xmlns:a16="http://schemas.microsoft.com/office/drawing/2014/main" id="{EDACA3D3-B767-4617-B16A-40877C2A97D5}"/>
              </a:ext>
            </a:extLst>
          </p:cNvPr>
          <p:cNvCxnSpPr>
            <a:cxnSpLocks/>
          </p:cNvCxnSpPr>
          <p:nvPr/>
        </p:nvCxnSpPr>
        <p:spPr>
          <a:xfrm>
            <a:off x="9770978" y="4080293"/>
            <a:ext cx="0" cy="7867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7" name="Tekstfelt 156">
            <a:extLst>
              <a:ext uri="{FF2B5EF4-FFF2-40B4-BE49-F238E27FC236}">
                <a16:creationId xmlns:a16="http://schemas.microsoft.com/office/drawing/2014/main" id="{889A616A-AFA2-4FAE-83DC-BC5B9353E127}"/>
              </a:ext>
            </a:extLst>
          </p:cNvPr>
          <p:cNvSpPr txBox="1"/>
          <p:nvPr/>
        </p:nvSpPr>
        <p:spPr>
          <a:xfrm>
            <a:off x="9525125" y="4924864"/>
            <a:ext cx="485166" cy="276999"/>
          </a:xfrm>
          <a:prstGeom prst="rect">
            <a:avLst/>
          </a:prstGeom>
          <a:noFill/>
        </p:spPr>
        <p:txBody>
          <a:bodyPr wrap="square" rtlCol="0">
            <a:spAutoFit/>
          </a:bodyPr>
          <a:lstStyle/>
          <a:p>
            <a:pPr algn="ctr"/>
            <a:r>
              <a:rPr lang="da-DK" sz="1200" b="1" dirty="0">
                <a:solidFill>
                  <a:schemeClr val="accent1">
                    <a:lumMod val="50000"/>
                  </a:schemeClr>
                </a:solidFill>
              </a:rPr>
              <a:t>62</a:t>
            </a:r>
          </a:p>
        </p:txBody>
      </p:sp>
      <p:sp>
        <p:nvSpPr>
          <p:cNvPr id="158" name="Tekstfelt 157">
            <a:extLst>
              <a:ext uri="{FF2B5EF4-FFF2-40B4-BE49-F238E27FC236}">
                <a16:creationId xmlns:a16="http://schemas.microsoft.com/office/drawing/2014/main" id="{9F34797D-2C5E-466C-A7FA-E9565DBAC753}"/>
              </a:ext>
            </a:extLst>
          </p:cNvPr>
          <p:cNvSpPr txBox="1"/>
          <p:nvPr/>
        </p:nvSpPr>
        <p:spPr>
          <a:xfrm>
            <a:off x="9867861" y="4352351"/>
            <a:ext cx="485166" cy="276999"/>
          </a:xfrm>
          <a:prstGeom prst="rect">
            <a:avLst/>
          </a:prstGeom>
          <a:solidFill>
            <a:schemeClr val="bg1"/>
          </a:solidFill>
        </p:spPr>
        <p:txBody>
          <a:bodyPr wrap="square" rtlCol="0">
            <a:spAutoFit/>
          </a:bodyPr>
          <a:lstStyle/>
          <a:p>
            <a:r>
              <a:rPr lang="da-DK" sz="1200" b="1" dirty="0">
                <a:solidFill>
                  <a:schemeClr val="accent1">
                    <a:lumMod val="50000"/>
                  </a:schemeClr>
                </a:solidFill>
              </a:rPr>
              <a:t>68%</a:t>
            </a:r>
          </a:p>
        </p:txBody>
      </p:sp>
      <p:sp>
        <p:nvSpPr>
          <p:cNvPr id="159" name="Tekstfelt 158">
            <a:extLst>
              <a:ext uri="{FF2B5EF4-FFF2-40B4-BE49-F238E27FC236}">
                <a16:creationId xmlns:a16="http://schemas.microsoft.com/office/drawing/2014/main" id="{50EDB41A-A0A2-41FB-B4BC-1FA9A405AD0A}"/>
              </a:ext>
            </a:extLst>
          </p:cNvPr>
          <p:cNvSpPr txBox="1"/>
          <p:nvPr/>
        </p:nvSpPr>
        <p:spPr>
          <a:xfrm>
            <a:off x="9293217" y="4349733"/>
            <a:ext cx="462297" cy="276999"/>
          </a:xfrm>
          <a:prstGeom prst="rect">
            <a:avLst/>
          </a:prstGeom>
          <a:solidFill>
            <a:schemeClr val="bg1"/>
          </a:solidFill>
        </p:spPr>
        <p:txBody>
          <a:bodyPr wrap="square" rtlCol="0">
            <a:spAutoFit/>
          </a:bodyPr>
          <a:lstStyle/>
          <a:p>
            <a:pPr algn="ctr"/>
            <a:r>
              <a:rPr lang="da-DK" sz="1200" b="1" dirty="0">
                <a:solidFill>
                  <a:schemeClr val="accent1">
                    <a:lumMod val="50000"/>
                  </a:schemeClr>
                </a:solidFill>
              </a:rPr>
              <a:t>16%</a:t>
            </a:r>
          </a:p>
        </p:txBody>
      </p:sp>
      <p:sp>
        <p:nvSpPr>
          <p:cNvPr id="160" name="Tekstfelt 159">
            <a:extLst>
              <a:ext uri="{FF2B5EF4-FFF2-40B4-BE49-F238E27FC236}">
                <a16:creationId xmlns:a16="http://schemas.microsoft.com/office/drawing/2014/main" id="{C7122C9D-A161-4DF7-AC0C-5F1B8F91DE17}"/>
              </a:ext>
            </a:extLst>
          </p:cNvPr>
          <p:cNvSpPr txBox="1"/>
          <p:nvPr/>
        </p:nvSpPr>
        <p:spPr>
          <a:xfrm>
            <a:off x="10436041" y="4358149"/>
            <a:ext cx="485166" cy="276999"/>
          </a:xfrm>
          <a:prstGeom prst="rect">
            <a:avLst/>
          </a:prstGeom>
          <a:solidFill>
            <a:schemeClr val="bg1"/>
          </a:solidFill>
        </p:spPr>
        <p:txBody>
          <a:bodyPr wrap="square" rtlCol="0">
            <a:spAutoFit/>
          </a:bodyPr>
          <a:lstStyle/>
          <a:p>
            <a:r>
              <a:rPr lang="da-DK" sz="1200" b="1" dirty="0">
                <a:solidFill>
                  <a:schemeClr val="accent1">
                    <a:lumMod val="50000"/>
                  </a:schemeClr>
                </a:solidFill>
              </a:rPr>
              <a:t>16%</a:t>
            </a:r>
          </a:p>
        </p:txBody>
      </p:sp>
      <p:sp>
        <p:nvSpPr>
          <p:cNvPr id="161" name="Tekstfelt 160">
            <a:extLst>
              <a:ext uri="{FF2B5EF4-FFF2-40B4-BE49-F238E27FC236}">
                <a16:creationId xmlns:a16="http://schemas.microsoft.com/office/drawing/2014/main" id="{894E51DA-45DC-478B-8D25-DE06186C2CEA}"/>
              </a:ext>
            </a:extLst>
          </p:cNvPr>
          <p:cNvSpPr txBox="1"/>
          <p:nvPr/>
        </p:nvSpPr>
        <p:spPr>
          <a:xfrm>
            <a:off x="9701800" y="3409196"/>
            <a:ext cx="816402" cy="276999"/>
          </a:xfrm>
          <a:prstGeom prst="rect">
            <a:avLst/>
          </a:prstGeom>
          <a:solidFill>
            <a:schemeClr val="bg1"/>
          </a:solidFill>
        </p:spPr>
        <p:txBody>
          <a:bodyPr wrap="square" rtlCol="0">
            <a:spAutoFit/>
          </a:bodyPr>
          <a:lstStyle/>
          <a:p>
            <a:r>
              <a:rPr lang="da-DK" sz="1200" b="1" dirty="0">
                <a:solidFill>
                  <a:schemeClr val="accent1">
                    <a:lumMod val="50000"/>
                  </a:schemeClr>
                </a:solidFill>
              </a:rPr>
              <a:t>76 timer</a:t>
            </a:r>
          </a:p>
        </p:txBody>
      </p:sp>
      <p:sp>
        <p:nvSpPr>
          <p:cNvPr id="162" name="Tekstfelt 161">
            <a:extLst>
              <a:ext uri="{FF2B5EF4-FFF2-40B4-BE49-F238E27FC236}">
                <a16:creationId xmlns:a16="http://schemas.microsoft.com/office/drawing/2014/main" id="{D6E8523F-42CF-4FFA-B0AF-DB7A1AAD75A4}"/>
              </a:ext>
            </a:extLst>
          </p:cNvPr>
          <p:cNvSpPr txBox="1"/>
          <p:nvPr/>
        </p:nvSpPr>
        <p:spPr>
          <a:xfrm>
            <a:off x="9910071" y="4925456"/>
            <a:ext cx="349908" cy="276999"/>
          </a:xfrm>
          <a:prstGeom prst="rect">
            <a:avLst/>
          </a:prstGeom>
          <a:solidFill>
            <a:schemeClr val="bg1"/>
          </a:solidFill>
        </p:spPr>
        <p:txBody>
          <a:bodyPr wrap="square" rtlCol="0">
            <a:spAutoFit/>
          </a:bodyPr>
          <a:lstStyle/>
          <a:p>
            <a:r>
              <a:rPr lang="da-DK" sz="1200" b="1" dirty="0">
                <a:solidFill>
                  <a:schemeClr val="accent1">
                    <a:lumMod val="50000"/>
                  </a:schemeClr>
                </a:solidFill>
              </a:rPr>
              <a:t>76</a:t>
            </a:r>
          </a:p>
        </p:txBody>
      </p:sp>
      <p:sp>
        <p:nvSpPr>
          <p:cNvPr id="163" name="Tekstfelt 162">
            <a:extLst>
              <a:ext uri="{FF2B5EF4-FFF2-40B4-BE49-F238E27FC236}">
                <a16:creationId xmlns:a16="http://schemas.microsoft.com/office/drawing/2014/main" id="{7CB409FC-844F-44FA-9B41-D36454D8E8CA}"/>
              </a:ext>
            </a:extLst>
          </p:cNvPr>
          <p:cNvSpPr txBox="1"/>
          <p:nvPr/>
        </p:nvSpPr>
        <p:spPr>
          <a:xfrm>
            <a:off x="10038998" y="4587714"/>
            <a:ext cx="424709" cy="276999"/>
          </a:xfrm>
          <a:prstGeom prst="rect">
            <a:avLst/>
          </a:prstGeom>
          <a:noFill/>
        </p:spPr>
        <p:txBody>
          <a:bodyPr wrap="square" rtlCol="0">
            <a:spAutoFit/>
          </a:bodyPr>
          <a:lstStyle/>
          <a:p>
            <a:pPr algn="ctr"/>
            <a:r>
              <a:rPr lang="da-DK" sz="1200" b="1" dirty="0">
                <a:solidFill>
                  <a:schemeClr val="accent1">
                    <a:lumMod val="50000"/>
                  </a:schemeClr>
                </a:solidFill>
              </a:rPr>
              <a:t>+14</a:t>
            </a:r>
          </a:p>
        </p:txBody>
      </p:sp>
      <p:sp>
        <p:nvSpPr>
          <p:cNvPr id="164" name="Tekstfelt 163">
            <a:extLst>
              <a:ext uri="{FF2B5EF4-FFF2-40B4-BE49-F238E27FC236}">
                <a16:creationId xmlns:a16="http://schemas.microsoft.com/office/drawing/2014/main" id="{C62DDF59-72A7-48E8-B561-03D7C390386D}"/>
              </a:ext>
            </a:extLst>
          </p:cNvPr>
          <p:cNvSpPr txBox="1"/>
          <p:nvPr/>
        </p:nvSpPr>
        <p:spPr>
          <a:xfrm>
            <a:off x="9716525" y="4586012"/>
            <a:ext cx="424709" cy="276999"/>
          </a:xfrm>
          <a:prstGeom prst="rect">
            <a:avLst/>
          </a:prstGeom>
          <a:noFill/>
        </p:spPr>
        <p:txBody>
          <a:bodyPr wrap="square" rtlCol="0">
            <a:spAutoFit/>
          </a:bodyPr>
          <a:lstStyle/>
          <a:p>
            <a:pPr algn="ctr"/>
            <a:r>
              <a:rPr lang="da-DK" sz="1200" b="1" dirty="0">
                <a:solidFill>
                  <a:schemeClr val="accent1">
                    <a:lumMod val="50000"/>
                  </a:schemeClr>
                </a:solidFill>
              </a:rPr>
              <a:t>-14</a:t>
            </a:r>
          </a:p>
        </p:txBody>
      </p:sp>
      <p:grpSp>
        <p:nvGrpSpPr>
          <p:cNvPr id="183" name="Gruppe 182">
            <a:extLst>
              <a:ext uri="{FF2B5EF4-FFF2-40B4-BE49-F238E27FC236}">
                <a16:creationId xmlns:a16="http://schemas.microsoft.com/office/drawing/2014/main" id="{B813E84D-C436-42AB-8F41-3F1D79752046}"/>
              </a:ext>
            </a:extLst>
          </p:cNvPr>
          <p:cNvGrpSpPr/>
          <p:nvPr/>
        </p:nvGrpSpPr>
        <p:grpSpPr>
          <a:xfrm>
            <a:off x="8454419" y="5389080"/>
            <a:ext cx="3420207" cy="1241625"/>
            <a:chOff x="6664289" y="1858915"/>
            <a:chExt cx="5734815" cy="2891152"/>
          </a:xfrm>
        </p:grpSpPr>
        <p:pic>
          <p:nvPicPr>
            <p:cNvPr id="184" name="Picture 2" descr="Introduktion">
              <a:extLst>
                <a:ext uri="{FF2B5EF4-FFF2-40B4-BE49-F238E27FC236}">
                  <a16:creationId xmlns:a16="http://schemas.microsoft.com/office/drawing/2014/main" id="{DCD0B478-5495-492C-91D1-B534CF88D6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6175" y="1858915"/>
              <a:ext cx="4803026" cy="2593053"/>
            </a:xfrm>
            <a:prstGeom prst="rect">
              <a:avLst/>
            </a:prstGeom>
            <a:noFill/>
            <a:extLst>
              <a:ext uri="{909E8E84-426E-40DD-AFC4-6F175D3DCCD1}">
                <a14:hiddenFill xmlns:a14="http://schemas.microsoft.com/office/drawing/2010/main">
                  <a:solidFill>
                    <a:srgbClr val="FFFFFF"/>
                  </a:solidFill>
                </a14:hiddenFill>
              </a:ext>
            </a:extLst>
          </p:spPr>
        </p:pic>
        <p:sp>
          <p:nvSpPr>
            <p:cNvPr id="185" name="Tekstfelt 184">
              <a:extLst>
                <a:ext uri="{FF2B5EF4-FFF2-40B4-BE49-F238E27FC236}">
                  <a16:creationId xmlns:a16="http://schemas.microsoft.com/office/drawing/2014/main" id="{C9518279-A9AA-4DA7-AE3E-C2278C7004AC}"/>
                </a:ext>
              </a:extLst>
            </p:cNvPr>
            <p:cNvSpPr txBox="1"/>
            <p:nvPr/>
          </p:nvSpPr>
          <p:spPr>
            <a:xfrm>
              <a:off x="7914190" y="4267302"/>
              <a:ext cx="453435" cy="482765"/>
            </a:xfrm>
            <a:prstGeom prst="rect">
              <a:avLst/>
            </a:prstGeom>
            <a:solidFill>
              <a:schemeClr val="bg1"/>
            </a:solidFill>
          </p:spPr>
          <p:txBody>
            <a:bodyPr wrap="square" rtlCol="0">
              <a:spAutoFit/>
            </a:bodyPr>
            <a:lstStyle/>
            <a:p>
              <a:pPr algn="ctr"/>
              <a:r>
                <a:rPr lang="da-DK" sz="1050" dirty="0"/>
                <a:t>O</a:t>
              </a:r>
            </a:p>
          </p:txBody>
        </p:sp>
        <p:sp>
          <p:nvSpPr>
            <p:cNvPr id="186" name="Tekstfelt 185">
              <a:extLst>
                <a:ext uri="{FF2B5EF4-FFF2-40B4-BE49-F238E27FC236}">
                  <a16:creationId xmlns:a16="http://schemas.microsoft.com/office/drawing/2014/main" id="{B4193BB5-3C1A-445C-A0D4-342616D4325C}"/>
                </a:ext>
              </a:extLst>
            </p:cNvPr>
            <p:cNvSpPr txBox="1"/>
            <p:nvPr/>
          </p:nvSpPr>
          <p:spPr>
            <a:xfrm>
              <a:off x="9072794" y="4267302"/>
              <a:ext cx="511743" cy="482765"/>
            </a:xfrm>
            <a:prstGeom prst="rect">
              <a:avLst/>
            </a:prstGeom>
            <a:solidFill>
              <a:schemeClr val="bg1"/>
            </a:solidFill>
          </p:spPr>
          <p:txBody>
            <a:bodyPr wrap="square" rtlCol="0">
              <a:spAutoFit/>
            </a:bodyPr>
            <a:lstStyle/>
            <a:p>
              <a:pPr algn="ctr"/>
              <a:r>
                <a:rPr lang="da-DK" sz="1050" dirty="0"/>
                <a:t>S</a:t>
              </a:r>
            </a:p>
          </p:txBody>
        </p:sp>
        <p:sp>
          <p:nvSpPr>
            <p:cNvPr id="187" name="Tekstfelt 186">
              <a:extLst>
                <a:ext uri="{FF2B5EF4-FFF2-40B4-BE49-F238E27FC236}">
                  <a16:creationId xmlns:a16="http://schemas.microsoft.com/office/drawing/2014/main" id="{D910F1FA-17C7-4037-AB2D-234DB2FFC19A}"/>
                </a:ext>
              </a:extLst>
            </p:cNvPr>
            <p:cNvSpPr txBox="1"/>
            <p:nvPr/>
          </p:nvSpPr>
          <p:spPr>
            <a:xfrm>
              <a:off x="10184439" y="4267302"/>
              <a:ext cx="598003" cy="482765"/>
            </a:xfrm>
            <a:prstGeom prst="rect">
              <a:avLst/>
            </a:prstGeom>
            <a:solidFill>
              <a:schemeClr val="bg1"/>
            </a:solidFill>
          </p:spPr>
          <p:txBody>
            <a:bodyPr wrap="square" rtlCol="0">
              <a:spAutoFit/>
            </a:bodyPr>
            <a:lstStyle/>
            <a:p>
              <a:pPr algn="ctr"/>
              <a:r>
                <a:rPr lang="da-DK" sz="1050" dirty="0"/>
                <a:t>P</a:t>
              </a:r>
            </a:p>
          </p:txBody>
        </p:sp>
        <p:sp>
          <p:nvSpPr>
            <p:cNvPr id="188" name="Tekstfelt 187">
              <a:extLst>
                <a:ext uri="{FF2B5EF4-FFF2-40B4-BE49-F238E27FC236}">
                  <a16:creationId xmlns:a16="http://schemas.microsoft.com/office/drawing/2014/main" id="{599F50DE-F168-4A57-A5D3-E53F363630F7}"/>
                </a:ext>
              </a:extLst>
            </p:cNvPr>
            <p:cNvSpPr txBox="1"/>
            <p:nvPr/>
          </p:nvSpPr>
          <p:spPr>
            <a:xfrm>
              <a:off x="11375471" y="4005693"/>
              <a:ext cx="1023633" cy="681551"/>
            </a:xfrm>
            <a:prstGeom prst="rect">
              <a:avLst/>
            </a:prstGeom>
            <a:solidFill>
              <a:schemeClr val="bg1"/>
            </a:solidFill>
          </p:spPr>
          <p:txBody>
            <a:bodyPr wrap="square" rtlCol="0">
              <a:spAutoFit/>
            </a:bodyPr>
            <a:lstStyle/>
            <a:p>
              <a:r>
                <a:rPr lang="da-DK" sz="900" dirty="0"/>
                <a:t>Timer</a:t>
              </a:r>
            </a:p>
            <a:p>
              <a:endParaRPr lang="da-DK" sz="900" dirty="0"/>
            </a:p>
          </p:txBody>
        </p:sp>
        <p:sp>
          <p:nvSpPr>
            <p:cNvPr id="189" name="Tekstfelt 188">
              <a:extLst>
                <a:ext uri="{FF2B5EF4-FFF2-40B4-BE49-F238E27FC236}">
                  <a16:creationId xmlns:a16="http://schemas.microsoft.com/office/drawing/2014/main" id="{DE379DD7-0722-482D-A74A-47C08333D88A}"/>
                </a:ext>
              </a:extLst>
            </p:cNvPr>
            <p:cNvSpPr txBox="1"/>
            <p:nvPr/>
          </p:nvSpPr>
          <p:spPr>
            <a:xfrm>
              <a:off x="6664289" y="4005691"/>
              <a:ext cx="766641" cy="681551"/>
            </a:xfrm>
            <a:prstGeom prst="rect">
              <a:avLst/>
            </a:prstGeom>
            <a:solidFill>
              <a:schemeClr val="bg1"/>
            </a:solidFill>
          </p:spPr>
          <p:txBody>
            <a:bodyPr wrap="square" rtlCol="0">
              <a:spAutoFit/>
            </a:bodyPr>
            <a:lstStyle/>
            <a:p>
              <a:r>
                <a:rPr lang="da-DK" sz="900" dirty="0"/>
                <a:t>Start</a:t>
              </a:r>
            </a:p>
            <a:p>
              <a:endParaRPr lang="da-DK" sz="900" dirty="0"/>
            </a:p>
          </p:txBody>
        </p:sp>
      </p:grpSp>
      <p:cxnSp>
        <p:nvCxnSpPr>
          <p:cNvPr id="190" name="Lige forbindelse 189">
            <a:extLst>
              <a:ext uri="{FF2B5EF4-FFF2-40B4-BE49-F238E27FC236}">
                <a16:creationId xmlns:a16="http://schemas.microsoft.com/office/drawing/2014/main" id="{1EC4CEDB-E750-447E-95B1-832D50797E59}"/>
              </a:ext>
            </a:extLst>
          </p:cNvPr>
          <p:cNvCxnSpPr>
            <a:cxnSpLocks/>
          </p:cNvCxnSpPr>
          <p:nvPr/>
        </p:nvCxnSpPr>
        <p:spPr>
          <a:xfrm>
            <a:off x="10113086" y="5346224"/>
            <a:ext cx="0" cy="11111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1" name="Tekstfelt 190">
            <a:extLst>
              <a:ext uri="{FF2B5EF4-FFF2-40B4-BE49-F238E27FC236}">
                <a16:creationId xmlns:a16="http://schemas.microsoft.com/office/drawing/2014/main" id="{EACFDA27-8A48-44B3-9A0B-5129CD32CE77}"/>
              </a:ext>
            </a:extLst>
          </p:cNvPr>
          <p:cNvSpPr txBox="1"/>
          <p:nvPr/>
        </p:nvSpPr>
        <p:spPr>
          <a:xfrm>
            <a:off x="10421194" y="6476208"/>
            <a:ext cx="485166" cy="276999"/>
          </a:xfrm>
          <a:prstGeom prst="rect">
            <a:avLst/>
          </a:prstGeom>
          <a:solidFill>
            <a:schemeClr val="bg1"/>
          </a:solidFill>
        </p:spPr>
        <p:txBody>
          <a:bodyPr wrap="square" rtlCol="0">
            <a:spAutoFit/>
          </a:bodyPr>
          <a:lstStyle/>
          <a:p>
            <a:pPr algn="ctr"/>
            <a:r>
              <a:rPr lang="da-DK" sz="1200" b="1" dirty="0">
                <a:solidFill>
                  <a:schemeClr val="accent1">
                    <a:lumMod val="50000"/>
                  </a:schemeClr>
                </a:solidFill>
              </a:rPr>
              <a:t>104</a:t>
            </a:r>
          </a:p>
        </p:txBody>
      </p:sp>
      <p:cxnSp>
        <p:nvCxnSpPr>
          <p:cNvPr id="192" name="Lige forbindelse 191">
            <a:extLst>
              <a:ext uri="{FF2B5EF4-FFF2-40B4-BE49-F238E27FC236}">
                <a16:creationId xmlns:a16="http://schemas.microsoft.com/office/drawing/2014/main" id="{81B740B2-6BCE-4EA5-83DC-1D8392AF7708}"/>
              </a:ext>
            </a:extLst>
          </p:cNvPr>
          <p:cNvCxnSpPr>
            <a:cxnSpLocks/>
          </p:cNvCxnSpPr>
          <p:nvPr/>
        </p:nvCxnSpPr>
        <p:spPr>
          <a:xfrm flipH="1">
            <a:off x="10654044" y="6187565"/>
            <a:ext cx="3599" cy="233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3" name="Lige forbindelse 192">
            <a:extLst>
              <a:ext uri="{FF2B5EF4-FFF2-40B4-BE49-F238E27FC236}">
                <a16:creationId xmlns:a16="http://schemas.microsoft.com/office/drawing/2014/main" id="{01A11EF0-FB05-445F-BD0F-F479364EEDAA}"/>
              </a:ext>
            </a:extLst>
          </p:cNvPr>
          <p:cNvCxnSpPr>
            <a:cxnSpLocks/>
          </p:cNvCxnSpPr>
          <p:nvPr/>
        </p:nvCxnSpPr>
        <p:spPr>
          <a:xfrm>
            <a:off x="9455970" y="6089469"/>
            <a:ext cx="0" cy="3385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4" name="Tekstfelt 193">
            <a:extLst>
              <a:ext uri="{FF2B5EF4-FFF2-40B4-BE49-F238E27FC236}">
                <a16:creationId xmlns:a16="http://schemas.microsoft.com/office/drawing/2014/main" id="{B1A36282-8342-483B-8A62-1CC2DD55F345}"/>
              </a:ext>
            </a:extLst>
          </p:cNvPr>
          <p:cNvSpPr txBox="1"/>
          <p:nvPr/>
        </p:nvSpPr>
        <p:spPr>
          <a:xfrm>
            <a:off x="9211185" y="6481520"/>
            <a:ext cx="485166" cy="276999"/>
          </a:xfrm>
          <a:prstGeom prst="rect">
            <a:avLst/>
          </a:prstGeom>
          <a:solidFill>
            <a:schemeClr val="bg1"/>
          </a:solidFill>
        </p:spPr>
        <p:txBody>
          <a:bodyPr wrap="square" rtlCol="0">
            <a:spAutoFit/>
          </a:bodyPr>
          <a:lstStyle/>
          <a:p>
            <a:pPr algn="ctr"/>
            <a:r>
              <a:rPr lang="da-DK" sz="1200" b="1" dirty="0">
                <a:solidFill>
                  <a:schemeClr val="accent1">
                    <a:lumMod val="50000"/>
                  </a:schemeClr>
                </a:solidFill>
              </a:rPr>
              <a:t>48</a:t>
            </a:r>
          </a:p>
        </p:txBody>
      </p:sp>
      <p:sp>
        <p:nvSpPr>
          <p:cNvPr id="195" name="Tekstfelt 194">
            <a:extLst>
              <a:ext uri="{FF2B5EF4-FFF2-40B4-BE49-F238E27FC236}">
                <a16:creationId xmlns:a16="http://schemas.microsoft.com/office/drawing/2014/main" id="{F0E37D6C-5A97-4ABD-ADC5-F8B5C7CF2D14}"/>
              </a:ext>
            </a:extLst>
          </p:cNvPr>
          <p:cNvSpPr txBox="1"/>
          <p:nvPr/>
        </p:nvSpPr>
        <p:spPr>
          <a:xfrm>
            <a:off x="9890748" y="5908646"/>
            <a:ext cx="485166" cy="276999"/>
          </a:xfrm>
          <a:prstGeom prst="rect">
            <a:avLst/>
          </a:prstGeom>
          <a:solidFill>
            <a:schemeClr val="bg1"/>
          </a:solidFill>
        </p:spPr>
        <p:txBody>
          <a:bodyPr wrap="square" rtlCol="0">
            <a:spAutoFit/>
          </a:bodyPr>
          <a:lstStyle/>
          <a:p>
            <a:r>
              <a:rPr lang="da-DK" sz="1200" b="1" dirty="0">
                <a:solidFill>
                  <a:schemeClr val="accent1">
                    <a:lumMod val="50000"/>
                  </a:schemeClr>
                </a:solidFill>
              </a:rPr>
              <a:t>95%</a:t>
            </a:r>
          </a:p>
        </p:txBody>
      </p:sp>
      <p:sp>
        <p:nvSpPr>
          <p:cNvPr id="196" name="Tekstfelt 195">
            <a:extLst>
              <a:ext uri="{FF2B5EF4-FFF2-40B4-BE49-F238E27FC236}">
                <a16:creationId xmlns:a16="http://schemas.microsoft.com/office/drawing/2014/main" id="{6CE2D640-8F55-4309-9A2C-98FD4C220824}"/>
              </a:ext>
            </a:extLst>
          </p:cNvPr>
          <p:cNvSpPr txBox="1"/>
          <p:nvPr/>
        </p:nvSpPr>
        <p:spPr>
          <a:xfrm>
            <a:off x="8913169" y="6045338"/>
            <a:ext cx="494060" cy="276999"/>
          </a:xfrm>
          <a:prstGeom prst="rect">
            <a:avLst/>
          </a:prstGeom>
          <a:solidFill>
            <a:schemeClr val="bg1"/>
          </a:solidFill>
        </p:spPr>
        <p:txBody>
          <a:bodyPr wrap="square" rtlCol="0">
            <a:spAutoFit/>
          </a:bodyPr>
          <a:lstStyle/>
          <a:p>
            <a:pPr algn="ctr"/>
            <a:r>
              <a:rPr lang="da-DK" sz="1200" b="1" dirty="0">
                <a:solidFill>
                  <a:schemeClr val="accent1">
                    <a:lumMod val="50000"/>
                  </a:schemeClr>
                </a:solidFill>
              </a:rPr>
              <a:t>2,5%</a:t>
            </a:r>
          </a:p>
        </p:txBody>
      </p:sp>
      <p:sp>
        <p:nvSpPr>
          <p:cNvPr id="197" name="Tekstfelt 196">
            <a:extLst>
              <a:ext uri="{FF2B5EF4-FFF2-40B4-BE49-F238E27FC236}">
                <a16:creationId xmlns:a16="http://schemas.microsoft.com/office/drawing/2014/main" id="{C6088BF0-7686-4738-B97A-3A370EE4E3C2}"/>
              </a:ext>
            </a:extLst>
          </p:cNvPr>
          <p:cNvSpPr txBox="1"/>
          <p:nvPr/>
        </p:nvSpPr>
        <p:spPr>
          <a:xfrm>
            <a:off x="10674895" y="6044369"/>
            <a:ext cx="508589" cy="276999"/>
          </a:xfrm>
          <a:prstGeom prst="rect">
            <a:avLst/>
          </a:prstGeom>
          <a:solidFill>
            <a:schemeClr val="bg1"/>
          </a:solidFill>
        </p:spPr>
        <p:txBody>
          <a:bodyPr wrap="square" rtlCol="0">
            <a:spAutoFit/>
          </a:bodyPr>
          <a:lstStyle/>
          <a:p>
            <a:r>
              <a:rPr lang="da-DK" sz="1200" b="1" dirty="0">
                <a:solidFill>
                  <a:schemeClr val="accent1">
                    <a:lumMod val="50000"/>
                  </a:schemeClr>
                </a:solidFill>
              </a:rPr>
              <a:t>2,5%</a:t>
            </a:r>
          </a:p>
        </p:txBody>
      </p:sp>
      <p:sp>
        <p:nvSpPr>
          <p:cNvPr id="198" name="Tekstfelt 197">
            <a:extLst>
              <a:ext uri="{FF2B5EF4-FFF2-40B4-BE49-F238E27FC236}">
                <a16:creationId xmlns:a16="http://schemas.microsoft.com/office/drawing/2014/main" id="{7E60157F-E359-4A46-ADD4-039D663B264A}"/>
              </a:ext>
            </a:extLst>
          </p:cNvPr>
          <p:cNvSpPr txBox="1"/>
          <p:nvPr/>
        </p:nvSpPr>
        <p:spPr>
          <a:xfrm>
            <a:off x="9932958" y="6481751"/>
            <a:ext cx="349908" cy="276999"/>
          </a:xfrm>
          <a:prstGeom prst="rect">
            <a:avLst/>
          </a:prstGeom>
          <a:solidFill>
            <a:schemeClr val="bg1"/>
          </a:solidFill>
        </p:spPr>
        <p:txBody>
          <a:bodyPr wrap="square" rtlCol="0">
            <a:spAutoFit/>
          </a:bodyPr>
          <a:lstStyle/>
          <a:p>
            <a:r>
              <a:rPr lang="da-DK" sz="1200" b="1" dirty="0">
                <a:solidFill>
                  <a:schemeClr val="accent1">
                    <a:lumMod val="50000"/>
                  </a:schemeClr>
                </a:solidFill>
              </a:rPr>
              <a:t>76</a:t>
            </a:r>
          </a:p>
        </p:txBody>
      </p:sp>
      <p:sp>
        <p:nvSpPr>
          <p:cNvPr id="199" name="Tekstfelt 198">
            <a:extLst>
              <a:ext uri="{FF2B5EF4-FFF2-40B4-BE49-F238E27FC236}">
                <a16:creationId xmlns:a16="http://schemas.microsoft.com/office/drawing/2014/main" id="{7B619256-ED8C-4861-981F-A10D5792339B}"/>
              </a:ext>
            </a:extLst>
          </p:cNvPr>
          <p:cNvSpPr txBox="1"/>
          <p:nvPr/>
        </p:nvSpPr>
        <p:spPr>
          <a:xfrm>
            <a:off x="10139519" y="6135383"/>
            <a:ext cx="424709" cy="276999"/>
          </a:xfrm>
          <a:prstGeom prst="rect">
            <a:avLst/>
          </a:prstGeom>
          <a:noFill/>
        </p:spPr>
        <p:txBody>
          <a:bodyPr wrap="square" rtlCol="0">
            <a:spAutoFit/>
          </a:bodyPr>
          <a:lstStyle/>
          <a:p>
            <a:pPr algn="ctr"/>
            <a:r>
              <a:rPr lang="da-DK" sz="1200" b="1" dirty="0">
                <a:solidFill>
                  <a:schemeClr val="accent1">
                    <a:lumMod val="50000"/>
                  </a:schemeClr>
                </a:solidFill>
              </a:rPr>
              <a:t>+28</a:t>
            </a:r>
          </a:p>
        </p:txBody>
      </p:sp>
      <p:sp>
        <p:nvSpPr>
          <p:cNvPr id="200" name="Tekstfelt 199">
            <a:extLst>
              <a:ext uri="{FF2B5EF4-FFF2-40B4-BE49-F238E27FC236}">
                <a16:creationId xmlns:a16="http://schemas.microsoft.com/office/drawing/2014/main" id="{07F04354-1A2B-4B76-A544-FD78D159F075}"/>
              </a:ext>
            </a:extLst>
          </p:cNvPr>
          <p:cNvSpPr txBox="1"/>
          <p:nvPr/>
        </p:nvSpPr>
        <p:spPr>
          <a:xfrm>
            <a:off x="9558256" y="6142307"/>
            <a:ext cx="424709" cy="276999"/>
          </a:xfrm>
          <a:prstGeom prst="rect">
            <a:avLst/>
          </a:prstGeom>
          <a:noFill/>
        </p:spPr>
        <p:txBody>
          <a:bodyPr wrap="square" rtlCol="0">
            <a:spAutoFit/>
          </a:bodyPr>
          <a:lstStyle/>
          <a:p>
            <a:pPr algn="ctr"/>
            <a:r>
              <a:rPr lang="da-DK" sz="1200" b="1" dirty="0">
                <a:solidFill>
                  <a:schemeClr val="accent1">
                    <a:lumMod val="50000"/>
                  </a:schemeClr>
                </a:solidFill>
              </a:rPr>
              <a:t>-28</a:t>
            </a:r>
          </a:p>
        </p:txBody>
      </p:sp>
      <p:sp>
        <p:nvSpPr>
          <p:cNvPr id="10" name="Tekstfelt 9">
            <a:extLst>
              <a:ext uri="{FF2B5EF4-FFF2-40B4-BE49-F238E27FC236}">
                <a16:creationId xmlns:a16="http://schemas.microsoft.com/office/drawing/2014/main" id="{23D33C7C-8975-468E-B844-ADAA2902F1DC}"/>
              </a:ext>
            </a:extLst>
          </p:cNvPr>
          <p:cNvSpPr txBox="1"/>
          <p:nvPr/>
        </p:nvSpPr>
        <p:spPr>
          <a:xfrm>
            <a:off x="7607723" y="4097420"/>
            <a:ext cx="1838328" cy="461665"/>
          </a:xfrm>
          <a:prstGeom prst="rect">
            <a:avLst/>
          </a:prstGeom>
          <a:noFill/>
        </p:spPr>
        <p:txBody>
          <a:bodyPr wrap="square" rtlCol="0">
            <a:spAutoFit/>
          </a:bodyPr>
          <a:lstStyle/>
          <a:p>
            <a:pPr algn="ctr"/>
            <a:r>
              <a:rPr lang="da-DK" sz="1200" dirty="0"/>
              <a:t>1 gange standardafvigelse = 84% sandsynlighed</a:t>
            </a:r>
          </a:p>
        </p:txBody>
      </p:sp>
      <p:sp>
        <p:nvSpPr>
          <p:cNvPr id="201" name="Tekstfelt 200">
            <a:extLst>
              <a:ext uri="{FF2B5EF4-FFF2-40B4-BE49-F238E27FC236}">
                <a16:creationId xmlns:a16="http://schemas.microsoft.com/office/drawing/2014/main" id="{1A34CD03-6CAE-41FF-AD89-FE1595040582}"/>
              </a:ext>
            </a:extLst>
          </p:cNvPr>
          <p:cNvSpPr txBox="1"/>
          <p:nvPr/>
        </p:nvSpPr>
        <p:spPr>
          <a:xfrm>
            <a:off x="7635580" y="5576721"/>
            <a:ext cx="1832858" cy="461665"/>
          </a:xfrm>
          <a:prstGeom prst="rect">
            <a:avLst/>
          </a:prstGeom>
          <a:noFill/>
        </p:spPr>
        <p:txBody>
          <a:bodyPr wrap="square" rtlCol="0">
            <a:spAutoFit/>
          </a:bodyPr>
          <a:lstStyle/>
          <a:p>
            <a:pPr algn="ctr"/>
            <a:r>
              <a:rPr lang="da-DK" sz="1200" dirty="0"/>
              <a:t>2 gange standardafvigelse = 97,5% sandsynlighed</a:t>
            </a:r>
          </a:p>
        </p:txBody>
      </p:sp>
      <p:sp>
        <p:nvSpPr>
          <p:cNvPr id="202" name="Tekstfelt 201">
            <a:extLst>
              <a:ext uri="{FF2B5EF4-FFF2-40B4-BE49-F238E27FC236}">
                <a16:creationId xmlns:a16="http://schemas.microsoft.com/office/drawing/2014/main" id="{9282321C-BF42-4048-9956-18BFABE4774E}"/>
              </a:ext>
            </a:extLst>
          </p:cNvPr>
          <p:cNvSpPr txBox="1"/>
          <p:nvPr/>
        </p:nvSpPr>
        <p:spPr>
          <a:xfrm>
            <a:off x="7607071" y="2659195"/>
            <a:ext cx="1800157" cy="461665"/>
          </a:xfrm>
          <a:prstGeom prst="rect">
            <a:avLst/>
          </a:prstGeom>
          <a:noFill/>
        </p:spPr>
        <p:txBody>
          <a:bodyPr wrap="square" rtlCol="0">
            <a:spAutoFit/>
          </a:bodyPr>
          <a:lstStyle/>
          <a:p>
            <a:pPr algn="ctr"/>
            <a:r>
              <a:rPr lang="da-DK" sz="1200" dirty="0"/>
              <a:t>0 gange standardafvigelse = 50% sandsynlighed</a:t>
            </a:r>
          </a:p>
        </p:txBody>
      </p:sp>
      <p:pic>
        <p:nvPicPr>
          <p:cNvPr id="3" name="Grafik 64" descr="Hjem">
            <a:hlinkClick r:id="rId11" action="ppaction://hlinksldjump"/>
            <a:extLst>
              <a:ext uri="{FF2B5EF4-FFF2-40B4-BE49-F238E27FC236}">
                <a16:creationId xmlns:a16="http://schemas.microsoft.com/office/drawing/2014/main" id="{81C38302-E62D-4F34-BEF9-699088DF32E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280CEDBC-E943-4C60-8465-84AE9129124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pic>
        <p:nvPicPr>
          <p:cNvPr id="2" name="Grafik 1" descr="Arbejdsgang ">
            <a:hlinkClick r:id="rId16" action="ppaction://hlinksldjump"/>
            <a:extLst>
              <a:ext uri="{FF2B5EF4-FFF2-40B4-BE49-F238E27FC236}">
                <a16:creationId xmlns:a16="http://schemas.microsoft.com/office/drawing/2014/main" id="{7FA513C7-CA74-473F-8472-1DBB85E2E6D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7811" y="139311"/>
            <a:ext cx="407840" cy="407840"/>
          </a:xfrm>
          <a:prstGeom prst="rect">
            <a:avLst/>
          </a:prstGeom>
        </p:spPr>
      </p:pic>
      <p:pic>
        <p:nvPicPr>
          <p:cNvPr id="6" name="Grafik 5" descr="Gentag">
            <a:hlinkClick r:id="rId19" action="ppaction://hlinksldjump"/>
            <a:extLst>
              <a:ext uri="{FF2B5EF4-FFF2-40B4-BE49-F238E27FC236}">
                <a16:creationId xmlns:a16="http://schemas.microsoft.com/office/drawing/2014/main" id="{37DA3760-56C6-4201-ABCF-539554E58D9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76215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ktangel 55">
            <a:hlinkClick r:id="rId2" action="ppaction://hlinksldjump"/>
            <a:extLst>
              <a:ext uri="{FF2B5EF4-FFF2-40B4-BE49-F238E27FC236}">
                <a16:creationId xmlns:a16="http://schemas.microsoft.com/office/drawing/2014/main" id="{918DD0E9-CF72-45B8-A7D7-DE4EE5C34251}"/>
              </a:ext>
            </a:extLst>
          </p:cNvPr>
          <p:cNvSpPr/>
          <p:nvPr/>
        </p:nvSpPr>
        <p:spPr>
          <a:xfrm rot="18835034">
            <a:off x="11455238" y="1922448"/>
            <a:ext cx="326016" cy="31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95" name="Tekstfelt 61">
            <a:hlinkClick r:id="rId2" action="ppaction://hlinksldjump"/>
            <a:extLst>
              <a:ext uri="{FF2B5EF4-FFF2-40B4-BE49-F238E27FC236}">
                <a16:creationId xmlns:a16="http://schemas.microsoft.com/office/drawing/2014/main" id="{8D5BB55B-49E9-4FDA-864C-79DC46503DFE}"/>
              </a:ext>
            </a:extLst>
          </p:cNvPr>
          <p:cNvSpPr txBox="1"/>
          <p:nvPr/>
        </p:nvSpPr>
        <p:spPr>
          <a:xfrm>
            <a:off x="11390937" y="1897624"/>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90" name="Rektangel 55">
            <a:hlinkClick r:id="rId3" action="ppaction://hlinksldjump"/>
            <a:extLst>
              <a:ext uri="{FF2B5EF4-FFF2-40B4-BE49-F238E27FC236}">
                <a16:creationId xmlns:a16="http://schemas.microsoft.com/office/drawing/2014/main" id="{B48D20F3-83DA-40B2-B0EC-27AEEFB80638}"/>
              </a:ext>
            </a:extLst>
          </p:cNvPr>
          <p:cNvSpPr/>
          <p:nvPr/>
        </p:nvSpPr>
        <p:spPr>
          <a:xfrm rot="18835034">
            <a:off x="9461989" y="1938347"/>
            <a:ext cx="326016" cy="31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93" name="Tekstfelt 61">
            <a:hlinkClick r:id="rId3" action="ppaction://hlinksldjump"/>
            <a:extLst>
              <a:ext uri="{FF2B5EF4-FFF2-40B4-BE49-F238E27FC236}">
                <a16:creationId xmlns:a16="http://schemas.microsoft.com/office/drawing/2014/main" id="{67F2C183-820E-4358-B3F3-054E8A667178}"/>
              </a:ext>
            </a:extLst>
          </p:cNvPr>
          <p:cNvSpPr txBox="1"/>
          <p:nvPr/>
        </p:nvSpPr>
        <p:spPr>
          <a:xfrm>
            <a:off x="9397688" y="1913523"/>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89" name="Rektangel 55">
            <a:hlinkClick r:id="rId4" action="ppaction://hlinksldjump"/>
            <a:extLst>
              <a:ext uri="{FF2B5EF4-FFF2-40B4-BE49-F238E27FC236}">
                <a16:creationId xmlns:a16="http://schemas.microsoft.com/office/drawing/2014/main" id="{36F05EB5-3CDA-4E35-A860-F3DF18031806}"/>
              </a:ext>
            </a:extLst>
          </p:cNvPr>
          <p:cNvSpPr/>
          <p:nvPr/>
        </p:nvSpPr>
        <p:spPr>
          <a:xfrm rot="18835034">
            <a:off x="7529345" y="1927412"/>
            <a:ext cx="326016" cy="31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92" name="Tekstfelt 61">
            <a:hlinkClick r:id="rId4" action="ppaction://hlinksldjump"/>
            <a:extLst>
              <a:ext uri="{FF2B5EF4-FFF2-40B4-BE49-F238E27FC236}">
                <a16:creationId xmlns:a16="http://schemas.microsoft.com/office/drawing/2014/main" id="{BEF66275-5DD6-4EE1-AE8B-FA604850A2DE}"/>
              </a:ext>
            </a:extLst>
          </p:cNvPr>
          <p:cNvSpPr txBox="1"/>
          <p:nvPr/>
        </p:nvSpPr>
        <p:spPr>
          <a:xfrm>
            <a:off x="7466265" y="1905479"/>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88" name="Rektangel 55">
            <a:hlinkClick r:id="rId5" action="ppaction://hlinksldjump"/>
            <a:extLst>
              <a:ext uri="{FF2B5EF4-FFF2-40B4-BE49-F238E27FC236}">
                <a16:creationId xmlns:a16="http://schemas.microsoft.com/office/drawing/2014/main" id="{0DE7F66B-44A1-430B-89C1-F5ECCE4DD4BA}"/>
              </a:ext>
            </a:extLst>
          </p:cNvPr>
          <p:cNvSpPr/>
          <p:nvPr/>
        </p:nvSpPr>
        <p:spPr>
          <a:xfrm rot="18835034">
            <a:off x="5590754" y="1932069"/>
            <a:ext cx="326016" cy="313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91" name="Tekstfelt 61">
            <a:hlinkClick r:id="rId5" action="ppaction://hlinksldjump"/>
            <a:extLst>
              <a:ext uri="{FF2B5EF4-FFF2-40B4-BE49-F238E27FC236}">
                <a16:creationId xmlns:a16="http://schemas.microsoft.com/office/drawing/2014/main" id="{5B2C8396-B51B-408A-BF9A-9C9B610DAA5F}"/>
              </a:ext>
            </a:extLst>
          </p:cNvPr>
          <p:cNvSpPr txBox="1"/>
          <p:nvPr/>
        </p:nvSpPr>
        <p:spPr>
          <a:xfrm>
            <a:off x="5525678" y="1906304"/>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21" name="Tekstfelt 23">
            <a:extLst>
              <a:ext uri="{FF2B5EF4-FFF2-40B4-BE49-F238E27FC236}">
                <a16:creationId xmlns:a16="http://schemas.microsoft.com/office/drawing/2014/main" id="{4BF41E6E-F4EE-409F-9C02-777FA82D2E6E}"/>
              </a:ext>
            </a:extLst>
          </p:cNvPr>
          <p:cNvSpPr txBox="1"/>
          <p:nvPr/>
        </p:nvSpPr>
        <p:spPr>
          <a:xfrm>
            <a:off x="3990812" y="417077"/>
            <a:ext cx="8074777" cy="523220"/>
          </a:xfrm>
          <a:prstGeom prst="rect">
            <a:avLst/>
          </a:prstGeom>
          <a:noFill/>
        </p:spPr>
        <p:txBody>
          <a:bodyPr wrap="square" rtlCol="0">
            <a:spAutoFit/>
          </a:bodyPr>
          <a:lstStyle/>
          <a:p>
            <a:r>
              <a:rPr lang="da-DK" sz="2800" b="1" dirty="0">
                <a:latin typeface="+mj-lt"/>
                <a:cs typeface="Lao UI" panose="020B0604020202020204" pitchFamily="34" charset="0"/>
              </a:rPr>
              <a:t>Overblik</a:t>
            </a:r>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sp>
        <p:nvSpPr>
          <p:cNvPr id="26" name="Pil: pentagon 25">
            <a:hlinkClick r:id="rId6" action="ppaction://hlinksldjump"/>
            <a:extLst>
              <a:ext uri="{FF2B5EF4-FFF2-40B4-BE49-F238E27FC236}">
                <a16:creationId xmlns:a16="http://schemas.microsoft.com/office/drawing/2014/main" id="{DB7CBB05-3AC2-4432-A59A-8663EA5745E1}"/>
              </a:ext>
            </a:extLst>
          </p:cNvPr>
          <p:cNvSpPr/>
          <p:nvPr/>
        </p:nvSpPr>
        <p:spPr>
          <a:xfrm>
            <a:off x="4050567" y="2478725"/>
            <a:ext cx="1509152"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Målanalyse</a:t>
            </a:r>
          </a:p>
        </p:txBody>
      </p:sp>
      <p:sp>
        <p:nvSpPr>
          <p:cNvPr id="43" name="Pil: pentagon 42">
            <a:hlinkClick r:id="rId7" action="ppaction://hlinksldjump"/>
            <a:extLst>
              <a:ext uri="{FF2B5EF4-FFF2-40B4-BE49-F238E27FC236}">
                <a16:creationId xmlns:a16="http://schemas.microsoft.com/office/drawing/2014/main" id="{3FC414D9-6F52-4AAD-9B5E-AA0BB986F71D}"/>
              </a:ext>
            </a:extLst>
          </p:cNvPr>
          <p:cNvSpPr/>
          <p:nvPr/>
        </p:nvSpPr>
        <p:spPr>
          <a:xfrm>
            <a:off x="4040742" y="3107169"/>
            <a:ext cx="1509152"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Interessent-analyse</a:t>
            </a:r>
          </a:p>
        </p:txBody>
      </p:sp>
      <p:sp>
        <p:nvSpPr>
          <p:cNvPr id="44" name="Pil: pentagon 43">
            <a:hlinkClick r:id="rId8" action="ppaction://hlinksldjump"/>
            <a:extLst>
              <a:ext uri="{FF2B5EF4-FFF2-40B4-BE49-F238E27FC236}">
                <a16:creationId xmlns:a16="http://schemas.microsoft.com/office/drawing/2014/main" id="{79080D80-A3A2-48D3-BA21-2C0D368E6E77}"/>
              </a:ext>
            </a:extLst>
          </p:cNvPr>
          <p:cNvSpPr/>
          <p:nvPr/>
        </p:nvSpPr>
        <p:spPr>
          <a:xfrm>
            <a:off x="4050566" y="3735613"/>
            <a:ext cx="1509152"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a:solidFill>
                  <a:schemeClr val="tx1"/>
                </a:solidFill>
              </a:rPr>
              <a:t>Kommunika-tionsplan</a:t>
            </a:r>
            <a:endParaRPr lang="da-DK" sz="1400" dirty="0">
              <a:solidFill>
                <a:schemeClr val="tx1"/>
              </a:solidFill>
            </a:endParaRPr>
          </a:p>
        </p:txBody>
      </p:sp>
      <p:sp>
        <p:nvSpPr>
          <p:cNvPr id="45" name="Pil: pentagon 44">
            <a:hlinkClick r:id="rId9" action="ppaction://hlinksldjump"/>
            <a:extLst>
              <a:ext uri="{FF2B5EF4-FFF2-40B4-BE49-F238E27FC236}">
                <a16:creationId xmlns:a16="http://schemas.microsoft.com/office/drawing/2014/main" id="{417C1FCA-128B-4C29-A5DA-D75AD48E1AB7}"/>
              </a:ext>
            </a:extLst>
          </p:cNvPr>
          <p:cNvSpPr/>
          <p:nvPr/>
        </p:nvSpPr>
        <p:spPr>
          <a:xfrm>
            <a:off x="6013084" y="2478725"/>
            <a:ext cx="1515293"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Milepælsplan</a:t>
            </a:r>
          </a:p>
        </p:txBody>
      </p:sp>
      <p:sp>
        <p:nvSpPr>
          <p:cNvPr id="46" name="Pil: pentagon 45">
            <a:hlinkClick r:id="rId10" action="ppaction://hlinksldjump"/>
            <a:extLst>
              <a:ext uri="{FF2B5EF4-FFF2-40B4-BE49-F238E27FC236}">
                <a16:creationId xmlns:a16="http://schemas.microsoft.com/office/drawing/2014/main" id="{C3A783F7-DE22-4736-94A2-08EC926179AF}"/>
              </a:ext>
            </a:extLst>
          </p:cNvPr>
          <p:cNvSpPr/>
          <p:nvPr/>
        </p:nvSpPr>
        <p:spPr>
          <a:xfrm>
            <a:off x="6003259" y="3107169"/>
            <a:ext cx="1515293"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Aktivitetsplan</a:t>
            </a:r>
          </a:p>
        </p:txBody>
      </p:sp>
      <p:sp>
        <p:nvSpPr>
          <p:cNvPr id="47" name="Pil: pentagon 46">
            <a:hlinkClick r:id="rId11" action="ppaction://hlinksldjump"/>
            <a:extLst>
              <a:ext uri="{FF2B5EF4-FFF2-40B4-BE49-F238E27FC236}">
                <a16:creationId xmlns:a16="http://schemas.microsoft.com/office/drawing/2014/main" id="{B1C24F0D-925F-4CAA-A90B-05FD59205F12}"/>
              </a:ext>
            </a:extLst>
          </p:cNvPr>
          <p:cNvSpPr/>
          <p:nvPr/>
        </p:nvSpPr>
        <p:spPr>
          <a:xfrm>
            <a:off x="6013083" y="3735613"/>
            <a:ext cx="1515293"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Estimering</a:t>
            </a:r>
          </a:p>
        </p:txBody>
      </p:sp>
      <p:sp>
        <p:nvSpPr>
          <p:cNvPr id="48" name="Pil: pentagon 47">
            <a:hlinkClick r:id="rId12" action="ppaction://hlinksldjump"/>
            <a:extLst>
              <a:ext uri="{FF2B5EF4-FFF2-40B4-BE49-F238E27FC236}">
                <a16:creationId xmlns:a16="http://schemas.microsoft.com/office/drawing/2014/main" id="{DEBDB3EF-6510-46C3-8881-777FFFB0D7B2}"/>
              </a:ext>
            </a:extLst>
          </p:cNvPr>
          <p:cNvSpPr/>
          <p:nvPr/>
        </p:nvSpPr>
        <p:spPr>
          <a:xfrm>
            <a:off x="6019787" y="4364057"/>
            <a:ext cx="1515293"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Ressource-allokering</a:t>
            </a:r>
          </a:p>
        </p:txBody>
      </p:sp>
      <p:sp>
        <p:nvSpPr>
          <p:cNvPr id="49" name="Pil: pentagon 48">
            <a:hlinkClick r:id="rId13" action="ppaction://hlinksldjump"/>
            <a:extLst>
              <a:ext uri="{FF2B5EF4-FFF2-40B4-BE49-F238E27FC236}">
                <a16:creationId xmlns:a16="http://schemas.microsoft.com/office/drawing/2014/main" id="{23ACB3F4-79C7-401E-A790-A34A8C334C40}"/>
              </a:ext>
            </a:extLst>
          </p:cNvPr>
          <p:cNvSpPr/>
          <p:nvPr/>
        </p:nvSpPr>
        <p:spPr>
          <a:xfrm>
            <a:off x="6020536" y="4987078"/>
            <a:ext cx="1515293"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Kritisk vej</a:t>
            </a:r>
          </a:p>
        </p:txBody>
      </p:sp>
      <p:sp>
        <p:nvSpPr>
          <p:cNvPr id="50" name="Pil: pentagon 49">
            <a:hlinkClick r:id="rId14" action="ppaction://hlinksldjump"/>
            <a:extLst>
              <a:ext uri="{FF2B5EF4-FFF2-40B4-BE49-F238E27FC236}">
                <a16:creationId xmlns:a16="http://schemas.microsoft.com/office/drawing/2014/main" id="{C2504091-CFBA-4564-B7DA-F045322FF860}"/>
              </a:ext>
            </a:extLst>
          </p:cNvPr>
          <p:cNvSpPr/>
          <p:nvPr/>
        </p:nvSpPr>
        <p:spPr>
          <a:xfrm>
            <a:off x="6026704" y="5610099"/>
            <a:ext cx="1515293"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Risikoanalyse</a:t>
            </a:r>
          </a:p>
        </p:txBody>
      </p:sp>
      <p:sp>
        <p:nvSpPr>
          <p:cNvPr id="65" name="Pil: pentagon 64">
            <a:hlinkClick r:id="rId15" action="ppaction://hlinksldjump"/>
            <a:extLst>
              <a:ext uri="{FF2B5EF4-FFF2-40B4-BE49-F238E27FC236}">
                <a16:creationId xmlns:a16="http://schemas.microsoft.com/office/drawing/2014/main" id="{2773D7A0-D440-4A4D-B7A3-8D5A80F1AACD}"/>
              </a:ext>
            </a:extLst>
          </p:cNvPr>
          <p:cNvSpPr/>
          <p:nvPr/>
        </p:nvSpPr>
        <p:spPr>
          <a:xfrm>
            <a:off x="7957225" y="2478727"/>
            <a:ext cx="1526391"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Ændrings-håndtering</a:t>
            </a:r>
          </a:p>
        </p:txBody>
      </p:sp>
      <p:sp>
        <p:nvSpPr>
          <p:cNvPr id="66" name="Pil: pentagon 65">
            <a:hlinkClick r:id="rId16" action="ppaction://hlinksldjump"/>
            <a:extLst>
              <a:ext uri="{FF2B5EF4-FFF2-40B4-BE49-F238E27FC236}">
                <a16:creationId xmlns:a16="http://schemas.microsoft.com/office/drawing/2014/main" id="{F0E10E17-127B-436E-ACC3-359FBFF79467}"/>
              </a:ext>
            </a:extLst>
          </p:cNvPr>
          <p:cNvSpPr/>
          <p:nvPr/>
        </p:nvSpPr>
        <p:spPr>
          <a:xfrm>
            <a:off x="7947400" y="3107171"/>
            <a:ext cx="1526391"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Ledelses-rapportering</a:t>
            </a:r>
          </a:p>
        </p:txBody>
      </p:sp>
      <p:sp>
        <p:nvSpPr>
          <p:cNvPr id="67" name="Pil: pentagon 66">
            <a:hlinkClick r:id="rId17" action="ppaction://hlinksldjump"/>
            <a:extLst>
              <a:ext uri="{FF2B5EF4-FFF2-40B4-BE49-F238E27FC236}">
                <a16:creationId xmlns:a16="http://schemas.microsoft.com/office/drawing/2014/main" id="{F91A9E9B-7AEB-4321-A976-FF9EE2E981D0}"/>
              </a:ext>
            </a:extLst>
          </p:cNvPr>
          <p:cNvSpPr/>
          <p:nvPr/>
        </p:nvSpPr>
        <p:spPr>
          <a:xfrm>
            <a:off x="9901260" y="2478727"/>
            <a:ext cx="1507767"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Leverance-implementering</a:t>
            </a:r>
          </a:p>
        </p:txBody>
      </p:sp>
      <p:sp>
        <p:nvSpPr>
          <p:cNvPr id="68" name="Pil: pentagon 67">
            <a:hlinkClick r:id="rId18" action="ppaction://hlinksldjump"/>
            <a:extLst>
              <a:ext uri="{FF2B5EF4-FFF2-40B4-BE49-F238E27FC236}">
                <a16:creationId xmlns:a16="http://schemas.microsoft.com/office/drawing/2014/main" id="{6B2D8335-BDB0-4EE5-9961-FAC1D765AA1D}"/>
              </a:ext>
            </a:extLst>
          </p:cNvPr>
          <p:cNvSpPr/>
          <p:nvPr/>
        </p:nvSpPr>
        <p:spPr>
          <a:xfrm>
            <a:off x="9891435" y="3107171"/>
            <a:ext cx="1507767"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Drift-organisering</a:t>
            </a:r>
          </a:p>
        </p:txBody>
      </p:sp>
      <p:sp>
        <p:nvSpPr>
          <p:cNvPr id="69" name="Pil: pentagon 68">
            <a:hlinkClick r:id="rId19" action="ppaction://hlinksldjump"/>
            <a:extLst>
              <a:ext uri="{FF2B5EF4-FFF2-40B4-BE49-F238E27FC236}">
                <a16:creationId xmlns:a16="http://schemas.microsoft.com/office/drawing/2014/main" id="{84A123AE-3334-4A68-A2C9-154716EC7B05}"/>
              </a:ext>
            </a:extLst>
          </p:cNvPr>
          <p:cNvSpPr/>
          <p:nvPr/>
        </p:nvSpPr>
        <p:spPr>
          <a:xfrm>
            <a:off x="9901259" y="3735615"/>
            <a:ext cx="1507767"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Afslutnings-rapport</a:t>
            </a:r>
          </a:p>
        </p:txBody>
      </p:sp>
      <p:sp>
        <p:nvSpPr>
          <p:cNvPr id="70" name="Pil: pentagon 69">
            <a:hlinkClick r:id="rId20" action="ppaction://hlinksldjump"/>
            <a:extLst>
              <a:ext uri="{FF2B5EF4-FFF2-40B4-BE49-F238E27FC236}">
                <a16:creationId xmlns:a16="http://schemas.microsoft.com/office/drawing/2014/main" id="{6FEFC94F-1A97-4154-938C-582E45B9919B}"/>
              </a:ext>
            </a:extLst>
          </p:cNvPr>
          <p:cNvSpPr/>
          <p:nvPr/>
        </p:nvSpPr>
        <p:spPr>
          <a:xfrm>
            <a:off x="9907963" y="4364059"/>
            <a:ext cx="1507767"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Effektmålings-plan</a:t>
            </a:r>
          </a:p>
        </p:txBody>
      </p:sp>
      <p:sp>
        <p:nvSpPr>
          <p:cNvPr id="40" name="Rectangle 3">
            <a:extLst>
              <a:ext uri="{FF2B5EF4-FFF2-40B4-BE49-F238E27FC236}">
                <a16:creationId xmlns:a16="http://schemas.microsoft.com/office/drawing/2014/main" id="{92D64908-EF1A-4181-BBBF-356ABA60BFB7}"/>
              </a:ext>
            </a:extLst>
          </p:cNvPr>
          <p:cNvSpPr/>
          <p:nvPr/>
        </p:nvSpPr>
        <p:spPr>
          <a:xfrm>
            <a:off x="3990812" y="1148136"/>
            <a:ext cx="7545406" cy="553998"/>
          </a:xfrm>
          <a:prstGeom prst="rect">
            <a:avLst/>
          </a:prstGeom>
        </p:spPr>
        <p:txBody>
          <a:bodyPr wrap="square">
            <a:spAutoFit/>
          </a:bodyPr>
          <a:lstStyle/>
          <a:p>
            <a:pPr>
              <a:defRPr/>
            </a:pPr>
            <a:r>
              <a:rPr lang="da-DK" sz="1500" dirty="0">
                <a:latin typeface="+mj-lt"/>
              </a:rPr>
              <a:t>Her ses et samlet overblik over modellens faser, gates og underliggende processer.</a:t>
            </a:r>
          </a:p>
          <a:p>
            <a:pPr>
              <a:defRPr/>
            </a:pPr>
            <a:r>
              <a:rPr lang="da-DK" sz="1500" dirty="0">
                <a:latin typeface="+mj-lt"/>
              </a:rPr>
              <a:t>Du kan klikke på de enkelte figurer for at få en uddybende beskrivelse.</a:t>
            </a:r>
            <a:endParaRPr lang="da-DK" sz="1400" dirty="0">
              <a:latin typeface="+mj-lt"/>
            </a:endParaRPr>
          </a:p>
        </p:txBody>
      </p:sp>
      <p:pic>
        <p:nvPicPr>
          <p:cNvPr id="41" name="Billede 40">
            <a:extLst>
              <a:ext uri="{FF2B5EF4-FFF2-40B4-BE49-F238E27FC236}">
                <a16:creationId xmlns:a16="http://schemas.microsoft.com/office/drawing/2014/main" id="{9B05CA7C-D3FB-4BC6-A54D-8676FE40ECE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7865" y="67677"/>
            <a:ext cx="1574831" cy="518126"/>
          </a:xfrm>
          <a:prstGeom prst="rect">
            <a:avLst/>
          </a:prstGeom>
        </p:spPr>
      </p:pic>
      <p:sp>
        <p:nvSpPr>
          <p:cNvPr id="42" name="Isosceles Triangle 19">
            <a:extLst>
              <a:ext uri="{FF2B5EF4-FFF2-40B4-BE49-F238E27FC236}">
                <a16:creationId xmlns:a16="http://schemas.microsoft.com/office/drawing/2014/main" id="{DC5600FA-FED5-4FF1-93F4-857BDA50A99D}"/>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1" name="Rectangle 2">
            <a:extLst>
              <a:ext uri="{FF2B5EF4-FFF2-40B4-BE49-F238E27FC236}">
                <a16:creationId xmlns:a16="http://schemas.microsoft.com/office/drawing/2014/main" id="{735DDF14-0B4E-4092-8BBE-189B6C4CED26}"/>
              </a:ext>
            </a:extLst>
          </p:cNvPr>
          <p:cNvSpPr/>
          <p:nvPr/>
        </p:nvSpPr>
        <p:spPr>
          <a:xfrm>
            <a:off x="165682" y="1169407"/>
            <a:ext cx="1428020" cy="3354765"/>
          </a:xfrm>
          <a:prstGeom prst="rect">
            <a:avLst/>
          </a:prstGeom>
        </p:spPr>
        <p:txBody>
          <a:bodyPr wrap="none">
            <a:spAutoFit/>
          </a:bodyPr>
          <a:lstStyle/>
          <a:p>
            <a:pPr>
              <a:lnSpc>
                <a:spcPct val="200000"/>
              </a:lnSpc>
            </a:pPr>
            <a:r>
              <a:rPr lang="da-DK" sz="1100" dirty="0">
                <a:solidFill>
                  <a:schemeClr val="bg1"/>
                </a:solidFill>
              </a:rPr>
              <a:t>Indledning</a:t>
            </a:r>
          </a:p>
          <a:p>
            <a:pPr>
              <a:lnSpc>
                <a:spcPct val="200000"/>
              </a:lnSpc>
            </a:pPr>
            <a:r>
              <a:rPr lang="da-DK" sz="1100" dirty="0">
                <a:solidFill>
                  <a:schemeClr val="bg1"/>
                </a:solidFill>
              </a:rPr>
              <a:t>Forklaringer</a:t>
            </a:r>
            <a:br>
              <a:rPr lang="da-DK" sz="1100" dirty="0">
                <a:solidFill>
                  <a:schemeClr val="bg1"/>
                </a:solidFill>
              </a:rPr>
            </a:br>
            <a:r>
              <a:rPr lang="da-DK" sz="1100" dirty="0">
                <a:solidFill>
                  <a:schemeClr val="bg1"/>
                </a:solidFill>
              </a:rPr>
              <a:t>Projektdefinition</a:t>
            </a:r>
          </a:p>
          <a:p>
            <a:pPr>
              <a:lnSpc>
                <a:spcPct val="200000"/>
              </a:lnSpc>
            </a:pPr>
            <a:r>
              <a:rPr lang="da-DK" sz="1200" dirty="0">
                <a:solidFill>
                  <a:schemeClr val="bg1"/>
                </a:solidFill>
              </a:rPr>
              <a:t>Metodebeskrivelser</a:t>
            </a:r>
          </a:p>
          <a:p>
            <a:pPr>
              <a:lnSpc>
                <a:spcPct val="200000"/>
              </a:lnSpc>
            </a:pPr>
            <a:r>
              <a:rPr lang="da-DK" sz="1200" dirty="0">
                <a:solidFill>
                  <a:schemeClr val="bg1"/>
                </a:solidFill>
              </a:rPr>
              <a:t>Modellen</a:t>
            </a:r>
          </a:p>
          <a:p>
            <a:pPr marL="171450" indent="-171450">
              <a:lnSpc>
                <a:spcPct val="200000"/>
              </a:lnSpc>
              <a:buFont typeface="Wingdings" panose="05000000000000000000" pitchFamily="2" charset="2"/>
              <a:buChar char="§"/>
            </a:pPr>
            <a:r>
              <a:rPr lang="da-DK" sz="1600" b="1" dirty="0">
                <a:solidFill>
                  <a:schemeClr val="bg1"/>
                </a:solidFill>
              </a:rPr>
              <a:t>Overblik</a:t>
            </a:r>
            <a:endParaRPr lang="da-DK" sz="1100" b="1" dirty="0">
              <a:solidFill>
                <a:schemeClr val="bg1"/>
              </a:solidFill>
            </a:endParaRPr>
          </a:p>
          <a:p>
            <a:pPr>
              <a:lnSpc>
                <a:spcPct val="200000"/>
              </a:lnSpc>
            </a:pPr>
            <a:r>
              <a:rPr lang="da-DK" sz="1100" dirty="0">
                <a:solidFill>
                  <a:schemeClr val="bg1"/>
                </a:solidFill>
              </a:rPr>
              <a:t>Skabeloner</a:t>
            </a:r>
            <a:br>
              <a:rPr lang="da-DK" sz="1100" dirty="0">
                <a:solidFill>
                  <a:schemeClr val="bg1"/>
                </a:solidFill>
              </a:rPr>
            </a:br>
            <a:r>
              <a:rPr lang="da-DK" sz="1100" dirty="0">
                <a:solidFill>
                  <a:schemeClr val="bg1"/>
                </a:solidFill>
              </a:rPr>
              <a:t>Værktøjer</a:t>
            </a:r>
          </a:p>
          <a:p>
            <a:pPr>
              <a:lnSpc>
                <a:spcPct val="200000"/>
              </a:lnSpc>
            </a:pPr>
            <a:endParaRPr lang="da-DK" sz="1100" dirty="0">
              <a:solidFill>
                <a:schemeClr val="bg1"/>
              </a:solidFill>
            </a:endParaRPr>
          </a:p>
        </p:txBody>
      </p:sp>
      <p:sp>
        <p:nvSpPr>
          <p:cNvPr id="72" name="Rectangle 4">
            <a:extLst>
              <a:ext uri="{FF2B5EF4-FFF2-40B4-BE49-F238E27FC236}">
                <a16:creationId xmlns:a16="http://schemas.microsoft.com/office/drawing/2014/main" id="{DFB3FD1D-E016-458B-B439-674C1265E783}"/>
              </a:ext>
            </a:extLst>
          </p:cNvPr>
          <p:cNvSpPr/>
          <p:nvPr/>
        </p:nvSpPr>
        <p:spPr>
          <a:xfrm>
            <a:off x="161606" y="788978"/>
            <a:ext cx="918841" cy="369332"/>
          </a:xfrm>
          <a:prstGeom prst="rect">
            <a:avLst/>
          </a:prstGeom>
        </p:spPr>
        <p:txBody>
          <a:bodyPr wrap="none">
            <a:spAutoFit/>
          </a:bodyPr>
          <a:lstStyle/>
          <a:p>
            <a:r>
              <a:rPr lang="da-DK" b="1" dirty="0">
                <a:solidFill>
                  <a:schemeClr val="bg1"/>
                </a:solidFill>
              </a:rPr>
              <a:t>Indhold</a:t>
            </a:r>
          </a:p>
        </p:txBody>
      </p:sp>
      <p:sp>
        <p:nvSpPr>
          <p:cNvPr id="73" name="Isosceles Triangle 5">
            <a:extLst>
              <a:ext uri="{FF2B5EF4-FFF2-40B4-BE49-F238E27FC236}">
                <a16:creationId xmlns:a16="http://schemas.microsoft.com/office/drawing/2014/main" id="{81CC57CF-1322-4107-90B3-B2D1DFD2C176}"/>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5" name="Ellipse 39">
            <a:hlinkClick r:id="rId22" action="ppaction://hlinksldjump"/>
            <a:extLst>
              <a:ext uri="{FF2B5EF4-FFF2-40B4-BE49-F238E27FC236}">
                <a16:creationId xmlns:a16="http://schemas.microsoft.com/office/drawing/2014/main" id="{9F5BFA6E-C956-4F57-9FCD-22D3C3AD49D1}"/>
              </a:ext>
            </a:extLst>
          </p:cNvPr>
          <p:cNvSpPr/>
          <p:nvPr/>
        </p:nvSpPr>
        <p:spPr>
          <a:xfrm>
            <a:off x="249572" y="4578756"/>
            <a:ext cx="742910" cy="254192"/>
          </a:xfrm>
          <a:prstGeom prst="homePlat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solidFill>
                <a:latin typeface="+mj-lt"/>
              </a:rPr>
              <a:t>START</a:t>
            </a:r>
          </a:p>
        </p:txBody>
      </p:sp>
      <p:sp>
        <p:nvSpPr>
          <p:cNvPr id="77" name="Rektangel 76">
            <a:hlinkClick r:id="rId23" action="ppaction://hlinksldjump"/>
            <a:extLst>
              <a:ext uri="{FF2B5EF4-FFF2-40B4-BE49-F238E27FC236}">
                <a16:creationId xmlns:a16="http://schemas.microsoft.com/office/drawing/2014/main" id="{172F5436-90B5-4183-972E-EE0F52A84BBC}"/>
              </a:ext>
            </a:extLst>
          </p:cNvPr>
          <p:cNvSpPr/>
          <p:nvPr/>
        </p:nvSpPr>
        <p:spPr>
          <a:xfrm>
            <a:off x="77716" y="1333850"/>
            <a:ext cx="107996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8" name="Rektangel 77">
            <a:hlinkClick r:id="rId24" action="ppaction://hlinksldjump"/>
            <a:extLst>
              <a:ext uri="{FF2B5EF4-FFF2-40B4-BE49-F238E27FC236}">
                <a16:creationId xmlns:a16="http://schemas.microsoft.com/office/drawing/2014/main" id="{F17FEF6A-EC0B-48B4-9F52-E1967D23DA41}"/>
              </a:ext>
            </a:extLst>
          </p:cNvPr>
          <p:cNvSpPr/>
          <p:nvPr/>
        </p:nvSpPr>
        <p:spPr>
          <a:xfrm>
            <a:off x="165682" y="1661020"/>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9" name="Rektangel 78">
            <a:hlinkClick r:id="rId25" action="ppaction://hlinksldjump"/>
            <a:extLst>
              <a:ext uri="{FF2B5EF4-FFF2-40B4-BE49-F238E27FC236}">
                <a16:creationId xmlns:a16="http://schemas.microsoft.com/office/drawing/2014/main" id="{83F6F0D8-12DA-40CC-8E79-81CE9A8A8147}"/>
              </a:ext>
            </a:extLst>
          </p:cNvPr>
          <p:cNvSpPr/>
          <p:nvPr/>
        </p:nvSpPr>
        <p:spPr>
          <a:xfrm>
            <a:off x="77715" y="2010650"/>
            <a:ext cx="1642027"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0" name="Rektangel 79">
            <a:hlinkClick r:id="rId26" action="ppaction://hlinksldjump"/>
            <a:extLst>
              <a:ext uri="{FF2B5EF4-FFF2-40B4-BE49-F238E27FC236}">
                <a16:creationId xmlns:a16="http://schemas.microsoft.com/office/drawing/2014/main" id="{8EDC15C8-A6AC-42C6-BCC4-553177419A50}"/>
              </a:ext>
            </a:extLst>
          </p:cNvPr>
          <p:cNvSpPr/>
          <p:nvPr/>
        </p:nvSpPr>
        <p:spPr>
          <a:xfrm>
            <a:off x="165682" y="2348917"/>
            <a:ext cx="155406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1" name="Rektangel 80">
            <a:hlinkClick r:id="rId27" action="ppaction://hlinksldjump"/>
            <a:extLst>
              <a:ext uri="{FF2B5EF4-FFF2-40B4-BE49-F238E27FC236}">
                <a16:creationId xmlns:a16="http://schemas.microsoft.com/office/drawing/2014/main" id="{57300C63-36A0-48B9-9F63-3707B0C5D8B0}"/>
              </a:ext>
            </a:extLst>
          </p:cNvPr>
          <p:cNvSpPr/>
          <p:nvPr/>
        </p:nvSpPr>
        <p:spPr>
          <a:xfrm>
            <a:off x="165682" y="2718033"/>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2" name="Rektangel 81">
            <a:hlinkClick r:id="rId28" action="ppaction://hlinksldjump"/>
            <a:extLst>
              <a:ext uri="{FF2B5EF4-FFF2-40B4-BE49-F238E27FC236}">
                <a16:creationId xmlns:a16="http://schemas.microsoft.com/office/drawing/2014/main" id="{230EDA74-B2B2-4460-8E99-288AA35CAB39}"/>
              </a:ext>
            </a:extLst>
          </p:cNvPr>
          <p:cNvSpPr/>
          <p:nvPr/>
        </p:nvSpPr>
        <p:spPr>
          <a:xfrm>
            <a:off x="185041" y="3542689"/>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3" name="Rektangel 82">
            <a:hlinkClick r:id="rId29" action="ppaction://hlinksldjump"/>
            <a:extLst>
              <a:ext uri="{FF2B5EF4-FFF2-40B4-BE49-F238E27FC236}">
                <a16:creationId xmlns:a16="http://schemas.microsoft.com/office/drawing/2014/main" id="{51D99B08-4351-4C76-81EE-4989E9C902B1}"/>
              </a:ext>
            </a:extLst>
          </p:cNvPr>
          <p:cNvSpPr/>
          <p:nvPr/>
        </p:nvSpPr>
        <p:spPr>
          <a:xfrm>
            <a:off x="165682" y="3885709"/>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4" name="Rectangle 9">
            <a:hlinkClick r:id="rId22" action="ppaction://hlinksldjump"/>
            <a:extLst>
              <a:ext uri="{FF2B5EF4-FFF2-40B4-BE49-F238E27FC236}">
                <a16:creationId xmlns:a16="http://schemas.microsoft.com/office/drawing/2014/main" id="{326DD5AD-6171-4ECE-AB75-A1C5D7291D0E}"/>
              </a:ext>
            </a:extLst>
          </p:cNvPr>
          <p:cNvSpPr/>
          <p:nvPr/>
        </p:nvSpPr>
        <p:spPr>
          <a:xfrm>
            <a:off x="4035660" y="1866378"/>
            <a:ext cx="1460519" cy="46181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IDE/ANALYSE</a:t>
            </a:r>
          </a:p>
        </p:txBody>
      </p:sp>
      <p:sp>
        <p:nvSpPr>
          <p:cNvPr id="85" name="Rectangle 10">
            <a:hlinkClick r:id="rId30" action="ppaction://hlinksldjump"/>
            <a:extLst>
              <a:ext uri="{FF2B5EF4-FFF2-40B4-BE49-F238E27FC236}">
                <a16:creationId xmlns:a16="http://schemas.microsoft.com/office/drawing/2014/main" id="{A4A7E9D8-0694-415A-9462-CA6EDEDDF411}"/>
              </a:ext>
            </a:extLst>
          </p:cNvPr>
          <p:cNvSpPr/>
          <p:nvPr/>
        </p:nvSpPr>
        <p:spPr>
          <a:xfrm>
            <a:off x="5999066" y="1858061"/>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86" name="Rectangle 11">
            <a:hlinkClick r:id="rId31" action="ppaction://hlinksldjump"/>
            <a:extLst>
              <a:ext uri="{FF2B5EF4-FFF2-40B4-BE49-F238E27FC236}">
                <a16:creationId xmlns:a16="http://schemas.microsoft.com/office/drawing/2014/main" id="{5922B6EA-2DA2-46B8-A2B5-B3DD2F886009}"/>
              </a:ext>
            </a:extLst>
          </p:cNvPr>
          <p:cNvSpPr/>
          <p:nvPr/>
        </p:nvSpPr>
        <p:spPr>
          <a:xfrm>
            <a:off x="7929269" y="1858061"/>
            <a:ext cx="148317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00" b="1" dirty="0">
                <a:solidFill>
                  <a:schemeClr val="tx1"/>
                </a:solidFill>
              </a:rPr>
              <a:t>GENNEMFØRELSE</a:t>
            </a:r>
          </a:p>
        </p:txBody>
      </p:sp>
      <p:sp>
        <p:nvSpPr>
          <p:cNvPr id="87" name="Rectangle 12">
            <a:hlinkClick r:id="rId32" action="ppaction://hlinksldjump"/>
            <a:extLst>
              <a:ext uri="{FF2B5EF4-FFF2-40B4-BE49-F238E27FC236}">
                <a16:creationId xmlns:a16="http://schemas.microsoft.com/office/drawing/2014/main" id="{3452BA02-9180-45D8-ADDE-63E872D0A52A}"/>
              </a:ext>
            </a:extLst>
          </p:cNvPr>
          <p:cNvSpPr/>
          <p:nvPr/>
        </p:nvSpPr>
        <p:spPr>
          <a:xfrm>
            <a:off x="9867861" y="1858061"/>
            <a:ext cx="1507610"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AFSLUTNING</a:t>
            </a:r>
          </a:p>
        </p:txBody>
      </p:sp>
      <p:sp>
        <p:nvSpPr>
          <p:cNvPr id="96" name="Pil: pentagon 95">
            <a:hlinkClick r:id="rId33" action="ppaction://hlinksldjump"/>
            <a:extLst>
              <a:ext uri="{FF2B5EF4-FFF2-40B4-BE49-F238E27FC236}">
                <a16:creationId xmlns:a16="http://schemas.microsoft.com/office/drawing/2014/main" id="{0664295D-2C64-4096-A83E-DDF43695CD63}"/>
              </a:ext>
            </a:extLst>
          </p:cNvPr>
          <p:cNvSpPr/>
          <p:nvPr/>
        </p:nvSpPr>
        <p:spPr>
          <a:xfrm>
            <a:off x="4043363" y="4364057"/>
            <a:ext cx="1509152"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Organisering</a:t>
            </a:r>
          </a:p>
        </p:txBody>
      </p:sp>
      <p:sp>
        <p:nvSpPr>
          <p:cNvPr id="3" name="Pil: pentagon 2">
            <a:hlinkClick r:id="rId34" action="ppaction://hlinksldjump"/>
            <a:extLst>
              <a:ext uri="{FF2B5EF4-FFF2-40B4-BE49-F238E27FC236}">
                <a16:creationId xmlns:a16="http://schemas.microsoft.com/office/drawing/2014/main" id="{8C3C3CBF-7F41-4B57-A22F-2C4E37CCEF67}"/>
              </a:ext>
            </a:extLst>
          </p:cNvPr>
          <p:cNvSpPr/>
          <p:nvPr/>
        </p:nvSpPr>
        <p:spPr>
          <a:xfrm>
            <a:off x="6022857" y="6233120"/>
            <a:ext cx="1509152" cy="474023"/>
          </a:xfrm>
          <a:prstGeom prst="homePlate">
            <a:avLst/>
          </a:prstGeom>
          <a:solidFill>
            <a:srgbClr val="D5C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C/B analyse</a:t>
            </a:r>
          </a:p>
        </p:txBody>
      </p:sp>
      <p:sp>
        <p:nvSpPr>
          <p:cNvPr id="4" name="Rektangel 3">
            <a:hlinkClick r:id="rId35" action="ppaction://hlinksldjump"/>
            <a:extLst>
              <a:ext uri="{FF2B5EF4-FFF2-40B4-BE49-F238E27FC236}">
                <a16:creationId xmlns:a16="http://schemas.microsoft.com/office/drawing/2014/main" id="{89C68A58-D7EB-4FF4-960B-452AE6818099}"/>
              </a:ext>
            </a:extLst>
          </p:cNvPr>
          <p:cNvSpPr/>
          <p:nvPr/>
        </p:nvSpPr>
        <p:spPr>
          <a:xfrm>
            <a:off x="184514" y="900936"/>
            <a:ext cx="142802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38407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Eksempel på ressourceallokering</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76" name="Tekstfelt 75">
            <a:extLst>
              <a:ext uri="{FF2B5EF4-FFF2-40B4-BE49-F238E27FC236}">
                <a16:creationId xmlns:a16="http://schemas.microsoft.com/office/drawing/2014/main" id="{474D803A-9B65-4C07-9781-40B3DA17846A}"/>
              </a:ext>
            </a:extLst>
          </p:cNvPr>
          <p:cNvSpPr txBox="1"/>
          <p:nvPr/>
        </p:nvSpPr>
        <p:spPr>
          <a:xfrm>
            <a:off x="282071" y="1459834"/>
            <a:ext cx="7910572" cy="2677656"/>
          </a:xfrm>
          <a:prstGeom prst="rect">
            <a:avLst/>
          </a:prstGeom>
          <a:noFill/>
        </p:spPr>
        <p:txBody>
          <a:bodyPr wrap="square" rtlCol="0">
            <a:spAutoFit/>
          </a:bodyPr>
          <a:lstStyle/>
          <a:p>
            <a:pPr marL="342900" indent="-342900">
              <a:buAutoNum type="arabicPeriod"/>
            </a:pPr>
            <a:r>
              <a:rPr lang="da-DK" sz="1400" dirty="0"/>
              <a:t>Vælg den aktivitet/opgave eller proces der skal allokeres ressourcer til.</a:t>
            </a:r>
          </a:p>
          <a:p>
            <a:pPr marL="342900" indent="-342900">
              <a:buAutoNum type="arabicPeriod"/>
            </a:pPr>
            <a:r>
              <a:rPr lang="da-DK" sz="1400" dirty="0"/>
              <a:t>Brug evt. interessentanalysen til at se hvilke personer du med fordel kan inddrage i opgaven.</a:t>
            </a:r>
          </a:p>
          <a:p>
            <a:pPr marL="342900" indent="-342900">
              <a:buAutoNum type="arabicPeriod"/>
            </a:pPr>
            <a:r>
              <a:rPr lang="da-DK" sz="1400" dirty="0"/>
              <a:t>Lad personen/personerne estimere aktiviteten.</a:t>
            </a:r>
          </a:p>
          <a:p>
            <a:pPr marL="342900" indent="-342900">
              <a:buAutoNum type="arabicPeriod"/>
            </a:pPr>
            <a:r>
              <a:rPr lang="da-DK" sz="1400" dirty="0"/>
              <a:t>Fastlæg personernes effektive arbejdstid ud fra:</a:t>
            </a:r>
            <a:br>
              <a:rPr lang="da-DK" sz="1400" dirty="0"/>
            </a:br>
            <a:r>
              <a:rPr lang="da-DK" sz="1400" dirty="0"/>
              <a:t>- allokering i forhold til antal andre samtidige opgaver</a:t>
            </a:r>
            <a:br>
              <a:rPr lang="da-DK" sz="1400" dirty="0"/>
            </a:br>
            <a:r>
              <a:rPr lang="da-DK" sz="1400" dirty="0"/>
              <a:t>- reel effektivitet uden forstyrrelser</a:t>
            </a:r>
            <a:br>
              <a:rPr lang="da-DK" sz="1400" dirty="0"/>
            </a:br>
            <a:r>
              <a:rPr lang="da-DK" sz="1400" dirty="0"/>
              <a:t>- erfaring</a:t>
            </a:r>
            <a:br>
              <a:rPr lang="da-DK" sz="1400" dirty="0"/>
            </a:br>
            <a:r>
              <a:rPr lang="da-DK" sz="1400" dirty="0"/>
              <a:t>- motivation</a:t>
            </a:r>
          </a:p>
          <a:p>
            <a:pPr marL="342900" indent="-342900">
              <a:buAutoNum type="arabicPeriod"/>
            </a:pPr>
            <a:r>
              <a:rPr lang="da-DK" sz="1400" dirty="0"/>
              <a:t>Omsæt estimatet til kalendertid ud fra aktivitetens estimat og ressourcernes samlede effektive timer.</a:t>
            </a:r>
          </a:p>
          <a:p>
            <a:endParaRPr lang="da-DK" sz="1400" dirty="0"/>
          </a:p>
          <a:p>
            <a:pPr marL="342900" indent="-342900">
              <a:buAutoNum type="arabicPeriod"/>
            </a:pPr>
            <a:endParaRPr lang="da-DK" sz="1400" dirty="0"/>
          </a:p>
          <a:p>
            <a:pPr marL="342900" indent="-342900">
              <a:buAutoNum type="arabicPeriod"/>
            </a:pPr>
            <a:endParaRPr lang="da-DK" sz="1400" dirty="0"/>
          </a:p>
        </p:txBody>
      </p:sp>
      <p:sp>
        <p:nvSpPr>
          <p:cNvPr id="78" name="Tekstfelt 77">
            <a:extLst>
              <a:ext uri="{FF2B5EF4-FFF2-40B4-BE49-F238E27FC236}">
                <a16:creationId xmlns:a16="http://schemas.microsoft.com/office/drawing/2014/main" id="{CD56F14F-578A-4662-969D-15AF97296FAD}"/>
              </a:ext>
            </a:extLst>
          </p:cNvPr>
          <p:cNvSpPr txBox="1"/>
          <p:nvPr/>
        </p:nvSpPr>
        <p:spPr>
          <a:xfrm>
            <a:off x="9740360" y="1520219"/>
            <a:ext cx="1228015" cy="461665"/>
          </a:xfrm>
          <a:prstGeom prst="rect">
            <a:avLst/>
          </a:prstGeom>
          <a:solidFill>
            <a:schemeClr val="tx2">
              <a:lumMod val="40000"/>
              <a:lumOff val="60000"/>
            </a:schemeClr>
          </a:solidFill>
        </p:spPr>
        <p:txBody>
          <a:bodyPr wrap="square" rtlCol="0">
            <a:spAutoFit/>
          </a:bodyPr>
          <a:lstStyle/>
          <a:p>
            <a:pPr algn="ctr"/>
            <a:r>
              <a:rPr lang="da-DK" sz="1200" dirty="0"/>
              <a:t>Modtage</a:t>
            </a:r>
            <a:br>
              <a:rPr lang="da-DK" sz="1200" dirty="0"/>
            </a:br>
            <a:r>
              <a:rPr lang="da-DK" sz="1200" dirty="0"/>
              <a:t>inventar</a:t>
            </a:r>
          </a:p>
        </p:txBody>
      </p:sp>
      <p:sp>
        <p:nvSpPr>
          <p:cNvPr id="79" name="Tekstfelt 78">
            <a:extLst>
              <a:ext uri="{FF2B5EF4-FFF2-40B4-BE49-F238E27FC236}">
                <a16:creationId xmlns:a16="http://schemas.microsoft.com/office/drawing/2014/main" id="{39F0FCC3-4701-4C92-9C5C-36C25DDFB65B}"/>
              </a:ext>
            </a:extLst>
          </p:cNvPr>
          <p:cNvSpPr txBox="1"/>
          <p:nvPr/>
        </p:nvSpPr>
        <p:spPr>
          <a:xfrm>
            <a:off x="9740360" y="2573917"/>
            <a:ext cx="1228015" cy="461665"/>
          </a:xfrm>
          <a:prstGeom prst="rect">
            <a:avLst/>
          </a:prstGeom>
          <a:solidFill>
            <a:schemeClr val="tx2">
              <a:lumMod val="40000"/>
              <a:lumOff val="60000"/>
            </a:schemeClr>
          </a:solidFill>
        </p:spPr>
        <p:txBody>
          <a:bodyPr wrap="square" rtlCol="0">
            <a:spAutoFit/>
          </a:bodyPr>
          <a:lstStyle/>
          <a:p>
            <a:pPr algn="ctr"/>
            <a:r>
              <a:rPr lang="da-DK" sz="1200" dirty="0"/>
              <a:t>Lene og Hanne</a:t>
            </a:r>
          </a:p>
          <a:p>
            <a:pPr algn="ctr"/>
            <a:endParaRPr lang="da-DK" sz="1200" dirty="0"/>
          </a:p>
        </p:txBody>
      </p:sp>
      <p:sp>
        <p:nvSpPr>
          <p:cNvPr id="2" name="Tekstfelt 1">
            <a:extLst>
              <a:ext uri="{FF2B5EF4-FFF2-40B4-BE49-F238E27FC236}">
                <a16:creationId xmlns:a16="http://schemas.microsoft.com/office/drawing/2014/main" id="{3114625B-FF3F-45E1-8858-B4AD593B1C85}"/>
              </a:ext>
            </a:extLst>
          </p:cNvPr>
          <p:cNvSpPr txBox="1"/>
          <p:nvPr/>
        </p:nvSpPr>
        <p:spPr>
          <a:xfrm>
            <a:off x="9532186" y="1145557"/>
            <a:ext cx="1621766" cy="338554"/>
          </a:xfrm>
          <a:prstGeom prst="rect">
            <a:avLst/>
          </a:prstGeom>
          <a:noFill/>
        </p:spPr>
        <p:txBody>
          <a:bodyPr wrap="square" rtlCol="0">
            <a:spAutoFit/>
          </a:bodyPr>
          <a:lstStyle/>
          <a:p>
            <a:pPr algn="ctr"/>
            <a:r>
              <a:rPr lang="da-DK" sz="1600" dirty="0"/>
              <a:t>Aktivitet</a:t>
            </a:r>
          </a:p>
        </p:txBody>
      </p:sp>
      <p:sp>
        <p:nvSpPr>
          <p:cNvPr id="81" name="Tekstfelt 80">
            <a:extLst>
              <a:ext uri="{FF2B5EF4-FFF2-40B4-BE49-F238E27FC236}">
                <a16:creationId xmlns:a16="http://schemas.microsoft.com/office/drawing/2014/main" id="{0BF5D99F-1CD4-447D-B8C2-9D8741C7276C}"/>
              </a:ext>
            </a:extLst>
          </p:cNvPr>
          <p:cNvSpPr txBox="1"/>
          <p:nvPr/>
        </p:nvSpPr>
        <p:spPr>
          <a:xfrm>
            <a:off x="9532186" y="2196117"/>
            <a:ext cx="1621766" cy="338554"/>
          </a:xfrm>
          <a:prstGeom prst="rect">
            <a:avLst/>
          </a:prstGeom>
          <a:noFill/>
        </p:spPr>
        <p:txBody>
          <a:bodyPr wrap="square" rtlCol="0">
            <a:spAutoFit/>
          </a:bodyPr>
          <a:lstStyle/>
          <a:p>
            <a:pPr algn="ctr"/>
            <a:r>
              <a:rPr lang="da-DK" sz="1600" dirty="0"/>
              <a:t>Ressourcer</a:t>
            </a:r>
          </a:p>
        </p:txBody>
      </p:sp>
      <p:sp>
        <p:nvSpPr>
          <p:cNvPr id="82" name="Tekstfelt 81">
            <a:extLst>
              <a:ext uri="{FF2B5EF4-FFF2-40B4-BE49-F238E27FC236}">
                <a16:creationId xmlns:a16="http://schemas.microsoft.com/office/drawing/2014/main" id="{482ECD0A-29CF-4B96-8EE6-AC70AC169C64}"/>
              </a:ext>
            </a:extLst>
          </p:cNvPr>
          <p:cNvSpPr txBox="1"/>
          <p:nvPr/>
        </p:nvSpPr>
        <p:spPr>
          <a:xfrm>
            <a:off x="9740360" y="3624477"/>
            <a:ext cx="1228015" cy="461665"/>
          </a:xfrm>
          <a:prstGeom prst="rect">
            <a:avLst/>
          </a:prstGeom>
          <a:solidFill>
            <a:schemeClr val="tx2">
              <a:lumMod val="40000"/>
              <a:lumOff val="60000"/>
            </a:schemeClr>
          </a:solidFill>
        </p:spPr>
        <p:txBody>
          <a:bodyPr wrap="square" rtlCol="0">
            <a:spAutoFit/>
          </a:bodyPr>
          <a:lstStyle/>
          <a:p>
            <a:pPr algn="ctr"/>
            <a:r>
              <a:rPr lang="da-DK" sz="1200" dirty="0"/>
              <a:t>25 timer</a:t>
            </a:r>
          </a:p>
          <a:p>
            <a:pPr algn="ctr"/>
            <a:endParaRPr lang="da-DK" sz="1200" dirty="0"/>
          </a:p>
        </p:txBody>
      </p:sp>
      <p:sp>
        <p:nvSpPr>
          <p:cNvPr id="83" name="Tekstfelt 82">
            <a:extLst>
              <a:ext uri="{FF2B5EF4-FFF2-40B4-BE49-F238E27FC236}">
                <a16:creationId xmlns:a16="http://schemas.microsoft.com/office/drawing/2014/main" id="{D90D084C-35C6-490C-B2E7-2D84F1AFF4AC}"/>
              </a:ext>
            </a:extLst>
          </p:cNvPr>
          <p:cNvSpPr txBox="1"/>
          <p:nvPr/>
        </p:nvSpPr>
        <p:spPr>
          <a:xfrm>
            <a:off x="9532186" y="3246677"/>
            <a:ext cx="1621766" cy="338554"/>
          </a:xfrm>
          <a:prstGeom prst="rect">
            <a:avLst/>
          </a:prstGeom>
          <a:noFill/>
        </p:spPr>
        <p:txBody>
          <a:bodyPr wrap="square" rtlCol="0">
            <a:spAutoFit/>
          </a:bodyPr>
          <a:lstStyle/>
          <a:p>
            <a:pPr algn="ctr"/>
            <a:r>
              <a:rPr lang="da-DK" sz="1600" dirty="0"/>
              <a:t>Estimat</a:t>
            </a:r>
          </a:p>
        </p:txBody>
      </p:sp>
      <p:sp>
        <p:nvSpPr>
          <p:cNvPr id="3" name="Tekstfelt 2">
            <a:extLst>
              <a:ext uri="{FF2B5EF4-FFF2-40B4-BE49-F238E27FC236}">
                <a16:creationId xmlns:a16="http://schemas.microsoft.com/office/drawing/2014/main" id="{060FA9FD-BC08-454E-8E66-F667D5CC5F0E}"/>
              </a:ext>
            </a:extLst>
          </p:cNvPr>
          <p:cNvSpPr txBox="1"/>
          <p:nvPr/>
        </p:nvSpPr>
        <p:spPr>
          <a:xfrm>
            <a:off x="7293190" y="4337147"/>
            <a:ext cx="1749490" cy="461665"/>
          </a:xfrm>
          <a:prstGeom prst="rect">
            <a:avLst/>
          </a:prstGeom>
          <a:solidFill>
            <a:schemeClr val="tx2">
              <a:lumMod val="40000"/>
              <a:lumOff val="60000"/>
            </a:schemeClr>
          </a:solidFill>
        </p:spPr>
        <p:txBody>
          <a:bodyPr wrap="square" rtlCol="0">
            <a:spAutoFit/>
          </a:bodyPr>
          <a:lstStyle/>
          <a:p>
            <a:pPr algn="ctr"/>
            <a:r>
              <a:rPr lang="da-DK" sz="1200" dirty="0"/>
              <a:t>Lene kan arbejde 2,5 time effektivt om dagen</a:t>
            </a:r>
          </a:p>
        </p:txBody>
      </p:sp>
      <p:sp>
        <p:nvSpPr>
          <p:cNvPr id="85" name="Tekstfelt 84">
            <a:extLst>
              <a:ext uri="{FF2B5EF4-FFF2-40B4-BE49-F238E27FC236}">
                <a16:creationId xmlns:a16="http://schemas.microsoft.com/office/drawing/2014/main" id="{F6BB314E-0616-4864-A33D-E4C339E80BB9}"/>
              </a:ext>
            </a:extLst>
          </p:cNvPr>
          <p:cNvSpPr txBox="1"/>
          <p:nvPr/>
        </p:nvSpPr>
        <p:spPr>
          <a:xfrm>
            <a:off x="7293190" y="4996886"/>
            <a:ext cx="1749491" cy="461665"/>
          </a:xfrm>
          <a:prstGeom prst="rect">
            <a:avLst/>
          </a:prstGeom>
          <a:solidFill>
            <a:schemeClr val="tx2">
              <a:lumMod val="40000"/>
              <a:lumOff val="60000"/>
            </a:schemeClr>
          </a:solidFill>
        </p:spPr>
        <p:txBody>
          <a:bodyPr wrap="square" rtlCol="0">
            <a:spAutoFit/>
          </a:bodyPr>
          <a:lstStyle/>
          <a:p>
            <a:r>
              <a:rPr lang="da-DK" sz="1200" dirty="0"/>
              <a:t>Hanne kan arbejde 5,5 time effektivt om dagen</a:t>
            </a:r>
          </a:p>
        </p:txBody>
      </p:sp>
      <p:sp>
        <p:nvSpPr>
          <p:cNvPr id="86" name="Tekstfelt 85">
            <a:extLst>
              <a:ext uri="{FF2B5EF4-FFF2-40B4-BE49-F238E27FC236}">
                <a16:creationId xmlns:a16="http://schemas.microsoft.com/office/drawing/2014/main" id="{6362C7C6-308D-420D-850A-DB3C83C04CAD}"/>
              </a:ext>
            </a:extLst>
          </p:cNvPr>
          <p:cNvSpPr txBox="1"/>
          <p:nvPr/>
        </p:nvSpPr>
        <p:spPr>
          <a:xfrm>
            <a:off x="7293190" y="5712341"/>
            <a:ext cx="1749492" cy="461665"/>
          </a:xfrm>
          <a:prstGeom prst="rect">
            <a:avLst/>
          </a:prstGeom>
          <a:solidFill>
            <a:schemeClr val="tx2">
              <a:lumMod val="40000"/>
              <a:lumOff val="60000"/>
            </a:schemeClr>
          </a:solidFill>
        </p:spPr>
        <p:txBody>
          <a:bodyPr wrap="square" rtlCol="0">
            <a:spAutoFit/>
          </a:bodyPr>
          <a:lstStyle/>
          <a:p>
            <a:pPr algn="ctr"/>
            <a:r>
              <a:rPr lang="da-DK" sz="1200" dirty="0"/>
              <a:t>25 timer / 8 timer</a:t>
            </a:r>
            <a:br>
              <a:rPr lang="da-DK" sz="1200" dirty="0"/>
            </a:br>
            <a:r>
              <a:rPr lang="da-DK" sz="1200" dirty="0"/>
              <a:t>pr. dag </a:t>
            </a:r>
          </a:p>
        </p:txBody>
      </p:sp>
      <p:sp>
        <p:nvSpPr>
          <p:cNvPr id="87" name="Tekstfelt 86">
            <a:extLst>
              <a:ext uri="{FF2B5EF4-FFF2-40B4-BE49-F238E27FC236}">
                <a16:creationId xmlns:a16="http://schemas.microsoft.com/office/drawing/2014/main" id="{F26DD5A5-95E7-4061-BE63-220900012E30}"/>
              </a:ext>
            </a:extLst>
          </p:cNvPr>
          <p:cNvSpPr txBox="1"/>
          <p:nvPr/>
        </p:nvSpPr>
        <p:spPr>
          <a:xfrm>
            <a:off x="9740360" y="4661085"/>
            <a:ext cx="1228015" cy="461665"/>
          </a:xfrm>
          <a:prstGeom prst="rect">
            <a:avLst/>
          </a:prstGeom>
          <a:solidFill>
            <a:schemeClr val="tx2">
              <a:lumMod val="40000"/>
              <a:lumOff val="60000"/>
            </a:schemeClr>
          </a:solidFill>
        </p:spPr>
        <p:txBody>
          <a:bodyPr wrap="square" rtlCol="0">
            <a:spAutoFit/>
          </a:bodyPr>
          <a:lstStyle/>
          <a:p>
            <a:pPr algn="ctr"/>
            <a:r>
              <a:rPr lang="da-DK" sz="1200" dirty="0"/>
              <a:t>8 timer/dag</a:t>
            </a:r>
          </a:p>
          <a:p>
            <a:pPr algn="ctr"/>
            <a:endParaRPr lang="da-DK" sz="1200" dirty="0"/>
          </a:p>
        </p:txBody>
      </p:sp>
      <p:sp>
        <p:nvSpPr>
          <p:cNvPr id="88" name="Tekstfelt 87">
            <a:extLst>
              <a:ext uri="{FF2B5EF4-FFF2-40B4-BE49-F238E27FC236}">
                <a16:creationId xmlns:a16="http://schemas.microsoft.com/office/drawing/2014/main" id="{60638954-01A4-4C2B-9ADB-BED328D339C7}"/>
              </a:ext>
            </a:extLst>
          </p:cNvPr>
          <p:cNvSpPr txBox="1"/>
          <p:nvPr/>
        </p:nvSpPr>
        <p:spPr>
          <a:xfrm>
            <a:off x="9532186" y="4283285"/>
            <a:ext cx="1621766" cy="338554"/>
          </a:xfrm>
          <a:prstGeom prst="rect">
            <a:avLst/>
          </a:prstGeom>
          <a:noFill/>
        </p:spPr>
        <p:txBody>
          <a:bodyPr wrap="square" rtlCol="0">
            <a:spAutoFit/>
          </a:bodyPr>
          <a:lstStyle/>
          <a:p>
            <a:pPr algn="ctr"/>
            <a:r>
              <a:rPr lang="da-DK" sz="1600" dirty="0"/>
              <a:t>Effektive timer</a:t>
            </a:r>
          </a:p>
        </p:txBody>
      </p:sp>
      <p:sp>
        <p:nvSpPr>
          <p:cNvPr id="89" name="Tekstfelt 88">
            <a:extLst>
              <a:ext uri="{FF2B5EF4-FFF2-40B4-BE49-F238E27FC236}">
                <a16:creationId xmlns:a16="http://schemas.microsoft.com/office/drawing/2014/main" id="{4D231D83-EE94-481B-A7FA-15936B654667}"/>
              </a:ext>
            </a:extLst>
          </p:cNvPr>
          <p:cNvSpPr txBox="1"/>
          <p:nvPr/>
        </p:nvSpPr>
        <p:spPr>
          <a:xfrm>
            <a:off x="9715510" y="5712341"/>
            <a:ext cx="1228015" cy="461665"/>
          </a:xfrm>
          <a:prstGeom prst="rect">
            <a:avLst/>
          </a:prstGeom>
          <a:solidFill>
            <a:schemeClr val="tx2">
              <a:lumMod val="40000"/>
              <a:lumOff val="60000"/>
            </a:schemeClr>
          </a:solidFill>
        </p:spPr>
        <p:txBody>
          <a:bodyPr wrap="square" rtlCol="0">
            <a:spAutoFit/>
          </a:bodyPr>
          <a:lstStyle/>
          <a:p>
            <a:pPr algn="ctr"/>
            <a:r>
              <a:rPr lang="da-DK" sz="1200" dirty="0"/>
              <a:t>3 dage</a:t>
            </a:r>
          </a:p>
          <a:p>
            <a:pPr algn="ctr"/>
            <a:endParaRPr lang="da-DK" sz="1200" dirty="0"/>
          </a:p>
        </p:txBody>
      </p:sp>
      <p:sp>
        <p:nvSpPr>
          <p:cNvPr id="90" name="Tekstfelt 89">
            <a:extLst>
              <a:ext uri="{FF2B5EF4-FFF2-40B4-BE49-F238E27FC236}">
                <a16:creationId xmlns:a16="http://schemas.microsoft.com/office/drawing/2014/main" id="{3C99C08F-0B9F-49A4-B917-7D2C227C0DA5}"/>
              </a:ext>
            </a:extLst>
          </p:cNvPr>
          <p:cNvSpPr txBox="1"/>
          <p:nvPr/>
        </p:nvSpPr>
        <p:spPr>
          <a:xfrm>
            <a:off x="9156937" y="5319893"/>
            <a:ext cx="2372264" cy="338554"/>
          </a:xfrm>
          <a:prstGeom prst="rect">
            <a:avLst/>
          </a:prstGeom>
          <a:noFill/>
        </p:spPr>
        <p:txBody>
          <a:bodyPr wrap="square" rtlCol="0">
            <a:spAutoFit/>
          </a:bodyPr>
          <a:lstStyle/>
          <a:p>
            <a:pPr algn="ctr"/>
            <a:r>
              <a:rPr lang="da-DK" sz="1600" dirty="0"/>
              <a:t>Aktivitetens kalendertid</a:t>
            </a:r>
          </a:p>
        </p:txBody>
      </p:sp>
      <p:cxnSp>
        <p:nvCxnSpPr>
          <p:cNvPr id="6" name="Forbindelse: vinklet 5">
            <a:extLst>
              <a:ext uri="{FF2B5EF4-FFF2-40B4-BE49-F238E27FC236}">
                <a16:creationId xmlns:a16="http://schemas.microsoft.com/office/drawing/2014/main" id="{4EAAA6B3-C7FA-44CD-910D-85E0707CF88E}"/>
              </a:ext>
            </a:extLst>
          </p:cNvPr>
          <p:cNvCxnSpPr>
            <a:stCxn id="3" idx="3"/>
            <a:endCxn id="87" idx="1"/>
          </p:cNvCxnSpPr>
          <p:nvPr/>
        </p:nvCxnSpPr>
        <p:spPr>
          <a:xfrm>
            <a:off x="9042680" y="4567980"/>
            <a:ext cx="697680" cy="32393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3" name="Forbindelse: vinklet 92">
            <a:extLst>
              <a:ext uri="{FF2B5EF4-FFF2-40B4-BE49-F238E27FC236}">
                <a16:creationId xmlns:a16="http://schemas.microsoft.com/office/drawing/2014/main" id="{C3A359E1-ED45-4884-8730-B7B4DCFAB84F}"/>
              </a:ext>
            </a:extLst>
          </p:cNvPr>
          <p:cNvCxnSpPr>
            <a:cxnSpLocks/>
            <a:stCxn id="85" idx="3"/>
            <a:endCxn id="87" idx="1"/>
          </p:cNvCxnSpPr>
          <p:nvPr/>
        </p:nvCxnSpPr>
        <p:spPr>
          <a:xfrm flipV="1">
            <a:off x="9042681" y="4891918"/>
            <a:ext cx="697679" cy="3358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4FCFE8A0-9AFC-4AFD-AF15-C2624E3DFDED}"/>
              </a:ext>
            </a:extLst>
          </p:cNvPr>
          <p:cNvCxnSpPr>
            <a:stCxn id="86" idx="3"/>
            <a:endCxn id="89" idx="1"/>
          </p:cNvCxnSpPr>
          <p:nvPr/>
        </p:nvCxnSpPr>
        <p:spPr>
          <a:xfrm>
            <a:off x="9042682" y="5943174"/>
            <a:ext cx="672828" cy="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Tekstfelt 101">
            <a:extLst>
              <a:ext uri="{FF2B5EF4-FFF2-40B4-BE49-F238E27FC236}">
                <a16:creationId xmlns:a16="http://schemas.microsoft.com/office/drawing/2014/main" id="{8E7E5805-0CF7-4F47-B30C-7BE3DAA1C434}"/>
              </a:ext>
            </a:extLst>
          </p:cNvPr>
          <p:cNvSpPr txBox="1"/>
          <p:nvPr/>
        </p:nvSpPr>
        <p:spPr>
          <a:xfrm>
            <a:off x="444872" y="4337146"/>
            <a:ext cx="1296173" cy="461665"/>
          </a:xfrm>
          <a:prstGeom prst="rect">
            <a:avLst/>
          </a:prstGeom>
          <a:solidFill>
            <a:schemeClr val="tx2">
              <a:lumMod val="40000"/>
              <a:lumOff val="60000"/>
            </a:schemeClr>
          </a:solidFill>
        </p:spPr>
        <p:txBody>
          <a:bodyPr wrap="square" rtlCol="0">
            <a:spAutoFit/>
          </a:bodyPr>
          <a:lstStyle/>
          <a:p>
            <a:pPr algn="ctr"/>
            <a:r>
              <a:rPr lang="da-DK" sz="1200" dirty="0"/>
              <a:t>Lene arbejder</a:t>
            </a:r>
            <a:br>
              <a:rPr lang="da-DK" sz="1200" dirty="0"/>
            </a:br>
            <a:r>
              <a:rPr lang="da-DK" sz="1200" dirty="0"/>
              <a:t>37 timer pr. uge</a:t>
            </a:r>
          </a:p>
        </p:txBody>
      </p:sp>
      <p:sp>
        <p:nvSpPr>
          <p:cNvPr id="103" name="Tekstfelt 102">
            <a:extLst>
              <a:ext uri="{FF2B5EF4-FFF2-40B4-BE49-F238E27FC236}">
                <a16:creationId xmlns:a16="http://schemas.microsoft.com/office/drawing/2014/main" id="{6D33AE15-3D96-411D-99D1-752D6666F08A}"/>
              </a:ext>
            </a:extLst>
          </p:cNvPr>
          <p:cNvSpPr txBox="1"/>
          <p:nvPr/>
        </p:nvSpPr>
        <p:spPr>
          <a:xfrm>
            <a:off x="444872" y="4996885"/>
            <a:ext cx="1296173" cy="461665"/>
          </a:xfrm>
          <a:prstGeom prst="rect">
            <a:avLst/>
          </a:prstGeom>
          <a:solidFill>
            <a:schemeClr val="tx2">
              <a:lumMod val="40000"/>
              <a:lumOff val="60000"/>
            </a:schemeClr>
          </a:solidFill>
        </p:spPr>
        <p:txBody>
          <a:bodyPr wrap="square" rtlCol="0">
            <a:spAutoFit/>
          </a:bodyPr>
          <a:lstStyle/>
          <a:p>
            <a:pPr algn="ctr"/>
            <a:r>
              <a:rPr lang="da-DK" sz="1200" dirty="0"/>
              <a:t>Hanne arbejder</a:t>
            </a:r>
            <a:br>
              <a:rPr lang="da-DK" sz="1200" dirty="0"/>
            </a:br>
            <a:r>
              <a:rPr lang="da-DK" sz="1200" dirty="0"/>
              <a:t>37 timer pr. uge</a:t>
            </a:r>
          </a:p>
        </p:txBody>
      </p:sp>
      <p:sp>
        <p:nvSpPr>
          <p:cNvPr id="104" name="Tekstfelt 103">
            <a:extLst>
              <a:ext uri="{FF2B5EF4-FFF2-40B4-BE49-F238E27FC236}">
                <a16:creationId xmlns:a16="http://schemas.microsoft.com/office/drawing/2014/main" id="{87F79E78-39AA-4ACB-A70C-1F483545B2B5}"/>
              </a:ext>
            </a:extLst>
          </p:cNvPr>
          <p:cNvSpPr txBox="1"/>
          <p:nvPr/>
        </p:nvSpPr>
        <p:spPr>
          <a:xfrm>
            <a:off x="2155338" y="4338393"/>
            <a:ext cx="1296173" cy="461665"/>
          </a:xfrm>
          <a:prstGeom prst="rect">
            <a:avLst/>
          </a:prstGeom>
          <a:solidFill>
            <a:schemeClr val="tx2">
              <a:lumMod val="40000"/>
              <a:lumOff val="60000"/>
            </a:schemeClr>
          </a:solidFill>
        </p:spPr>
        <p:txBody>
          <a:bodyPr wrap="square" rtlCol="0">
            <a:spAutoFit/>
          </a:bodyPr>
          <a:lstStyle/>
          <a:p>
            <a:pPr algn="ctr"/>
            <a:r>
              <a:rPr lang="da-DK" sz="1200" dirty="0"/>
              <a:t>100 %</a:t>
            </a:r>
            <a:br>
              <a:rPr lang="da-DK" sz="1200" dirty="0"/>
            </a:br>
            <a:r>
              <a:rPr lang="da-DK" sz="1200" dirty="0"/>
              <a:t>allokeret</a:t>
            </a:r>
          </a:p>
        </p:txBody>
      </p:sp>
      <p:sp>
        <p:nvSpPr>
          <p:cNvPr id="105" name="Tekstfelt 104">
            <a:extLst>
              <a:ext uri="{FF2B5EF4-FFF2-40B4-BE49-F238E27FC236}">
                <a16:creationId xmlns:a16="http://schemas.microsoft.com/office/drawing/2014/main" id="{0976491A-331C-4E80-AA03-ABC9255EE5B8}"/>
              </a:ext>
            </a:extLst>
          </p:cNvPr>
          <p:cNvSpPr txBox="1"/>
          <p:nvPr/>
        </p:nvSpPr>
        <p:spPr>
          <a:xfrm>
            <a:off x="2155338" y="4998132"/>
            <a:ext cx="1296173" cy="461665"/>
          </a:xfrm>
          <a:prstGeom prst="rect">
            <a:avLst/>
          </a:prstGeom>
          <a:solidFill>
            <a:schemeClr val="tx2">
              <a:lumMod val="40000"/>
              <a:lumOff val="60000"/>
            </a:schemeClr>
          </a:solidFill>
        </p:spPr>
        <p:txBody>
          <a:bodyPr wrap="square" rtlCol="0">
            <a:spAutoFit/>
          </a:bodyPr>
          <a:lstStyle/>
          <a:p>
            <a:pPr algn="ctr"/>
            <a:r>
              <a:rPr lang="da-DK" sz="1200" dirty="0"/>
              <a:t>75%</a:t>
            </a:r>
            <a:br>
              <a:rPr lang="da-DK" sz="1200" dirty="0"/>
            </a:br>
            <a:r>
              <a:rPr lang="da-DK" sz="1200" dirty="0"/>
              <a:t>allokeret</a:t>
            </a:r>
          </a:p>
        </p:txBody>
      </p:sp>
      <p:sp>
        <p:nvSpPr>
          <p:cNvPr id="106" name="Tekstfelt 105">
            <a:extLst>
              <a:ext uri="{FF2B5EF4-FFF2-40B4-BE49-F238E27FC236}">
                <a16:creationId xmlns:a16="http://schemas.microsoft.com/office/drawing/2014/main" id="{F2202109-3BF8-42EE-B7E2-4D14BBB26489}"/>
              </a:ext>
            </a:extLst>
          </p:cNvPr>
          <p:cNvSpPr txBox="1"/>
          <p:nvPr/>
        </p:nvSpPr>
        <p:spPr>
          <a:xfrm>
            <a:off x="3871715" y="4337146"/>
            <a:ext cx="1296173" cy="461665"/>
          </a:xfrm>
          <a:prstGeom prst="rect">
            <a:avLst/>
          </a:prstGeom>
          <a:solidFill>
            <a:schemeClr val="tx2">
              <a:lumMod val="40000"/>
              <a:lumOff val="60000"/>
            </a:schemeClr>
          </a:solidFill>
        </p:spPr>
        <p:txBody>
          <a:bodyPr wrap="square" rtlCol="0">
            <a:spAutoFit/>
          </a:bodyPr>
          <a:lstStyle/>
          <a:p>
            <a:pPr algn="ctr"/>
            <a:r>
              <a:rPr lang="da-DK" sz="1200" dirty="0"/>
              <a:t>75% </a:t>
            </a:r>
            <a:br>
              <a:rPr lang="da-DK" sz="1200" dirty="0"/>
            </a:br>
            <a:r>
              <a:rPr lang="da-DK" sz="1200" dirty="0"/>
              <a:t>effektivitet</a:t>
            </a:r>
          </a:p>
        </p:txBody>
      </p:sp>
      <p:sp>
        <p:nvSpPr>
          <p:cNvPr id="107" name="Tekstfelt 106">
            <a:extLst>
              <a:ext uri="{FF2B5EF4-FFF2-40B4-BE49-F238E27FC236}">
                <a16:creationId xmlns:a16="http://schemas.microsoft.com/office/drawing/2014/main" id="{FE06D8F9-26CF-4039-9AF0-10C1CA36B67F}"/>
              </a:ext>
            </a:extLst>
          </p:cNvPr>
          <p:cNvSpPr txBox="1"/>
          <p:nvPr/>
        </p:nvSpPr>
        <p:spPr>
          <a:xfrm>
            <a:off x="3871715" y="4996885"/>
            <a:ext cx="1296173" cy="461665"/>
          </a:xfrm>
          <a:prstGeom prst="rect">
            <a:avLst/>
          </a:prstGeom>
          <a:solidFill>
            <a:schemeClr val="tx2">
              <a:lumMod val="40000"/>
              <a:lumOff val="60000"/>
            </a:schemeClr>
          </a:solidFill>
        </p:spPr>
        <p:txBody>
          <a:bodyPr wrap="square" rtlCol="0">
            <a:spAutoFit/>
          </a:bodyPr>
          <a:lstStyle/>
          <a:p>
            <a:pPr algn="ctr"/>
            <a:r>
              <a:rPr lang="da-DK" sz="1200" dirty="0"/>
              <a:t>100%</a:t>
            </a:r>
            <a:br>
              <a:rPr lang="da-DK" sz="1200" dirty="0"/>
            </a:br>
            <a:r>
              <a:rPr lang="da-DK" sz="1200" dirty="0"/>
              <a:t>effektiv</a:t>
            </a:r>
          </a:p>
        </p:txBody>
      </p:sp>
      <p:sp>
        <p:nvSpPr>
          <p:cNvPr id="108" name="Tekstfelt 107">
            <a:extLst>
              <a:ext uri="{FF2B5EF4-FFF2-40B4-BE49-F238E27FC236}">
                <a16:creationId xmlns:a16="http://schemas.microsoft.com/office/drawing/2014/main" id="{48041CD7-20AB-401C-A45F-EACA02F17897}"/>
              </a:ext>
            </a:extLst>
          </p:cNvPr>
          <p:cNvSpPr txBox="1"/>
          <p:nvPr/>
        </p:nvSpPr>
        <p:spPr>
          <a:xfrm>
            <a:off x="5570880" y="4338393"/>
            <a:ext cx="1296173" cy="461665"/>
          </a:xfrm>
          <a:prstGeom prst="rect">
            <a:avLst/>
          </a:prstGeom>
          <a:solidFill>
            <a:schemeClr val="tx2">
              <a:lumMod val="40000"/>
              <a:lumOff val="60000"/>
            </a:schemeClr>
          </a:solidFill>
        </p:spPr>
        <p:txBody>
          <a:bodyPr wrap="square" rtlCol="0">
            <a:spAutoFit/>
          </a:bodyPr>
          <a:lstStyle/>
          <a:p>
            <a:pPr algn="ctr"/>
            <a:r>
              <a:rPr lang="da-DK" sz="1200" dirty="0"/>
              <a:t>50%</a:t>
            </a:r>
            <a:br>
              <a:rPr lang="da-DK" sz="1200" dirty="0"/>
            </a:br>
            <a:r>
              <a:rPr lang="da-DK" sz="1200" dirty="0"/>
              <a:t>erfaring</a:t>
            </a:r>
          </a:p>
        </p:txBody>
      </p:sp>
      <p:sp>
        <p:nvSpPr>
          <p:cNvPr id="109" name="Tekstfelt 108">
            <a:extLst>
              <a:ext uri="{FF2B5EF4-FFF2-40B4-BE49-F238E27FC236}">
                <a16:creationId xmlns:a16="http://schemas.microsoft.com/office/drawing/2014/main" id="{DE24655E-1E4A-40AA-BEFC-A30D15389E70}"/>
              </a:ext>
            </a:extLst>
          </p:cNvPr>
          <p:cNvSpPr txBox="1"/>
          <p:nvPr/>
        </p:nvSpPr>
        <p:spPr>
          <a:xfrm>
            <a:off x="5570880" y="4998132"/>
            <a:ext cx="1296173" cy="461665"/>
          </a:xfrm>
          <a:prstGeom prst="rect">
            <a:avLst/>
          </a:prstGeom>
          <a:solidFill>
            <a:schemeClr val="tx2">
              <a:lumMod val="40000"/>
              <a:lumOff val="60000"/>
            </a:schemeClr>
          </a:solidFill>
        </p:spPr>
        <p:txBody>
          <a:bodyPr wrap="square" rtlCol="0">
            <a:spAutoFit/>
          </a:bodyPr>
          <a:lstStyle/>
          <a:p>
            <a:pPr algn="ctr"/>
            <a:r>
              <a:rPr lang="da-DK" sz="1200" dirty="0"/>
              <a:t>100%</a:t>
            </a:r>
            <a:br>
              <a:rPr lang="da-DK" sz="1200" dirty="0"/>
            </a:br>
            <a:r>
              <a:rPr lang="da-DK" sz="1200" dirty="0"/>
              <a:t>erfaring</a:t>
            </a:r>
          </a:p>
        </p:txBody>
      </p:sp>
      <p:cxnSp>
        <p:nvCxnSpPr>
          <p:cNvPr id="16" name="Lige forbindelse 15">
            <a:extLst>
              <a:ext uri="{FF2B5EF4-FFF2-40B4-BE49-F238E27FC236}">
                <a16:creationId xmlns:a16="http://schemas.microsoft.com/office/drawing/2014/main" id="{668FD2F4-16F6-47FC-B056-24A79228C979}"/>
              </a:ext>
            </a:extLst>
          </p:cNvPr>
          <p:cNvCxnSpPr>
            <a:stCxn id="102" idx="3"/>
            <a:endCxn id="104" idx="1"/>
          </p:cNvCxnSpPr>
          <p:nvPr/>
        </p:nvCxnSpPr>
        <p:spPr>
          <a:xfrm>
            <a:off x="1741045" y="4567979"/>
            <a:ext cx="414293" cy="1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Lige forbindelse 111">
            <a:extLst>
              <a:ext uri="{FF2B5EF4-FFF2-40B4-BE49-F238E27FC236}">
                <a16:creationId xmlns:a16="http://schemas.microsoft.com/office/drawing/2014/main" id="{34DE721F-3D48-4EF4-A36B-5C271484B7F0}"/>
              </a:ext>
            </a:extLst>
          </p:cNvPr>
          <p:cNvCxnSpPr>
            <a:cxnSpLocks/>
            <a:stCxn id="104" idx="3"/>
            <a:endCxn id="106" idx="1"/>
          </p:cNvCxnSpPr>
          <p:nvPr/>
        </p:nvCxnSpPr>
        <p:spPr>
          <a:xfrm flipV="1">
            <a:off x="3451511" y="4567979"/>
            <a:ext cx="420204" cy="1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Lige forbindelse 114">
            <a:extLst>
              <a:ext uri="{FF2B5EF4-FFF2-40B4-BE49-F238E27FC236}">
                <a16:creationId xmlns:a16="http://schemas.microsoft.com/office/drawing/2014/main" id="{EFE081A7-F7A1-4761-9F76-B432EF89A190}"/>
              </a:ext>
            </a:extLst>
          </p:cNvPr>
          <p:cNvCxnSpPr>
            <a:cxnSpLocks/>
            <a:stCxn id="106" idx="3"/>
            <a:endCxn id="108" idx="1"/>
          </p:cNvCxnSpPr>
          <p:nvPr/>
        </p:nvCxnSpPr>
        <p:spPr>
          <a:xfrm>
            <a:off x="5167888" y="4567979"/>
            <a:ext cx="402992" cy="1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Lige forbindelse 117">
            <a:extLst>
              <a:ext uri="{FF2B5EF4-FFF2-40B4-BE49-F238E27FC236}">
                <a16:creationId xmlns:a16="http://schemas.microsoft.com/office/drawing/2014/main" id="{5206131A-8463-4EE3-8A13-3C785709B918}"/>
              </a:ext>
            </a:extLst>
          </p:cNvPr>
          <p:cNvCxnSpPr>
            <a:cxnSpLocks/>
            <a:stCxn id="108" idx="3"/>
            <a:endCxn id="3" idx="1"/>
          </p:cNvCxnSpPr>
          <p:nvPr/>
        </p:nvCxnSpPr>
        <p:spPr>
          <a:xfrm flipV="1">
            <a:off x="6867053" y="4567980"/>
            <a:ext cx="426137" cy="1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Lige forbindelse 120">
            <a:extLst>
              <a:ext uri="{FF2B5EF4-FFF2-40B4-BE49-F238E27FC236}">
                <a16:creationId xmlns:a16="http://schemas.microsoft.com/office/drawing/2014/main" id="{066544EE-5E6C-4E40-9994-EEBAB35F03E9}"/>
              </a:ext>
            </a:extLst>
          </p:cNvPr>
          <p:cNvCxnSpPr>
            <a:cxnSpLocks/>
            <a:stCxn id="103" idx="3"/>
            <a:endCxn id="105" idx="1"/>
          </p:cNvCxnSpPr>
          <p:nvPr/>
        </p:nvCxnSpPr>
        <p:spPr>
          <a:xfrm>
            <a:off x="1741045" y="5227718"/>
            <a:ext cx="414293" cy="1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Lige forbindelse 123">
            <a:extLst>
              <a:ext uri="{FF2B5EF4-FFF2-40B4-BE49-F238E27FC236}">
                <a16:creationId xmlns:a16="http://schemas.microsoft.com/office/drawing/2014/main" id="{1B047E2D-F141-40EC-B83A-A22A69631984}"/>
              </a:ext>
            </a:extLst>
          </p:cNvPr>
          <p:cNvCxnSpPr>
            <a:cxnSpLocks/>
            <a:stCxn id="105" idx="3"/>
            <a:endCxn id="107" idx="1"/>
          </p:cNvCxnSpPr>
          <p:nvPr/>
        </p:nvCxnSpPr>
        <p:spPr>
          <a:xfrm flipV="1">
            <a:off x="3451511" y="5227718"/>
            <a:ext cx="420204" cy="1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Lige forbindelse 126">
            <a:extLst>
              <a:ext uri="{FF2B5EF4-FFF2-40B4-BE49-F238E27FC236}">
                <a16:creationId xmlns:a16="http://schemas.microsoft.com/office/drawing/2014/main" id="{1448FE53-8A2D-439B-A9DB-476BB4440A3D}"/>
              </a:ext>
            </a:extLst>
          </p:cNvPr>
          <p:cNvCxnSpPr>
            <a:cxnSpLocks/>
            <a:stCxn id="107" idx="3"/>
            <a:endCxn id="109" idx="1"/>
          </p:cNvCxnSpPr>
          <p:nvPr/>
        </p:nvCxnSpPr>
        <p:spPr>
          <a:xfrm>
            <a:off x="5167888" y="5227718"/>
            <a:ext cx="402992" cy="1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Lige forbindelse 164">
            <a:extLst>
              <a:ext uri="{FF2B5EF4-FFF2-40B4-BE49-F238E27FC236}">
                <a16:creationId xmlns:a16="http://schemas.microsoft.com/office/drawing/2014/main" id="{46F66A90-290C-4A82-B345-AC41DC46C65D}"/>
              </a:ext>
            </a:extLst>
          </p:cNvPr>
          <p:cNvCxnSpPr>
            <a:cxnSpLocks/>
            <a:stCxn id="109" idx="3"/>
            <a:endCxn id="85" idx="1"/>
          </p:cNvCxnSpPr>
          <p:nvPr/>
        </p:nvCxnSpPr>
        <p:spPr>
          <a:xfrm flipV="1">
            <a:off x="6867053" y="5227719"/>
            <a:ext cx="426137" cy="1246"/>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fik 64" descr="Hjem">
            <a:hlinkClick r:id="rId10" action="ppaction://hlinksldjump"/>
            <a:extLst>
              <a:ext uri="{FF2B5EF4-FFF2-40B4-BE49-F238E27FC236}">
                <a16:creationId xmlns:a16="http://schemas.microsoft.com/office/drawing/2014/main" id="{C2279FD9-1A18-4D36-9AB0-28C618DB782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8" name="Grafik 10" descr="Pil vandret u-vending">
            <a:hlinkClick r:id="" action="ppaction://hlinkshowjump?jump=lastslideviewed"/>
            <a:extLst>
              <a:ext uri="{FF2B5EF4-FFF2-40B4-BE49-F238E27FC236}">
                <a16:creationId xmlns:a16="http://schemas.microsoft.com/office/drawing/2014/main" id="{598EF59C-0EB8-403B-8F06-5D7CE4950C7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sp>
        <p:nvSpPr>
          <p:cNvPr id="5" name="Ellipse 4">
            <a:extLst>
              <a:ext uri="{FF2B5EF4-FFF2-40B4-BE49-F238E27FC236}">
                <a16:creationId xmlns:a16="http://schemas.microsoft.com/office/drawing/2014/main" id="{0AC62F67-33E5-48A9-B181-12FB37187A72}"/>
              </a:ext>
            </a:extLst>
          </p:cNvPr>
          <p:cNvSpPr/>
          <p:nvPr/>
        </p:nvSpPr>
        <p:spPr>
          <a:xfrm>
            <a:off x="9548023" y="1359021"/>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1</a:t>
            </a:r>
          </a:p>
        </p:txBody>
      </p:sp>
      <p:sp>
        <p:nvSpPr>
          <p:cNvPr id="9" name="Ellipse 8">
            <a:extLst>
              <a:ext uri="{FF2B5EF4-FFF2-40B4-BE49-F238E27FC236}">
                <a16:creationId xmlns:a16="http://schemas.microsoft.com/office/drawing/2014/main" id="{81A3D0B4-0BFC-4D4C-9A84-08BC148B64EF}"/>
              </a:ext>
            </a:extLst>
          </p:cNvPr>
          <p:cNvSpPr/>
          <p:nvPr/>
        </p:nvSpPr>
        <p:spPr>
          <a:xfrm>
            <a:off x="9548023" y="2416796"/>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2</a:t>
            </a:r>
          </a:p>
        </p:txBody>
      </p:sp>
      <p:sp>
        <p:nvSpPr>
          <p:cNvPr id="10" name="Ellipse 9">
            <a:extLst>
              <a:ext uri="{FF2B5EF4-FFF2-40B4-BE49-F238E27FC236}">
                <a16:creationId xmlns:a16="http://schemas.microsoft.com/office/drawing/2014/main" id="{6E785FE7-92CD-47A5-9C48-8A146618F178}"/>
              </a:ext>
            </a:extLst>
          </p:cNvPr>
          <p:cNvSpPr/>
          <p:nvPr/>
        </p:nvSpPr>
        <p:spPr>
          <a:xfrm>
            <a:off x="9572873" y="3471032"/>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3</a:t>
            </a:r>
          </a:p>
        </p:txBody>
      </p:sp>
      <p:sp>
        <p:nvSpPr>
          <p:cNvPr id="11" name="Ellipse 10">
            <a:extLst>
              <a:ext uri="{FF2B5EF4-FFF2-40B4-BE49-F238E27FC236}">
                <a16:creationId xmlns:a16="http://schemas.microsoft.com/office/drawing/2014/main" id="{2A940CE4-EA09-45B1-B199-4BDCAB2D75CE}"/>
              </a:ext>
            </a:extLst>
          </p:cNvPr>
          <p:cNvSpPr/>
          <p:nvPr/>
        </p:nvSpPr>
        <p:spPr>
          <a:xfrm>
            <a:off x="163129" y="4723633"/>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4</a:t>
            </a:r>
          </a:p>
        </p:txBody>
      </p:sp>
      <p:sp>
        <p:nvSpPr>
          <p:cNvPr id="12" name="Ellipse 11">
            <a:extLst>
              <a:ext uri="{FF2B5EF4-FFF2-40B4-BE49-F238E27FC236}">
                <a16:creationId xmlns:a16="http://schemas.microsoft.com/office/drawing/2014/main" id="{B9E9925B-CBF2-46BE-94A6-0C50B91845E7}"/>
              </a:ext>
            </a:extLst>
          </p:cNvPr>
          <p:cNvSpPr/>
          <p:nvPr/>
        </p:nvSpPr>
        <p:spPr>
          <a:xfrm>
            <a:off x="7124612" y="5563519"/>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5</a:t>
            </a:r>
          </a:p>
        </p:txBody>
      </p:sp>
      <p:pic>
        <p:nvPicPr>
          <p:cNvPr id="13" name="Grafik 12" descr="Arbejdsgang ">
            <a:hlinkClick r:id="rId15" action="ppaction://hlinksldjump"/>
            <a:extLst>
              <a:ext uri="{FF2B5EF4-FFF2-40B4-BE49-F238E27FC236}">
                <a16:creationId xmlns:a16="http://schemas.microsoft.com/office/drawing/2014/main" id="{FDF42466-7839-4BBF-8078-BE0E0AC48DB8}"/>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7811" y="139311"/>
            <a:ext cx="407840" cy="407840"/>
          </a:xfrm>
          <a:prstGeom prst="rect">
            <a:avLst/>
          </a:prstGeom>
        </p:spPr>
      </p:pic>
      <p:pic>
        <p:nvPicPr>
          <p:cNvPr id="15" name="Grafik 14" descr="Gentag">
            <a:hlinkClick r:id="rId18" action="ppaction://hlinksldjump"/>
            <a:extLst>
              <a:ext uri="{FF2B5EF4-FFF2-40B4-BE49-F238E27FC236}">
                <a16:creationId xmlns:a16="http://schemas.microsoft.com/office/drawing/2014/main" id="{41251414-E0D1-4C80-8504-10198E7DACD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0146634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Eksempel på netværksplanlægning og kritisk vej</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2" name="Rectangle 4">
            <a:extLst>
              <a:ext uri="{FF2B5EF4-FFF2-40B4-BE49-F238E27FC236}">
                <a16:creationId xmlns:a16="http://schemas.microsoft.com/office/drawing/2014/main" id="{402409C2-30DD-4E85-A53B-15EDD17C569E}"/>
              </a:ext>
            </a:extLst>
          </p:cNvPr>
          <p:cNvSpPr>
            <a:spLocks noChangeArrowheads="1"/>
          </p:cNvSpPr>
          <p:nvPr/>
        </p:nvSpPr>
        <p:spPr bwMode="auto">
          <a:xfrm>
            <a:off x="2110485" y="2493630"/>
            <a:ext cx="1439862" cy="649287"/>
          </a:xfrm>
          <a:prstGeom prst="rect">
            <a:avLst/>
          </a:prstGeom>
          <a:noFill/>
          <a:ln w="9525" algn="ctr">
            <a:solidFill>
              <a:schemeClr val="tx1"/>
            </a:solidFill>
            <a:miter lim="800000"/>
            <a:headEnd/>
            <a:tailEnd/>
          </a:ln>
        </p:spPr>
        <p:txBody>
          <a:bodyPr wrap="none" lIns="92040" tIns="46019" rIns="92040" bIns="46019" anchor="ctr"/>
          <a:lstStyle/>
          <a:p>
            <a:endParaRPr lang="da-DK">
              <a:latin typeface="Calibri" pitchFamily="34" charset="0"/>
            </a:endParaRPr>
          </a:p>
        </p:txBody>
      </p:sp>
      <p:sp>
        <p:nvSpPr>
          <p:cNvPr id="53" name="Rectangle 5">
            <a:extLst>
              <a:ext uri="{FF2B5EF4-FFF2-40B4-BE49-F238E27FC236}">
                <a16:creationId xmlns:a16="http://schemas.microsoft.com/office/drawing/2014/main" id="{3F09DD72-AEE6-4CCD-91BB-E58CDD776283}"/>
              </a:ext>
            </a:extLst>
          </p:cNvPr>
          <p:cNvSpPr>
            <a:spLocks noChangeArrowheads="1"/>
          </p:cNvSpPr>
          <p:nvPr/>
        </p:nvSpPr>
        <p:spPr bwMode="auto">
          <a:xfrm>
            <a:off x="4396485" y="2925430"/>
            <a:ext cx="1439862" cy="649287"/>
          </a:xfrm>
          <a:prstGeom prst="rect">
            <a:avLst/>
          </a:prstGeom>
          <a:noFill/>
          <a:ln w="9525" algn="ctr">
            <a:solidFill>
              <a:schemeClr val="tx1"/>
            </a:solidFill>
            <a:miter lim="800000"/>
            <a:headEnd/>
            <a:tailEnd/>
          </a:ln>
        </p:spPr>
        <p:txBody>
          <a:bodyPr wrap="none" lIns="92040" tIns="46019" rIns="92040" bIns="46019" anchor="ctr"/>
          <a:lstStyle/>
          <a:p>
            <a:endParaRPr lang="da-DK">
              <a:latin typeface="Calibri" pitchFamily="34" charset="0"/>
            </a:endParaRPr>
          </a:p>
        </p:txBody>
      </p:sp>
      <p:sp>
        <p:nvSpPr>
          <p:cNvPr id="54" name="Rectangle 6">
            <a:extLst>
              <a:ext uri="{FF2B5EF4-FFF2-40B4-BE49-F238E27FC236}">
                <a16:creationId xmlns:a16="http://schemas.microsoft.com/office/drawing/2014/main" id="{9F54C18A-87AB-47AF-8C14-B82123D41432}"/>
              </a:ext>
            </a:extLst>
          </p:cNvPr>
          <p:cNvSpPr>
            <a:spLocks noChangeArrowheads="1"/>
          </p:cNvSpPr>
          <p:nvPr/>
        </p:nvSpPr>
        <p:spPr bwMode="auto">
          <a:xfrm>
            <a:off x="5279135" y="2017380"/>
            <a:ext cx="1439862" cy="649287"/>
          </a:xfrm>
          <a:prstGeom prst="rect">
            <a:avLst/>
          </a:prstGeom>
          <a:noFill/>
          <a:ln w="9525" algn="ctr">
            <a:solidFill>
              <a:schemeClr val="tx1"/>
            </a:solidFill>
            <a:miter lim="800000"/>
            <a:headEnd/>
            <a:tailEnd/>
          </a:ln>
        </p:spPr>
        <p:txBody>
          <a:bodyPr wrap="none" lIns="92040" tIns="46019" rIns="92040" bIns="46019" anchor="ctr"/>
          <a:lstStyle/>
          <a:p>
            <a:endParaRPr lang="da-DK">
              <a:latin typeface="Calibri" pitchFamily="34" charset="0"/>
            </a:endParaRPr>
          </a:p>
        </p:txBody>
      </p:sp>
      <p:sp>
        <p:nvSpPr>
          <p:cNvPr id="55" name="Rectangle 7">
            <a:extLst>
              <a:ext uri="{FF2B5EF4-FFF2-40B4-BE49-F238E27FC236}">
                <a16:creationId xmlns:a16="http://schemas.microsoft.com/office/drawing/2014/main" id="{ACEBF77F-EB47-4AE7-B3E1-C109D66F9B78}"/>
              </a:ext>
            </a:extLst>
          </p:cNvPr>
          <p:cNvSpPr>
            <a:spLocks noChangeArrowheads="1"/>
          </p:cNvSpPr>
          <p:nvPr/>
        </p:nvSpPr>
        <p:spPr bwMode="auto">
          <a:xfrm>
            <a:off x="6123685" y="2925430"/>
            <a:ext cx="1439862" cy="649287"/>
          </a:xfrm>
          <a:prstGeom prst="rect">
            <a:avLst/>
          </a:prstGeom>
          <a:noFill/>
          <a:ln w="9525" algn="ctr">
            <a:solidFill>
              <a:schemeClr val="tx1"/>
            </a:solidFill>
            <a:miter lim="800000"/>
            <a:headEnd/>
            <a:tailEnd/>
          </a:ln>
        </p:spPr>
        <p:txBody>
          <a:bodyPr wrap="none" lIns="92040" tIns="46019" rIns="92040" bIns="46019" anchor="ctr"/>
          <a:lstStyle/>
          <a:p>
            <a:endParaRPr lang="da-DK">
              <a:latin typeface="Calibri" pitchFamily="34" charset="0"/>
            </a:endParaRPr>
          </a:p>
        </p:txBody>
      </p:sp>
      <p:sp>
        <p:nvSpPr>
          <p:cNvPr id="56" name="Rectangle 8">
            <a:extLst>
              <a:ext uri="{FF2B5EF4-FFF2-40B4-BE49-F238E27FC236}">
                <a16:creationId xmlns:a16="http://schemas.microsoft.com/office/drawing/2014/main" id="{465F20F2-4E82-41D0-BCC3-20BBDB840AD7}"/>
              </a:ext>
            </a:extLst>
          </p:cNvPr>
          <p:cNvSpPr>
            <a:spLocks noChangeArrowheads="1"/>
          </p:cNvSpPr>
          <p:nvPr/>
        </p:nvSpPr>
        <p:spPr bwMode="auto">
          <a:xfrm>
            <a:off x="8231885" y="2493630"/>
            <a:ext cx="1439862" cy="649287"/>
          </a:xfrm>
          <a:prstGeom prst="rect">
            <a:avLst/>
          </a:prstGeom>
          <a:noFill/>
          <a:ln w="9525" algn="ctr">
            <a:solidFill>
              <a:schemeClr val="tx1"/>
            </a:solidFill>
            <a:miter lim="800000"/>
            <a:headEnd/>
            <a:tailEnd/>
          </a:ln>
        </p:spPr>
        <p:txBody>
          <a:bodyPr wrap="none" lIns="92040" tIns="46019" rIns="92040" bIns="46019" anchor="ctr"/>
          <a:lstStyle/>
          <a:p>
            <a:endParaRPr lang="da-DK">
              <a:latin typeface="Calibri" pitchFamily="34" charset="0"/>
            </a:endParaRPr>
          </a:p>
        </p:txBody>
      </p:sp>
      <p:sp>
        <p:nvSpPr>
          <p:cNvPr id="57" name="Text Box 9">
            <a:extLst>
              <a:ext uri="{FF2B5EF4-FFF2-40B4-BE49-F238E27FC236}">
                <a16:creationId xmlns:a16="http://schemas.microsoft.com/office/drawing/2014/main" id="{76BC1F6B-8D1B-4B7C-9E6D-1FC65FCF72D5}"/>
              </a:ext>
            </a:extLst>
          </p:cNvPr>
          <p:cNvSpPr txBox="1">
            <a:spLocks noChangeArrowheads="1"/>
          </p:cNvSpPr>
          <p:nvPr/>
        </p:nvSpPr>
        <p:spPr bwMode="auto">
          <a:xfrm>
            <a:off x="2397822" y="2493630"/>
            <a:ext cx="917575" cy="581025"/>
          </a:xfrm>
          <a:prstGeom prst="rect">
            <a:avLst/>
          </a:prstGeom>
          <a:noFill/>
          <a:ln w="9525" algn="ctr">
            <a:noFill/>
            <a:miter lim="800000"/>
            <a:headEnd/>
            <a:tailEnd/>
          </a:ln>
        </p:spPr>
        <p:txBody>
          <a:bodyPr wrap="none" lIns="92040" tIns="46019" rIns="92040" bIns="46019">
            <a:spAutoFit/>
          </a:bodyPr>
          <a:lstStyle/>
          <a:p>
            <a:pPr algn="ctr" defTabSz="920750"/>
            <a:r>
              <a:rPr lang="da-DK" sz="1600">
                <a:latin typeface="Calibri" pitchFamily="34" charset="0"/>
              </a:rPr>
              <a:t>A</a:t>
            </a:r>
          </a:p>
          <a:p>
            <a:pPr algn="ctr" defTabSz="920750"/>
            <a:r>
              <a:rPr lang="da-DK" sz="1600">
                <a:latin typeface="Calibri" pitchFamily="34" charset="0"/>
              </a:rPr>
              <a:t>10 dage</a:t>
            </a:r>
          </a:p>
        </p:txBody>
      </p:sp>
      <p:sp>
        <p:nvSpPr>
          <p:cNvPr id="58" name="Text Box 10">
            <a:extLst>
              <a:ext uri="{FF2B5EF4-FFF2-40B4-BE49-F238E27FC236}">
                <a16:creationId xmlns:a16="http://schemas.microsoft.com/office/drawing/2014/main" id="{8E45139F-C796-4159-80E3-3EDF72737DD1}"/>
              </a:ext>
            </a:extLst>
          </p:cNvPr>
          <p:cNvSpPr txBox="1">
            <a:spLocks noChangeArrowheads="1"/>
          </p:cNvSpPr>
          <p:nvPr/>
        </p:nvSpPr>
        <p:spPr bwMode="auto">
          <a:xfrm>
            <a:off x="5499797" y="2017380"/>
            <a:ext cx="804863" cy="581025"/>
          </a:xfrm>
          <a:prstGeom prst="rect">
            <a:avLst/>
          </a:prstGeom>
          <a:noFill/>
          <a:ln w="9525" algn="ctr">
            <a:noFill/>
            <a:miter lim="800000"/>
            <a:headEnd/>
            <a:tailEnd/>
          </a:ln>
        </p:spPr>
        <p:txBody>
          <a:bodyPr wrap="none" lIns="92040" tIns="46019" rIns="92040" bIns="46019">
            <a:spAutoFit/>
          </a:bodyPr>
          <a:lstStyle/>
          <a:p>
            <a:pPr algn="ctr" defTabSz="920750"/>
            <a:r>
              <a:rPr lang="da-DK" sz="1600">
                <a:latin typeface="Calibri" pitchFamily="34" charset="0"/>
              </a:rPr>
              <a:t>B</a:t>
            </a:r>
          </a:p>
          <a:p>
            <a:pPr algn="ctr" defTabSz="920750"/>
            <a:r>
              <a:rPr lang="da-DK" sz="1600">
                <a:latin typeface="Calibri" pitchFamily="34" charset="0"/>
              </a:rPr>
              <a:t>5 dage</a:t>
            </a:r>
          </a:p>
        </p:txBody>
      </p:sp>
      <p:sp>
        <p:nvSpPr>
          <p:cNvPr id="59" name="Text Box 11">
            <a:extLst>
              <a:ext uri="{FF2B5EF4-FFF2-40B4-BE49-F238E27FC236}">
                <a16:creationId xmlns:a16="http://schemas.microsoft.com/office/drawing/2014/main" id="{48FCBA09-9969-49BA-986D-AD6EC0D7B073}"/>
              </a:ext>
            </a:extLst>
          </p:cNvPr>
          <p:cNvSpPr txBox="1">
            <a:spLocks noChangeArrowheads="1"/>
          </p:cNvSpPr>
          <p:nvPr/>
        </p:nvSpPr>
        <p:spPr bwMode="auto">
          <a:xfrm>
            <a:off x="4672710" y="2957180"/>
            <a:ext cx="917575" cy="581025"/>
          </a:xfrm>
          <a:prstGeom prst="rect">
            <a:avLst/>
          </a:prstGeom>
          <a:noFill/>
          <a:ln w="9525" algn="ctr">
            <a:noFill/>
            <a:miter lim="800000"/>
            <a:headEnd/>
            <a:tailEnd/>
          </a:ln>
        </p:spPr>
        <p:txBody>
          <a:bodyPr wrap="none" lIns="92040" tIns="46019" rIns="92040" bIns="46019">
            <a:spAutoFit/>
          </a:bodyPr>
          <a:lstStyle/>
          <a:p>
            <a:pPr algn="ctr" defTabSz="920750"/>
            <a:r>
              <a:rPr lang="da-DK" sz="1600">
                <a:latin typeface="Calibri" pitchFamily="34" charset="0"/>
              </a:rPr>
              <a:t>C</a:t>
            </a:r>
          </a:p>
          <a:p>
            <a:pPr algn="ctr" defTabSz="920750"/>
            <a:r>
              <a:rPr lang="da-DK" sz="1600">
                <a:latin typeface="Calibri" pitchFamily="34" charset="0"/>
              </a:rPr>
              <a:t>12 dage</a:t>
            </a:r>
          </a:p>
        </p:txBody>
      </p:sp>
      <p:sp>
        <p:nvSpPr>
          <p:cNvPr id="60" name="Text Box 12">
            <a:extLst>
              <a:ext uri="{FF2B5EF4-FFF2-40B4-BE49-F238E27FC236}">
                <a16:creationId xmlns:a16="http://schemas.microsoft.com/office/drawing/2014/main" id="{79F558C5-650F-4A60-9448-CDB5363D3671}"/>
              </a:ext>
            </a:extLst>
          </p:cNvPr>
          <p:cNvSpPr txBox="1">
            <a:spLocks noChangeArrowheads="1"/>
          </p:cNvSpPr>
          <p:nvPr/>
        </p:nvSpPr>
        <p:spPr bwMode="auto">
          <a:xfrm>
            <a:off x="6452297" y="2966705"/>
            <a:ext cx="804863" cy="581025"/>
          </a:xfrm>
          <a:prstGeom prst="rect">
            <a:avLst/>
          </a:prstGeom>
          <a:noFill/>
          <a:ln w="9525" algn="ctr">
            <a:noFill/>
            <a:miter lim="800000"/>
            <a:headEnd/>
            <a:tailEnd/>
          </a:ln>
        </p:spPr>
        <p:txBody>
          <a:bodyPr wrap="none" lIns="92040" tIns="46019" rIns="92040" bIns="46019">
            <a:spAutoFit/>
          </a:bodyPr>
          <a:lstStyle/>
          <a:p>
            <a:pPr algn="ctr" defTabSz="920750"/>
            <a:r>
              <a:rPr lang="da-DK" sz="1600">
                <a:latin typeface="Calibri" pitchFamily="34" charset="0"/>
              </a:rPr>
              <a:t>D</a:t>
            </a:r>
          </a:p>
          <a:p>
            <a:pPr algn="ctr" defTabSz="920750"/>
            <a:r>
              <a:rPr lang="da-DK" sz="1600">
                <a:latin typeface="Calibri" pitchFamily="34" charset="0"/>
              </a:rPr>
              <a:t>2 dage</a:t>
            </a:r>
          </a:p>
        </p:txBody>
      </p:sp>
      <p:sp>
        <p:nvSpPr>
          <p:cNvPr id="61" name="Text Box 13">
            <a:extLst>
              <a:ext uri="{FF2B5EF4-FFF2-40B4-BE49-F238E27FC236}">
                <a16:creationId xmlns:a16="http://schemas.microsoft.com/office/drawing/2014/main" id="{96EDC178-75EB-4539-8640-0E00E3822EEC}"/>
              </a:ext>
            </a:extLst>
          </p:cNvPr>
          <p:cNvSpPr txBox="1">
            <a:spLocks noChangeArrowheads="1"/>
          </p:cNvSpPr>
          <p:nvPr/>
        </p:nvSpPr>
        <p:spPr bwMode="auto">
          <a:xfrm>
            <a:off x="8447785" y="2493630"/>
            <a:ext cx="917575" cy="581025"/>
          </a:xfrm>
          <a:prstGeom prst="rect">
            <a:avLst/>
          </a:prstGeom>
          <a:noFill/>
          <a:ln w="9525" algn="ctr">
            <a:noFill/>
            <a:miter lim="800000"/>
            <a:headEnd/>
            <a:tailEnd/>
          </a:ln>
        </p:spPr>
        <p:txBody>
          <a:bodyPr wrap="none" lIns="92040" tIns="46019" rIns="92040" bIns="46019">
            <a:spAutoFit/>
          </a:bodyPr>
          <a:lstStyle/>
          <a:p>
            <a:pPr algn="ctr" defTabSz="920750"/>
            <a:r>
              <a:rPr lang="da-DK" sz="1600">
                <a:latin typeface="Calibri" pitchFamily="34" charset="0"/>
              </a:rPr>
              <a:t>E</a:t>
            </a:r>
          </a:p>
          <a:p>
            <a:pPr algn="ctr" defTabSz="920750"/>
            <a:r>
              <a:rPr lang="da-DK" sz="1600">
                <a:latin typeface="Calibri" pitchFamily="34" charset="0"/>
              </a:rPr>
              <a:t>10 dage</a:t>
            </a:r>
          </a:p>
        </p:txBody>
      </p:sp>
      <p:cxnSp>
        <p:nvCxnSpPr>
          <p:cNvPr id="62" name="AutoShape 14">
            <a:extLst>
              <a:ext uri="{FF2B5EF4-FFF2-40B4-BE49-F238E27FC236}">
                <a16:creationId xmlns:a16="http://schemas.microsoft.com/office/drawing/2014/main" id="{66AC2FE8-C5A0-49F6-B7A2-2CAC802572FF}"/>
              </a:ext>
            </a:extLst>
          </p:cNvPr>
          <p:cNvCxnSpPr>
            <a:cxnSpLocks noChangeShapeType="1"/>
            <a:stCxn id="52" idx="3"/>
            <a:endCxn id="54" idx="1"/>
          </p:cNvCxnSpPr>
          <p:nvPr/>
        </p:nvCxnSpPr>
        <p:spPr bwMode="auto">
          <a:xfrm flipV="1">
            <a:off x="3550347" y="2342817"/>
            <a:ext cx="1728788" cy="476250"/>
          </a:xfrm>
          <a:prstGeom prst="bentConnector3">
            <a:avLst>
              <a:gd name="adj1" fmla="val 50000"/>
            </a:avLst>
          </a:prstGeom>
          <a:noFill/>
          <a:ln w="9525">
            <a:solidFill>
              <a:schemeClr val="tx1"/>
            </a:solidFill>
            <a:miter lim="800000"/>
            <a:headEnd/>
            <a:tailEnd type="triangle" w="med" len="med"/>
          </a:ln>
        </p:spPr>
      </p:cxnSp>
      <p:cxnSp>
        <p:nvCxnSpPr>
          <p:cNvPr id="63" name="AutoShape 15">
            <a:extLst>
              <a:ext uri="{FF2B5EF4-FFF2-40B4-BE49-F238E27FC236}">
                <a16:creationId xmlns:a16="http://schemas.microsoft.com/office/drawing/2014/main" id="{CE14D73C-22B4-424D-A950-B920C6F670BD}"/>
              </a:ext>
            </a:extLst>
          </p:cNvPr>
          <p:cNvCxnSpPr>
            <a:cxnSpLocks noChangeShapeType="1"/>
            <a:stCxn id="52" idx="3"/>
            <a:endCxn id="53" idx="1"/>
          </p:cNvCxnSpPr>
          <p:nvPr/>
        </p:nvCxnSpPr>
        <p:spPr bwMode="auto">
          <a:xfrm>
            <a:off x="3550347" y="2819067"/>
            <a:ext cx="846138" cy="430213"/>
          </a:xfrm>
          <a:prstGeom prst="bentConnector3">
            <a:avLst>
              <a:gd name="adj1" fmla="val 50000"/>
            </a:avLst>
          </a:prstGeom>
          <a:noFill/>
          <a:ln w="9525">
            <a:solidFill>
              <a:schemeClr val="tx1"/>
            </a:solidFill>
            <a:miter lim="800000"/>
            <a:headEnd/>
            <a:tailEnd type="triangle" w="med" len="med"/>
          </a:ln>
        </p:spPr>
      </p:cxnSp>
      <p:cxnSp>
        <p:nvCxnSpPr>
          <p:cNvPr id="64" name="AutoShape 16">
            <a:extLst>
              <a:ext uri="{FF2B5EF4-FFF2-40B4-BE49-F238E27FC236}">
                <a16:creationId xmlns:a16="http://schemas.microsoft.com/office/drawing/2014/main" id="{2EAA6F55-35F0-440B-A132-B8AF184E05D1}"/>
              </a:ext>
            </a:extLst>
          </p:cNvPr>
          <p:cNvCxnSpPr>
            <a:cxnSpLocks noChangeShapeType="1"/>
          </p:cNvCxnSpPr>
          <p:nvPr/>
        </p:nvCxnSpPr>
        <p:spPr bwMode="auto">
          <a:xfrm>
            <a:off x="5836347" y="3139742"/>
            <a:ext cx="287338" cy="1588"/>
          </a:xfrm>
          <a:prstGeom prst="straightConnector1">
            <a:avLst/>
          </a:prstGeom>
          <a:noFill/>
          <a:ln w="9525">
            <a:solidFill>
              <a:schemeClr val="tx1"/>
            </a:solidFill>
            <a:round/>
            <a:headEnd/>
            <a:tailEnd type="triangle" w="med" len="med"/>
          </a:ln>
        </p:spPr>
      </p:cxnSp>
      <p:cxnSp>
        <p:nvCxnSpPr>
          <p:cNvPr id="65" name="AutoShape 17">
            <a:extLst>
              <a:ext uri="{FF2B5EF4-FFF2-40B4-BE49-F238E27FC236}">
                <a16:creationId xmlns:a16="http://schemas.microsoft.com/office/drawing/2014/main" id="{CCCEB084-B731-4985-A732-11A4C955B7D2}"/>
              </a:ext>
            </a:extLst>
          </p:cNvPr>
          <p:cNvCxnSpPr>
            <a:cxnSpLocks noChangeShapeType="1"/>
            <a:stCxn id="55" idx="3"/>
            <a:endCxn id="56" idx="1"/>
          </p:cNvCxnSpPr>
          <p:nvPr/>
        </p:nvCxnSpPr>
        <p:spPr bwMode="auto">
          <a:xfrm flipV="1">
            <a:off x="7563547" y="2819067"/>
            <a:ext cx="668338" cy="430213"/>
          </a:xfrm>
          <a:prstGeom prst="bentConnector3">
            <a:avLst>
              <a:gd name="adj1" fmla="val 50000"/>
            </a:avLst>
          </a:prstGeom>
          <a:noFill/>
          <a:ln w="9525">
            <a:solidFill>
              <a:schemeClr val="tx1"/>
            </a:solidFill>
            <a:miter lim="800000"/>
            <a:headEnd/>
            <a:tailEnd type="triangle" w="med" len="med"/>
          </a:ln>
        </p:spPr>
      </p:cxnSp>
      <p:cxnSp>
        <p:nvCxnSpPr>
          <p:cNvPr id="66" name="AutoShape 18">
            <a:extLst>
              <a:ext uri="{FF2B5EF4-FFF2-40B4-BE49-F238E27FC236}">
                <a16:creationId xmlns:a16="http://schemas.microsoft.com/office/drawing/2014/main" id="{1DA10996-E7E0-42DF-82FA-A45468114845}"/>
              </a:ext>
            </a:extLst>
          </p:cNvPr>
          <p:cNvCxnSpPr>
            <a:cxnSpLocks noChangeShapeType="1"/>
            <a:stCxn id="54" idx="3"/>
            <a:endCxn id="56" idx="1"/>
          </p:cNvCxnSpPr>
          <p:nvPr/>
        </p:nvCxnSpPr>
        <p:spPr bwMode="auto">
          <a:xfrm>
            <a:off x="6718997" y="2342817"/>
            <a:ext cx="1512888" cy="476250"/>
          </a:xfrm>
          <a:prstGeom prst="bentConnector3">
            <a:avLst>
              <a:gd name="adj1" fmla="val 50000"/>
            </a:avLst>
          </a:prstGeom>
          <a:noFill/>
          <a:ln w="9525">
            <a:noFill/>
            <a:miter lim="800000"/>
            <a:headEnd/>
            <a:tailEnd type="triangle" w="med" len="med"/>
          </a:ln>
        </p:spPr>
      </p:cxnSp>
      <p:cxnSp>
        <p:nvCxnSpPr>
          <p:cNvPr id="67" name="AutoShape 19">
            <a:extLst>
              <a:ext uri="{FF2B5EF4-FFF2-40B4-BE49-F238E27FC236}">
                <a16:creationId xmlns:a16="http://schemas.microsoft.com/office/drawing/2014/main" id="{510CCEC5-4AE3-4F89-99A5-5BA23ECC8CB1}"/>
              </a:ext>
            </a:extLst>
          </p:cNvPr>
          <p:cNvCxnSpPr>
            <a:cxnSpLocks noChangeShapeType="1"/>
            <a:stCxn id="54" idx="3"/>
            <a:endCxn id="56" idx="1"/>
          </p:cNvCxnSpPr>
          <p:nvPr/>
        </p:nvCxnSpPr>
        <p:spPr bwMode="auto">
          <a:xfrm>
            <a:off x="6718997" y="2342817"/>
            <a:ext cx="1512888" cy="476250"/>
          </a:xfrm>
          <a:prstGeom prst="bentConnector3">
            <a:avLst>
              <a:gd name="adj1" fmla="val 50000"/>
            </a:avLst>
          </a:prstGeom>
          <a:noFill/>
          <a:ln w="9525">
            <a:solidFill>
              <a:schemeClr val="tx1"/>
            </a:solidFill>
            <a:miter lim="800000"/>
            <a:headEnd/>
            <a:tailEnd type="triangle" w="med" len="med"/>
          </a:ln>
        </p:spPr>
      </p:cxnSp>
      <p:sp>
        <p:nvSpPr>
          <p:cNvPr id="68" name="Rectangle 4">
            <a:extLst>
              <a:ext uri="{FF2B5EF4-FFF2-40B4-BE49-F238E27FC236}">
                <a16:creationId xmlns:a16="http://schemas.microsoft.com/office/drawing/2014/main" id="{CA36E95F-98A0-4427-8129-1C82C20D251F}"/>
              </a:ext>
            </a:extLst>
          </p:cNvPr>
          <p:cNvSpPr>
            <a:spLocks noChangeArrowheads="1"/>
          </p:cNvSpPr>
          <p:nvPr/>
        </p:nvSpPr>
        <p:spPr bwMode="auto">
          <a:xfrm>
            <a:off x="2112072" y="4555764"/>
            <a:ext cx="1439863" cy="628650"/>
          </a:xfrm>
          <a:prstGeom prst="rect">
            <a:avLst/>
          </a:prstGeom>
          <a:noFill/>
          <a:ln w="9525" algn="ctr">
            <a:solidFill>
              <a:srgbClr val="FF0000"/>
            </a:solidFill>
            <a:miter lim="800000"/>
            <a:headEnd/>
            <a:tailEnd/>
          </a:ln>
        </p:spPr>
        <p:txBody>
          <a:bodyPr wrap="none" lIns="92040" tIns="46019" rIns="92040" bIns="46019" anchor="ctr"/>
          <a:lstStyle/>
          <a:p>
            <a:endParaRPr lang="da-DK" sz="1600">
              <a:latin typeface="Calibri" pitchFamily="34" charset="0"/>
            </a:endParaRPr>
          </a:p>
        </p:txBody>
      </p:sp>
      <p:sp>
        <p:nvSpPr>
          <p:cNvPr id="69" name="Rectangle 5">
            <a:extLst>
              <a:ext uri="{FF2B5EF4-FFF2-40B4-BE49-F238E27FC236}">
                <a16:creationId xmlns:a16="http://schemas.microsoft.com/office/drawing/2014/main" id="{0254731B-0820-4EDD-B1E9-AEEDC17BB787}"/>
              </a:ext>
            </a:extLst>
          </p:cNvPr>
          <p:cNvSpPr>
            <a:spLocks noChangeArrowheads="1"/>
          </p:cNvSpPr>
          <p:nvPr/>
        </p:nvSpPr>
        <p:spPr bwMode="auto">
          <a:xfrm>
            <a:off x="4394897" y="5203464"/>
            <a:ext cx="1439863" cy="557212"/>
          </a:xfrm>
          <a:prstGeom prst="rect">
            <a:avLst/>
          </a:prstGeom>
          <a:noFill/>
          <a:ln w="9525" algn="ctr">
            <a:solidFill>
              <a:srgbClr val="FF0000"/>
            </a:solidFill>
            <a:miter lim="800000"/>
            <a:headEnd/>
            <a:tailEnd/>
          </a:ln>
        </p:spPr>
        <p:txBody>
          <a:bodyPr wrap="none" lIns="92040" tIns="46019" rIns="92040" bIns="46019" anchor="ctr"/>
          <a:lstStyle/>
          <a:p>
            <a:endParaRPr lang="da-DK" sz="1600">
              <a:latin typeface="Calibri" pitchFamily="34" charset="0"/>
            </a:endParaRPr>
          </a:p>
        </p:txBody>
      </p:sp>
      <p:sp>
        <p:nvSpPr>
          <p:cNvPr id="70" name="Rectangle 6">
            <a:extLst>
              <a:ext uri="{FF2B5EF4-FFF2-40B4-BE49-F238E27FC236}">
                <a16:creationId xmlns:a16="http://schemas.microsoft.com/office/drawing/2014/main" id="{10E9B539-CA6C-4FA0-980D-3B3160F820C7}"/>
              </a:ext>
            </a:extLst>
          </p:cNvPr>
          <p:cNvSpPr>
            <a:spLocks noChangeArrowheads="1"/>
          </p:cNvSpPr>
          <p:nvPr/>
        </p:nvSpPr>
        <p:spPr bwMode="auto">
          <a:xfrm>
            <a:off x="5279135" y="4123964"/>
            <a:ext cx="1439862" cy="555625"/>
          </a:xfrm>
          <a:prstGeom prst="rect">
            <a:avLst/>
          </a:prstGeom>
          <a:noFill/>
          <a:ln w="9525" algn="ctr">
            <a:solidFill>
              <a:schemeClr val="tx1"/>
            </a:solidFill>
            <a:miter lim="800000"/>
            <a:headEnd/>
            <a:tailEnd/>
          </a:ln>
        </p:spPr>
        <p:txBody>
          <a:bodyPr wrap="none" lIns="92040" tIns="46019" rIns="92040" bIns="46019" anchor="ctr"/>
          <a:lstStyle/>
          <a:p>
            <a:endParaRPr lang="da-DK" sz="1600">
              <a:latin typeface="Calibri" pitchFamily="34" charset="0"/>
            </a:endParaRPr>
          </a:p>
        </p:txBody>
      </p:sp>
      <p:sp>
        <p:nvSpPr>
          <p:cNvPr id="71" name="Rectangle 7">
            <a:extLst>
              <a:ext uri="{FF2B5EF4-FFF2-40B4-BE49-F238E27FC236}">
                <a16:creationId xmlns:a16="http://schemas.microsoft.com/office/drawing/2014/main" id="{BEC96C02-4FE2-4F15-AAD4-E60D18990C09}"/>
              </a:ext>
            </a:extLst>
          </p:cNvPr>
          <p:cNvSpPr>
            <a:spLocks noChangeArrowheads="1"/>
          </p:cNvSpPr>
          <p:nvPr/>
        </p:nvSpPr>
        <p:spPr bwMode="auto">
          <a:xfrm>
            <a:off x="6122097" y="5203464"/>
            <a:ext cx="1439863" cy="557212"/>
          </a:xfrm>
          <a:prstGeom prst="rect">
            <a:avLst/>
          </a:prstGeom>
          <a:noFill/>
          <a:ln w="9525" algn="ctr">
            <a:solidFill>
              <a:srgbClr val="FF0000"/>
            </a:solidFill>
            <a:miter lim="800000"/>
            <a:headEnd/>
            <a:tailEnd/>
          </a:ln>
        </p:spPr>
        <p:txBody>
          <a:bodyPr wrap="none" lIns="92040" tIns="46019" rIns="92040" bIns="46019" anchor="ctr"/>
          <a:lstStyle/>
          <a:p>
            <a:endParaRPr lang="da-DK" sz="1600">
              <a:latin typeface="Calibri" pitchFamily="34" charset="0"/>
            </a:endParaRPr>
          </a:p>
        </p:txBody>
      </p:sp>
      <p:sp>
        <p:nvSpPr>
          <p:cNvPr id="72" name="Rectangle 8">
            <a:extLst>
              <a:ext uri="{FF2B5EF4-FFF2-40B4-BE49-F238E27FC236}">
                <a16:creationId xmlns:a16="http://schemas.microsoft.com/office/drawing/2014/main" id="{357A61C7-678C-45B7-AA78-C4C991590185}"/>
              </a:ext>
            </a:extLst>
          </p:cNvPr>
          <p:cNvSpPr>
            <a:spLocks noChangeArrowheads="1"/>
          </p:cNvSpPr>
          <p:nvPr/>
        </p:nvSpPr>
        <p:spPr bwMode="auto">
          <a:xfrm>
            <a:off x="8231885" y="4555764"/>
            <a:ext cx="1439862" cy="628650"/>
          </a:xfrm>
          <a:prstGeom prst="rect">
            <a:avLst/>
          </a:prstGeom>
          <a:noFill/>
          <a:ln w="9525" algn="ctr">
            <a:solidFill>
              <a:srgbClr val="FF0000"/>
            </a:solidFill>
            <a:miter lim="800000"/>
            <a:headEnd/>
            <a:tailEnd/>
          </a:ln>
        </p:spPr>
        <p:txBody>
          <a:bodyPr wrap="none" lIns="92040" tIns="46019" rIns="92040" bIns="46019" anchor="ctr"/>
          <a:lstStyle/>
          <a:p>
            <a:endParaRPr lang="da-DK" sz="1600">
              <a:latin typeface="Calibri" pitchFamily="34" charset="0"/>
            </a:endParaRPr>
          </a:p>
        </p:txBody>
      </p:sp>
      <p:sp>
        <p:nvSpPr>
          <p:cNvPr id="73" name="Text Box 9">
            <a:extLst>
              <a:ext uri="{FF2B5EF4-FFF2-40B4-BE49-F238E27FC236}">
                <a16:creationId xmlns:a16="http://schemas.microsoft.com/office/drawing/2014/main" id="{4EFC3396-A459-4726-9DFC-84D7BC331395}"/>
              </a:ext>
            </a:extLst>
          </p:cNvPr>
          <p:cNvSpPr txBox="1">
            <a:spLocks noChangeArrowheads="1"/>
          </p:cNvSpPr>
          <p:nvPr/>
        </p:nvSpPr>
        <p:spPr bwMode="auto">
          <a:xfrm>
            <a:off x="2477197" y="4555764"/>
            <a:ext cx="762000" cy="523875"/>
          </a:xfrm>
          <a:prstGeom prst="rect">
            <a:avLst/>
          </a:prstGeom>
          <a:noFill/>
          <a:ln w="9525" algn="ctr">
            <a:noFill/>
            <a:miter lim="800000"/>
            <a:headEnd/>
            <a:tailEnd/>
          </a:ln>
        </p:spPr>
        <p:txBody>
          <a:bodyPr lIns="92040" tIns="46019" rIns="92040" bIns="46019">
            <a:spAutoFit/>
          </a:bodyPr>
          <a:lstStyle/>
          <a:p>
            <a:pPr algn="ctr" defTabSz="920750"/>
            <a:r>
              <a:rPr lang="da-DK" sz="1400">
                <a:latin typeface="Calibri" pitchFamily="34" charset="0"/>
              </a:rPr>
              <a:t>A</a:t>
            </a:r>
          </a:p>
          <a:p>
            <a:pPr algn="ctr" defTabSz="920750"/>
            <a:r>
              <a:rPr lang="da-DK" sz="1400">
                <a:latin typeface="Calibri" pitchFamily="34" charset="0"/>
              </a:rPr>
              <a:t>10 dage</a:t>
            </a:r>
          </a:p>
        </p:txBody>
      </p:sp>
      <p:sp>
        <p:nvSpPr>
          <p:cNvPr id="74" name="Text Box 10">
            <a:extLst>
              <a:ext uri="{FF2B5EF4-FFF2-40B4-BE49-F238E27FC236}">
                <a16:creationId xmlns:a16="http://schemas.microsoft.com/office/drawing/2014/main" id="{87901B80-FC1F-4F81-914E-4688BCC3E67F}"/>
              </a:ext>
            </a:extLst>
          </p:cNvPr>
          <p:cNvSpPr txBox="1">
            <a:spLocks noChangeArrowheads="1"/>
          </p:cNvSpPr>
          <p:nvPr/>
        </p:nvSpPr>
        <p:spPr bwMode="auto">
          <a:xfrm>
            <a:off x="5617272" y="4123964"/>
            <a:ext cx="671513" cy="523875"/>
          </a:xfrm>
          <a:prstGeom prst="rect">
            <a:avLst/>
          </a:prstGeom>
          <a:noFill/>
          <a:ln w="9525" algn="ctr">
            <a:noFill/>
            <a:miter lim="800000"/>
            <a:headEnd/>
            <a:tailEnd/>
          </a:ln>
        </p:spPr>
        <p:txBody>
          <a:bodyPr wrap="none" lIns="92040" tIns="46019" rIns="92040" bIns="46019">
            <a:spAutoFit/>
          </a:bodyPr>
          <a:lstStyle/>
          <a:p>
            <a:pPr algn="ctr" defTabSz="920750"/>
            <a:r>
              <a:rPr lang="da-DK" sz="1400">
                <a:latin typeface="Calibri" pitchFamily="34" charset="0"/>
              </a:rPr>
              <a:t>B</a:t>
            </a:r>
          </a:p>
          <a:p>
            <a:pPr algn="ctr" defTabSz="920750"/>
            <a:r>
              <a:rPr lang="da-DK" sz="1400">
                <a:latin typeface="Calibri" pitchFamily="34" charset="0"/>
              </a:rPr>
              <a:t>5 dage</a:t>
            </a:r>
          </a:p>
        </p:txBody>
      </p:sp>
      <p:sp>
        <p:nvSpPr>
          <p:cNvPr id="75" name="Text Box 11">
            <a:extLst>
              <a:ext uri="{FF2B5EF4-FFF2-40B4-BE49-F238E27FC236}">
                <a16:creationId xmlns:a16="http://schemas.microsoft.com/office/drawing/2014/main" id="{4492A46D-C301-4ED8-8CF4-6783BD6ACCF5}"/>
              </a:ext>
            </a:extLst>
          </p:cNvPr>
          <p:cNvSpPr txBox="1">
            <a:spLocks noChangeArrowheads="1"/>
          </p:cNvSpPr>
          <p:nvPr/>
        </p:nvSpPr>
        <p:spPr bwMode="auto">
          <a:xfrm>
            <a:off x="4748910" y="5236801"/>
            <a:ext cx="762000" cy="523875"/>
          </a:xfrm>
          <a:prstGeom prst="rect">
            <a:avLst/>
          </a:prstGeom>
          <a:noFill/>
          <a:ln w="9525" algn="ctr">
            <a:noFill/>
            <a:miter lim="800000"/>
            <a:headEnd/>
            <a:tailEnd/>
          </a:ln>
        </p:spPr>
        <p:txBody>
          <a:bodyPr lIns="92040" tIns="46019" rIns="92040" bIns="46019">
            <a:spAutoFit/>
          </a:bodyPr>
          <a:lstStyle/>
          <a:p>
            <a:pPr algn="ctr" defTabSz="920750"/>
            <a:r>
              <a:rPr lang="da-DK" sz="1400">
                <a:latin typeface="Calibri" pitchFamily="34" charset="0"/>
              </a:rPr>
              <a:t>C</a:t>
            </a:r>
          </a:p>
          <a:p>
            <a:pPr algn="ctr" defTabSz="920750"/>
            <a:r>
              <a:rPr lang="da-DK" sz="1400">
                <a:latin typeface="Calibri" pitchFamily="34" charset="0"/>
              </a:rPr>
              <a:t>12 dage</a:t>
            </a:r>
          </a:p>
        </p:txBody>
      </p:sp>
      <p:sp>
        <p:nvSpPr>
          <p:cNvPr id="77" name="Text Box 12">
            <a:extLst>
              <a:ext uri="{FF2B5EF4-FFF2-40B4-BE49-F238E27FC236}">
                <a16:creationId xmlns:a16="http://schemas.microsoft.com/office/drawing/2014/main" id="{03001332-665F-4E4B-BE75-9A93CD272A2A}"/>
              </a:ext>
            </a:extLst>
          </p:cNvPr>
          <p:cNvSpPr txBox="1">
            <a:spLocks noChangeArrowheads="1"/>
          </p:cNvSpPr>
          <p:nvPr/>
        </p:nvSpPr>
        <p:spPr bwMode="auto">
          <a:xfrm>
            <a:off x="6515797" y="5244739"/>
            <a:ext cx="671513" cy="523875"/>
          </a:xfrm>
          <a:prstGeom prst="rect">
            <a:avLst/>
          </a:prstGeom>
          <a:noFill/>
          <a:ln w="9525" algn="ctr">
            <a:noFill/>
            <a:miter lim="800000"/>
            <a:headEnd/>
            <a:tailEnd/>
          </a:ln>
        </p:spPr>
        <p:txBody>
          <a:bodyPr lIns="92040" tIns="46019" rIns="92040" bIns="46019">
            <a:spAutoFit/>
          </a:bodyPr>
          <a:lstStyle/>
          <a:p>
            <a:pPr algn="ctr" defTabSz="920750"/>
            <a:r>
              <a:rPr lang="da-DK" sz="1400">
                <a:latin typeface="Calibri" pitchFamily="34" charset="0"/>
              </a:rPr>
              <a:t>D</a:t>
            </a:r>
          </a:p>
          <a:p>
            <a:pPr algn="ctr" defTabSz="920750"/>
            <a:r>
              <a:rPr lang="da-DK" sz="1400">
                <a:latin typeface="Calibri" pitchFamily="34" charset="0"/>
              </a:rPr>
              <a:t>2 dage</a:t>
            </a:r>
          </a:p>
        </p:txBody>
      </p:sp>
      <p:sp>
        <p:nvSpPr>
          <p:cNvPr id="80" name="Text Box 13">
            <a:extLst>
              <a:ext uri="{FF2B5EF4-FFF2-40B4-BE49-F238E27FC236}">
                <a16:creationId xmlns:a16="http://schemas.microsoft.com/office/drawing/2014/main" id="{429DFF06-4185-45A8-9DFA-7E809CDFE2AA}"/>
              </a:ext>
            </a:extLst>
          </p:cNvPr>
          <p:cNvSpPr txBox="1">
            <a:spLocks noChangeArrowheads="1"/>
          </p:cNvSpPr>
          <p:nvPr/>
        </p:nvSpPr>
        <p:spPr bwMode="auto">
          <a:xfrm>
            <a:off x="8525572" y="4555764"/>
            <a:ext cx="762000" cy="523875"/>
          </a:xfrm>
          <a:prstGeom prst="rect">
            <a:avLst/>
          </a:prstGeom>
          <a:noFill/>
          <a:ln w="9525" algn="ctr">
            <a:noFill/>
            <a:miter lim="800000"/>
            <a:headEnd/>
            <a:tailEnd/>
          </a:ln>
        </p:spPr>
        <p:txBody>
          <a:bodyPr lIns="92040" tIns="46019" rIns="92040" bIns="46019">
            <a:spAutoFit/>
          </a:bodyPr>
          <a:lstStyle/>
          <a:p>
            <a:pPr algn="ctr" defTabSz="920750"/>
            <a:r>
              <a:rPr lang="da-DK" sz="1400">
                <a:latin typeface="Calibri" pitchFamily="34" charset="0"/>
              </a:rPr>
              <a:t>E</a:t>
            </a:r>
          </a:p>
          <a:p>
            <a:pPr algn="ctr" defTabSz="920750"/>
            <a:r>
              <a:rPr lang="da-DK" sz="1400">
                <a:latin typeface="Calibri" pitchFamily="34" charset="0"/>
              </a:rPr>
              <a:t>10 dage</a:t>
            </a:r>
          </a:p>
        </p:txBody>
      </p:sp>
      <p:cxnSp>
        <p:nvCxnSpPr>
          <p:cNvPr id="84" name="AutoShape 14">
            <a:extLst>
              <a:ext uri="{FF2B5EF4-FFF2-40B4-BE49-F238E27FC236}">
                <a16:creationId xmlns:a16="http://schemas.microsoft.com/office/drawing/2014/main" id="{A12C0642-101D-486A-9BAF-8493ACA81E0A}"/>
              </a:ext>
            </a:extLst>
          </p:cNvPr>
          <p:cNvCxnSpPr>
            <a:cxnSpLocks noChangeShapeType="1"/>
            <a:stCxn id="68" idx="3"/>
            <a:endCxn id="70" idx="1"/>
          </p:cNvCxnSpPr>
          <p:nvPr/>
        </p:nvCxnSpPr>
        <p:spPr bwMode="auto">
          <a:xfrm flipV="1">
            <a:off x="3551935" y="4401776"/>
            <a:ext cx="1727200" cy="468313"/>
          </a:xfrm>
          <a:prstGeom prst="bentConnector3">
            <a:avLst>
              <a:gd name="adj1" fmla="val 50000"/>
            </a:avLst>
          </a:prstGeom>
          <a:noFill/>
          <a:ln w="9525">
            <a:solidFill>
              <a:schemeClr val="tx1"/>
            </a:solidFill>
            <a:miter lim="800000"/>
            <a:headEnd/>
            <a:tailEnd type="triangle" w="med" len="med"/>
          </a:ln>
        </p:spPr>
      </p:cxnSp>
      <p:cxnSp>
        <p:nvCxnSpPr>
          <p:cNvPr id="91" name="AutoShape 15">
            <a:extLst>
              <a:ext uri="{FF2B5EF4-FFF2-40B4-BE49-F238E27FC236}">
                <a16:creationId xmlns:a16="http://schemas.microsoft.com/office/drawing/2014/main" id="{8E421A1B-5496-4F8D-9EC8-BD2741B62578}"/>
              </a:ext>
            </a:extLst>
          </p:cNvPr>
          <p:cNvCxnSpPr>
            <a:cxnSpLocks noChangeShapeType="1"/>
            <a:stCxn id="68" idx="3"/>
            <a:endCxn id="69" idx="1"/>
          </p:cNvCxnSpPr>
          <p:nvPr/>
        </p:nvCxnSpPr>
        <p:spPr bwMode="auto">
          <a:xfrm>
            <a:off x="3551935" y="4870089"/>
            <a:ext cx="842962" cy="612775"/>
          </a:xfrm>
          <a:prstGeom prst="bentConnector3">
            <a:avLst>
              <a:gd name="adj1" fmla="val 50000"/>
            </a:avLst>
          </a:prstGeom>
          <a:noFill/>
          <a:ln w="9525">
            <a:solidFill>
              <a:srgbClr val="FF0000"/>
            </a:solidFill>
            <a:miter lim="800000"/>
            <a:headEnd/>
            <a:tailEnd type="triangle" w="med" len="med"/>
          </a:ln>
        </p:spPr>
      </p:cxnSp>
      <p:cxnSp>
        <p:nvCxnSpPr>
          <p:cNvPr id="92" name="AutoShape 16">
            <a:extLst>
              <a:ext uri="{FF2B5EF4-FFF2-40B4-BE49-F238E27FC236}">
                <a16:creationId xmlns:a16="http://schemas.microsoft.com/office/drawing/2014/main" id="{251582A8-287F-4B9A-A8E7-E957645DC0E3}"/>
              </a:ext>
            </a:extLst>
          </p:cNvPr>
          <p:cNvCxnSpPr>
            <a:cxnSpLocks noChangeShapeType="1"/>
            <a:stCxn id="69" idx="3"/>
            <a:endCxn id="71" idx="1"/>
          </p:cNvCxnSpPr>
          <p:nvPr/>
        </p:nvCxnSpPr>
        <p:spPr bwMode="auto">
          <a:xfrm>
            <a:off x="5834760" y="5482864"/>
            <a:ext cx="287337" cy="1587"/>
          </a:xfrm>
          <a:prstGeom prst="straightConnector1">
            <a:avLst/>
          </a:prstGeom>
          <a:noFill/>
          <a:ln w="9525">
            <a:solidFill>
              <a:srgbClr val="FF0000"/>
            </a:solidFill>
            <a:round/>
            <a:headEnd/>
            <a:tailEnd type="triangle" w="med" len="med"/>
          </a:ln>
        </p:spPr>
      </p:cxnSp>
      <p:cxnSp>
        <p:nvCxnSpPr>
          <p:cNvPr id="94" name="AutoShape 17">
            <a:extLst>
              <a:ext uri="{FF2B5EF4-FFF2-40B4-BE49-F238E27FC236}">
                <a16:creationId xmlns:a16="http://schemas.microsoft.com/office/drawing/2014/main" id="{24CB1D79-C106-489E-ADA4-456EDC5EB86A}"/>
              </a:ext>
            </a:extLst>
          </p:cNvPr>
          <p:cNvCxnSpPr>
            <a:cxnSpLocks noChangeShapeType="1"/>
            <a:stCxn id="71" idx="3"/>
            <a:endCxn id="72" idx="1"/>
          </p:cNvCxnSpPr>
          <p:nvPr/>
        </p:nvCxnSpPr>
        <p:spPr bwMode="auto">
          <a:xfrm flipV="1">
            <a:off x="7561960" y="4870089"/>
            <a:ext cx="669925" cy="612775"/>
          </a:xfrm>
          <a:prstGeom prst="bentConnector3">
            <a:avLst>
              <a:gd name="adj1" fmla="val 50000"/>
            </a:avLst>
          </a:prstGeom>
          <a:noFill/>
          <a:ln w="9525">
            <a:solidFill>
              <a:srgbClr val="FF0000"/>
            </a:solidFill>
            <a:miter lim="800000"/>
            <a:headEnd/>
            <a:tailEnd type="triangle" w="med" len="med"/>
          </a:ln>
        </p:spPr>
      </p:cxnSp>
      <p:cxnSp>
        <p:nvCxnSpPr>
          <p:cNvPr id="95" name="AutoShape 18">
            <a:extLst>
              <a:ext uri="{FF2B5EF4-FFF2-40B4-BE49-F238E27FC236}">
                <a16:creationId xmlns:a16="http://schemas.microsoft.com/office/drawing/2014/main" id="{F3831A99-C071-45C9-81B3-D7849596F0A0}"/>
              </a:ext>
            </a:extLst>
          </p:cNvPr>
          <p:cNvCxnSpPr>
            <a:cxnSpLocks noChangeShapeType="1"/>
            <a:stCxn id="70" idx="3"/>
            <a:endCxn id="72" idx="1"/>
          </p:cNvCxnSpPr>
          <p:nvPr/>
        </p:nvCxnSpPr>
        <p:spPr bwMode="auto">
          <a:xfrm>
            <a:off x="6718997" y="4401776"/>
            <a:ext cx="1512888" cy="468313"/>
          </a:xfrm>
          <a:prstGeom prst="bentConnector3">
            <a:avLst>
              <a:gd name="adj1" fmla="val 50000"/>
            </a:avLst>
          </a:prstGeom>
          <a:noFill/>
          <a:ln w="9525">
            <a:noFill/>
            <a:miter lim="800000"/>
            <a:headEnd/>
            <a:tailEnd type="triangle" w="med" len="med"/>
          </a:ln>
        </p:spPr>
      </p:cxnSp>
      <p:cxnSp>
        <p:nvCxnSpPr>
          <p:cNvPr id="96" name="AutoShape 19">
            <a:extLst>
              <a:ext uri="{FF2B5EF4-FFF2-40B4-BE49-F238E27FC236}">
                <a16:creationId xmlns:a16="http://schemas.microsoft.com/office/drawing/2014/main" id="{1823C1F4-066A-48AE-B79D-73F9DFA2BB53}"/>
              </a:ext>
            </a:extLst>
          </p:cNvPr>
          <p:cNvCxnSpPr>
            <a:cxnSpLocks noChangeShapeType="1"/>
            <a:stCxn id="70" idx="3"/>
            <a:endCxn id="72" idx="1"/>
          </p:cNvCxnSpPr>
          <p:nvPr/>
        </p:nvCxnSpPr>
        <p:spPr bwMode="auto">
          <a:xfrm>
            <a:off x="6718997" y="4401776"/>
            <a:ext cx="1512888" cy="468313"/>
          </a:xfrm>
          <a:prstGeom prst="bentConnector3">
            <a:avLst>
              <a:gd name="adj1" fmla="val 50000"/>
            </a:avLst>
          </a:prstGeom>
          <a:noFill/>
          <a:ln w="9525">
            <a:solidFill>
              <a:schemeClr val="tx1"/>
            </a:solidFill>
            <a:miter lim="800000"/>
            <a:headEnd/>
            <a:tailEnd type="triangle" w="med" len="med"/>
          </a:ln>
        </p:spPr>
      </p:cxnSp>
      <p:sp>
        <p:nvSpPr>
          <p:cNvPr id="97" name="Tekstboks 46">
            <a:extLst>
              <a:ext uri="{FF2B5EF4-FFF2-40B4-BE49-F238E27FC236}">
                <a16:creationId xmlns:a16="http://schemas.microsoft.com/office/drawing/2014/main" id="{6999310F-50DB-43A1-A81B-7E9BA894B46D}"/>
              </a:ext>
            </a:extLst>
          </p:cNvPr>
          <p:cNvSpPr txBox="1">
            <a:spLocks noChangeArrowheads="1"/>
          </p:cNvSpPr>
          <p:nvPr/>
        </p:nvSpPr>
        <p:spPr bwMode="auto">
          <a:xfrm>
            <a:off x="1967610" y="4250964"/>
            <a:ext cx="358775"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0</a:t>
            </a:r>
          </a:p>
        </p:txBody>
      </p:sp>
      <p:sp>
        <p:nvSpPr>
          <p:cNvPr id="98" name="Tekstboks 47">
            <a:extLst>
              <a:ext uri="{FF2B5EF4-FFF2-40B4-BE49-F238E27FC236}">
                <a16:creationId xmlns:a16="http://schemas.microsoft.com/office/drawing/2014/main" id="{9551A8B1-2CB8-4EE8-B476-3BD537651D07}"/>
              </a:ext>
            </a:extLst>
          </p:cNvPr>
          <p:cNvSpPr txBox="1">
            <a:spLocks noChangeArrowheads="1"/>
          </p:cNvSpPr>
          <p:nvPr/>
        </p:nvSpPr>
        <p:spPr bwMode="auto">
          <a:xfrm>
            <a:off x="3294760" y="4250964"/>
            <a:ext cx="504825"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10</a:t>
            </a:r>
          </a:p>
        </p:txBody>
      </p:sp>
      <p:sp>
        <p:nvSpPr>
          <p:cNvPr id="99" name="Tekstboks 48">
            <a:extLst>
              <a:ext uri="{FF2B5EF4-FFF2-40B4-BE49-F238E27FC236}">
                <a16:creationId xmlns:a16="http://schemas.microsoft.com/office/drawing/2014/main" id="{B169715F-12D4-4F96-B8F0-7276789792E5}"/>
              </a:ext>
            </a:extLst>
          </p:cNvPr>
          <p:cNvSpPr txBox="1">
            <a:spLocks noChangeArrowheads="1"/>
          </p:cNvSpPr>
          <p:nvPr/>
        </p:nvSpPr>
        <p:spPr bwMode="auto">
          <a:xfrm>
            <a:off x="5031485" y="3819164"/>
            <a:ext cx="503237" cy="338137"/>
          </a:xfrm>
          <a:prstGeom prst="rect">
            <a:avLst/>
          </a:prstGeom>
          <a:noFill/>
          <a:ln w="9525">
            <a:noFill/>
            <a:miter lim="800000"/>
            <a:headEnd/>
            <a:tailEnd/>
          </a:ln>
        </p:spPr>
        <p:txBody>
          <a:bodyPr>
            <a:spAutoFit/>
          </a:bodyPr>
          <a:lstStyle/>
          <a:p>
            <a:pPr algn="ctr"/>
            <a:r>
              <a:rPr lang="da-DK" sz="1600">
                <a:latin typeface="Calibri" pitchFamily="34" charset="0"/>
              </a:rPr>
              <a:t>10</a:t>
            </a:r>
          </a:p>
        </p:txBody>
      </p:sp>
      <p:sp>
        <p:nvSpPr>
          <p:cNvPr id="100" name="Tekstboks 49">
            <a:extLst>
              <a:ext uri="{FF2B5EF4-FFF2-40B4-BE49-F238E27FC236}">
                <a16:creationId xmlns:a16="http://schemas.microsoft.com/office/drawing/2014/main" id="{81C35FA4-F407-44EA-9D21-F604245B0C7F}"/>
              </a:ext>
            </a:extLst>
          </p:cNvPr>
          <p:cNvSpPr txBox="1">
            <a:spLocks noChangeArrowheads="1"/>
          </p:cNvSpPr>
          <p:nvPr/>
        </p:nvSpPr>
        <p:spPr bwMode="auto">
          <a:xfrm>
            <a:off x="4156772" y="4908189"/>
            <a:ext cx="503238"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10</a:t>
            </a:r>
          </a:p>
        </p:txBody>
      </p:sp>
      <p:sp>
        <p:nvSpPr>
          <p:cNvPr id="101" name="Tekstboks 50">
            <a:extLst>
              <a:ext uri="{FF2B5EF4-FFF2-40B4-BE49-F238E27FC236}">
                <a16:creationId xmlns:a16="http://schemas.microsoft.com/office/drawing/2014/main" id="{A03F722C-A1A5-4919-A9F1-8AD3AB72EF32}"/>
              </a:ext>
            </a:extLst>
          </p:cNvPr>
          <p:cNvSpPr txBox="1">
            <a:spLocks noChangeArrowheads="1"/>
          </p:cNvSpPr>
          <p:nvPr/>
        </p:nvSpPr>
        <p:spPr bwMode="auto">
          <a:xfrm>
            <a:off x="6431660" y="3815989"/>
            <a:ext cx="503237" cy="338137"/>
          </a:xfrm>
          <a:prstGeom prst="rect">
            <a:avLst/>
          </a:prstGeom>
          <a:noFill/>
          <a:ln w="9525">
            <a:noFill/>
            <a:miter lim="800000"/>
            <a:headEnd/>
            <a:tailEnd/>
          </a:ln>
        </p:spPr>
        <p:txBody>
          <a:bodyPr>
            <a:spAutoFit/>
          </a:bodyPr>
          <a:lstStyle/>
          <a:p>
            <a:pPr algn="ctr"/>
            <a:r>
              <a:rPr lang="da-DK" sz="1600">
                <a:latin typeface="Calibri" pitchFamily="34" charset="0"/>
              </a:rPr>
              <a:t>15</a:t>
            </a:r>
          </a:p>
        </p:txBody>
      </p:sp>
      <p:sp>
        <p:nvSpPr>
          <p:cNvPr id="110" name="Tekstboks 51">
            <a:extLst>
              <a:ext uri="{FF2B5EF4-FFF2-40B4-BE49-F238E27FC236}">
                <a16:creationId xmlns:a16="http://schemas.microsoft.com/office/drawing/2014/main" id="{DF622815-AF7A-4219-92C0-E40364BC55D9}"/>
              </a:ext>
            </a:extLst>
          </p:cNvPr>
          <p:cNvSpPr txBox="1">
            <a:spLocks noChangeArrowheads="1"/>
          </p:cNvSpPr>
          <p:nvPr/>
        </p:nvSpPr>
        <p:spPr bwMode="auto">
          <a:xfrm>
            <a:off x="5566472" y="4908189"/>
            <a:ext cx="504825"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22</a:t>
            </a:r>
          </a:p>
        </p:txBody>
      </p:sp>
      <p:sp>
        <p:nvSpPr>
          <p:cNvPr id="111" name="Tekstboks 53">
            <a:extLst>
              <a:ext uri="{FF2B5EF4-FFF2-40B4-BE49-F238E27FC236}">
                <a16:creationId xmlns:a16="http://schemas.microsoft.com/office/drawing/2014/main" id="{AC7C84DB-5CA3-4B91-9745-6F2E172CADE8}"/>
              </a:ext>
            </a:extLst>
          </p:cNvPr>
          <p:cNvSpPr txBox="1">
            <a:spLocks noChangeArrowheads="1"/>
          </p:cNvSpPr>
          <p:nvPr/>
        </p:nvSpPr>
        <p:spPr bwMode="auto">
          <a:xfrm>
            <a:off x="5898260" y="4906601"/>
            <a:ext cx="503237" cy="338138"/>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22</a:t>
            </a:r>
          </a:p>
        </p:txBody>
      </p:sp>
      <p:sp>
        <p:nvSpPr>
          <p:cNvPr id="113" name="Tekstboks 54">
            <a:extLst>
              <a:ext uri="{FF2B5EF4-FFF2-40B4-BE49-F238E27FC236}">
                <a16:creationId xmlns:a16="http://schemas.microsoft.com/office/drawing/2014/main" id="{1E2871F0-4E96-45DF-A177-84ACD4BBDA47}"/>
              </a:ext>
            </a:extLst>
          </p:cNvPr>
          <p:cNvSpPr txBox="1">
            <a:spLocks noChangeArrowheads="1"/>
          </p:cNvSpPr>
          <p:nvPr/>
        </p:nvSpPr>
        <p:spPr bwMode="auto">
          <a:xfrm>
            <a:off x="7295260" y="4906601"/>
            <a:ext cx="504825" cy="338138"/>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24</a:t>
            </a:r>
          </a:p>
        </p:txBody>
      </p:sp>
      <p:sp>
        <p:nvSpPr>
          <p:cNvPr id="114" name="Tekstboks 55">
            <a:extLst>
              <a:ext uri="{FF2B5EF4-FFF2-40B4-BE49-F238E27FC236}">
                <a16:creationId xmlns:a16="http://schemas.microsoft.com/office/drawing/2014/main" id="{867274D2-4506-4F98-80C0-94853887DA3E}"/>
              </a:ext>
            </a:extLst>
          </p:cNvPr>
          <p:cNvSpPr txBox="1">
            <a:spLocks noChangeArrowheads="1"/>
          </p:cNvSpPr>
          <p:nvPr/>
        </p:nvSpPr>
        <p:spPr bwMode="auto">
          <a:xfrm>
            <a:off x="7973122" y="4247789"/>
            <a:ext cx="503238"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24</a:t>
            </a:r>
          </a:p>
        </p:txBody>
      </p:sp>
      <p:sp>
        <p:nvSpPr>
          <p:cNvPr id="116" name="Tekstboks 56">
            <a:extLst>
              <a:ext uri="{FF2B5EF4-FFF2-40B4-BE49-F238E27FC236}">
                <a16:creationId xmlns:a16="http://schemas.microsoft.com/office/drawing/2014/main" id="{3C4A2826-E2FE-4C14-B1FC-31B7C08D70BB}"/>
              </a:ext>
            </a:extLst>
          </p:cNvPr>
          <p:cNvSpPr txBox="1">
            <a:spLocks noChangeArrowheads="1"/>
          </p:cNvSpPr>
          <p:nvPr/>
        </p:nvSpPr>
        <p:spPr bwMode="auto">
          <a:xfrm>
            <a:off x="9412985" y="4249376"/>
            <a:ext cx="504825" cy="338138"/>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34</a:t>
            </a:r>
          </a:p>
        </p:txBody>
      </p:sp>
      <p:sp>
        <p:nvSpPr>
          <p:cNvPr id="117" name="Tekstboks 57">
            <a:extLst>
              <a:ext uri="{FF2B5EF4-FFF2-40B4-BE49-F238E27FC236}">
                <a16:creationId xmlns:a16="http://schemas.microsoft.com/office/drawing/2014/main" id="{A6DB3449-61C4-4F90-AB9B-1170F42D31AC}"/>
              </a:ext>
            </a:extLst>
          </p:cNvPr>
          <p:cNvSpPr txBox="1">
            <a:spLocks noChangeArrowheads="1"/>
          </p:cNvSpPr>
          <p:nvPr/>
        </p:nvSpPr>
        <p:spPr bwMode="auto">
          <a:xfrm>
            <a:off x="9412985" y="5143139"/>
            <a:ext cx="504825"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34</a:t>
            </a:r>
          </a:p>
        </p:txBody>
      </p:sp>
      <p:sp>
        <p:nvSpPr>
          <p:cNvPr id="119" name="Tekstboks 58">
            <a:extLst>
              <a:ext uri="{FF2B5EF4-FFF2-40B4-BE49-F238E27FC236}">
                <a16:creationId xmlns:a16="http://schemas.microsoft.com/office/drawing/2014/main" id="{6FEEB5BC-2463-4E33-82AD-6A2E1969EBF2}"/>
              </a:ext>
            </a:extLst>
          </p:cNvPr>
          <p:cNvSpPr txBox="1">
            <a:spLocks noChangeArrowheads="1"/>
          </p:cNvSpPr>
          <p:nvPr/>
        </p:nvSpPr>
        <p:spPr bwMode="auto">
          <a:xfrm>
            <a:off x="7962010" y="5143139"/>
            <a:ext cx="504825"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24</a:t>
            </a:r>
          </a:p>
        </p:txBody>
      </p:sp>
      <p:sp>
        <p:nvSpPr>
          <p:cNvPr id="120" name="Tekstboks 59">
            <a:extLst>
              <a:ext uri="{FF2B5EF4-FFF2-40B4-BE49-F238E27FC236}">
                <a16:creationId xmlns:a16="http://schemas.microsoft.com/office/drawing/2014/main" id="{AA2FB622-2AFC-485B-93A8-06C2AE5537F9}"/>
              </a:ext>
            </a:extLst>
          </p:cNvPr>
          <p:cNvSpPr txBox="1">
            <a:spLocks noChangeArrowheads="1"/>
          </p:cNvSpPr>
          <p:nvPr/>
        </p:nvSpPr>
        <p:spPr bwMode="auto">
          <a:xfrm>
            <a:off x="6474522" y="4628789"/>
            <a:ext cx="503238" cy="339725"/>
          </a:xfrm>
          <a:prstGeom prst="rect">
            <a:avLst/>
          </a:prstGeom>
          <a:noFill/>
          <a:ln w="9525">
            <a:noFill/>
            <a:miter lim="800000"/>
            <a:headEnd/>
            <a:tailEnd/>
          </a:ln>
        </p:spPr>
        <p:txBody>
          <a:bodyPr>
            <a:spAutoFit/>
          </a:bodyPr>
          <a:lstStyle/>
          <a:p>
            <a:pPr algn="ctr"/>
            <a:r>
              <a:rPr lang="da-DK" sz="1600">
                <a:latin typeface="Calibri" pitchFamily="34" charset="0"/>
              </a:rPr>
              <a:t>24</a:t>
            </a:r>
          </a:p>
        </p:txBody>
      </p:sp>
      <p:sp>
        <p:nvSpPr>
          <p:cNvPr id="122" name="Tekstboks 60">
            <a:extLst>
              <a:ext uri="{FF2B5EF4-FFF2-40B4-BE49-F238E27FC236}">
                <a16:creationId xmlns:a16="http://schemas.microsoft.com/office/drawing/2014/main" id="{DFE11AEC-7717-4982-88A0-31AD7C107F3F}"/>
              </a:ext>
            </a:extLst>
          </p:cNvPr>
          <p:cNvSpPr txBox="1">
            <a:spLocks noChangeArrowheads="1"/>
          </p:cNvSpPr>
          <p:nvPr/>
        </p:nvSpPr>
        <p:spPr bwMode="auto">
          <a:xfrm>
            <a:off x="5031485" y="4628789"/>
            <a:ext cx="503237" cy="339725"/>
          </a:xfrm>
          <a:prstGeom prst="rect">
            <a:avLst/>
          </a:prstGeom>
          <a:noFill/>
          <a:ln w="9525">
            <a:noFill/>
            <a:miter lim="800000"/>
            <a:headEnd/>
            <a:tailEnd/>
          </a:ln>
        </p:spPr>
        <p:txBody>
          <a:bodyPr>
            <a:spAutoFit/>
          </a:bodyPr>
          <a:lstStyle/>
          <a:p>
            <a:pPr algn="ctr"/>
            <a:r>
              <a:rPr lang="da-DK" sz="1600">
                <a:latin typeface="Calibri" pitchFamily="34" charset="0"/>
              </a:rPr>
              <a:t>19</a:t>
            </a:r>
          </a:p>
        </p:txBody>
      </p:sp>
      <p:sp>
        <p:nvSpPr>
          <p:cNvPr id="123" name="Tekstboks 61">
            <a:extLst>
              <a:ext uri="{FF2B5EF4-FFF2-40B4-BE49-F238E27FC236}">
                <a16:creationId xmlns:a16="http://schemas.microsoft.com/office/drawing/2014/main" id="{B7B0B125-295B-4128-890D-5471A10D6F80}"/>
              </a:ext>
            </a:extLst>
          </p:cNvPr>
          <p:cNvSpPr txBox="1">
            <a:spLocks noChangeArrowheads="1"/>
          </p:cNvSpPr>
          <p:nvPr/>
        </p:nvSpPr>
        <p:spPr bwMode="auto">
          <a:xfrm>
            <a:off x="7295260" y="5708289"/>
            <a:ext cx="504825"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24</a:t>
            </a:r>
          </a:p>
        </p:txBody>
      </p:sp>
      <p:sp>
        <p:nvSpPr>
          <p:cNvPr id="125" name="Tekstboks 62">
            <a:extLst>
              <a:ext uri="{FF2B5EF4-FFF2-40B4-BE49-F238E27FC236}">
                <a16:creationId xmlns:a16="http://schemas.microsoft.com/office/drawing/2014/main" id="{DEA60701-6F1A-4F52-B5C7-D0FEE2650633}"/>
              </a:ext>
            </a:extLst>
          </p:cNvPr>
          <p:cNvSpPr txBox="1">
            <a:spLocks noChangeArrowheads="1"/>
          </p:cNvSpPr>
          <p:nvPr/>
        </p:nvSpPr>
        <p:spPr bwMode="auto">
          <a:xfrm>
            <a:off x="5895085" y="5708289"/>
            <a:ext cx="504825"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22</a:t>
            </a:r>
          </a:p>
        </p:txBody>
      </p:sp>
      <p:sp>
        <p:nvSpPr>
          <p:cNvPr id="126" name="Tekstboks 63">
            <a:extLst>
              <a:ext uri="{FF2B5EF4-FFF2-40B4-BE49-F238E27FC236}">
                <a16:creationId xmlns:a16="http://schemas.microsoft.com/office/drawing/2014/main" id="{8EFAD1E0-421A-4770-9C64-FF79FDF5AC00}"/>
              </a:ext>
            </a:extLst>
          </p:cNvPr>
          <p:cNvSpPr txBox="1">
            <a:spLocks noChangeArrowheads="1"/>
          </p:cNvSpPr>
          <p:nvPr/>
        </p:nvSpPr>
        <p:spPr bwMode="auto">
          <a:xfrm>
            <a:off x="5566472" y="5708289"/>
            <a:ext cx="504825"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22</a:t>
            </a:r>
          </a:p>
        </p:txBody>
      </p:sp>
      <p:sp>
        <p:nvSpPr>
          <p:cNvPr id="128" name="Tekstboks 64">
            <a:extLst>
              <a:ext uri="{FF2B5EF4-FFF2-40B4-BE49-F238E27FC236}">
                <a16:creationId xmlns:a16="http://schemas.microsoft.com/office/drawing/2014/main" id="{E9F038C1-6E48-4C59-AB70-C23DE56E1055}"/>
              </a:ext>
            </a:extLst>
          </p:cNvPr>
          <p:cNvSpPr txBox="1">
            <a:spLocks noChangeArrowheads="1"/>
          </p:cNvSpPr>
          <p:nvPr/>
        </p:nvSpPr>
        <p:spPr bwMode="auto">
          <a:xfrm>
            <a:off x="4158360" y="5709876"/>
            <a:ext cx="504825" cy="338138"/>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10</a:t>
            </a:r>
          </a:p>
        </p:txBody>
      </p:sp>
      <p:sp>
        <p:nvSpPr>
          <p:cNvPr id="129" name="Tekstboks 65">
            <a:extLst>
              <a:ext uri="{FF2B5EF4-FFF2-40B4-BE49-F238E27FC236}">
                <a16:creationId xmlns:a16="http://schemas.microsoft.com/office/drawing/2014/main" id="{8ACBDEEE-BC84-4418-95EF-C9475BE58DF9}"/>
              </a:ext>
            </a:extLst>
          </p:cNvPr>
          <p:cNvSpPr txBox="1">
            <a:spLocks noChangeArrowheads="1"/>
          </p:cNvSpPr>
          <p:nvPr/>
        </p:nvSpPr>
        <p:spPr bwMode="auto">
          <a:xfrm>
            <a:off x="3313810" y="5143139"/>
            <a:ext cx="503237" cy="338137"/>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10</a:t>
            </a:r>
          </a:p>
        </p:txBody>
      </p:sp>
      <p:sp>
        <p:nvSpPr>
          <p:cNvPr id="130" name="Tekstboks 66">
            <a:extLst>
              <a:ext uri="{FF2B5EF4-FFF2-40B4-BE49-F238E27FC236}">
                <a16:creationId xmlns:a16="http://schemas.microsoft.com/office/drawing/2014/main" id="{8B41970A-0C9A-4E7D-B01C-3104CEDB2831}"/>
              </a:ext>
            </a:extLst>
          </p:cNvPr>
          <p:cNvSpPr txBox="1">
            <a:spLocks noChangeArrowheads="1"/>
          </p:cNvSpPr>
          <p:nvPr/>
        </p:nvSpPr>
        <p:spPr bwMode="auto">
          <a:xfrm>
            <a:off x="1967610" y="5132026"/>
            <a:ext cx="358775" cy="338138"/>
          </a:xfrm>
          <a:prstGeom prst="rect">
            <a:avLst/>
          </a:prstGeom>
          <a:noFill/>
          <a:ln w="9525">
            <a:noFill/>
            <a:miter lim="800000"/>
            <a:headEnd/>
            <a:tailEnd/>
          </a:ln>
        </p:spPr>
        <p:txBody>
          <a:bodyPr>
            <a:spAutoFit/>
          </a:bodyPr>
          <a:lstStyle/>
          <a:p>
            <a:pPr algn="ctr"/>
            <a:r>
              <a:rPr lang="da-DK" sz="1600">
                <a:solidFill>
                  <a:srgbClr val="FF0000"/>
                </a:solidFill>
                <a:latin typeface="Calibri" pitchFamily="34" charset="0"/>
              </a:rPr>
              <a:t>0</a:t>
            </a:r>
          </a:p>
        </p:txBody>
      </p:sp>
      <p:sp>
        <p:nvSpPr>
          <p:cNvPr id="131" name="Tekstboks 67">
            <a:extLst>
              <a:ext uri="{FF2B5EF4-FFF2-40B4-BE49-F238E27FC236}">
                <a16:creationId xmlns:a16="http://schemas.microsoft.com/office/drawing/2014/main" id="{AB453412-35AD-4854-8B83-1E4D193D2779}"/>
              </a:ext>
            </a:extLst>
          </p:cNvPr>
          <p:cNvSpPr txBox="1">
            <a:spLocks noChangeArrowheads="1"/>
          </p:cNvSpPr>
          <p:nvPr/>
        </p:nvSpPr>
        <p:spPr bwMode="auto">
          <a:xfrm>
            <a:off x="8663685" y="5687651"/>
            <a:ext cx="1728787" cy="339725"/>
          </a:xfrm>
          <a:prstGeom prst="rect">
            <a:avLst/>
          </a:prstGeom>
          <a:noFill/>
          <a:ln w="9525">
            <a:noFill/>
            <a:miter lim="800000"/>
            <a:headEnd/>
            <a:tailEnd/>
          </a:ln>
        </p:spPr>
        <p:txBody>
          <a:bodyPr>
            <a:spAutoFit/>
          </a:bodyPr>
          <a:lstStyle/>
          <a:p>
            <a:r>
              <a:rPr lang="da-DK" sz="1600">
                <a:solidFill>
                  <a:srgbClr val="FF0000"/>
                </a:solidFill>
                <a:latin typeface="Calibri" pitchFamily="34" charset="0"/>
              </a:rPr>
              <a:t>Rød = kritisk vej</a:t>
            </a:r>
          </a:p>
        </p:txBody>
      </p:sp>
      <p:sp>
        <p:nvSpPr>
          <p:cNvPr id="132" name="Tekstboks 68">
            <a:extLst>
              <a:ext uri="{FF2B5EF4-FFF2-40B4-BE49-F238E27FC236}">
                <a16:creationId xmlns:a16="http://schemas.microsoft.com/office/drawing/2014/main" id="{7B261EB4-823D-42A1-9BCD-4A8087CECF59}"/>
              </a:ext>
            </a:extLst>
          </p:cNvPr>
          <p:cNvSpPr txBox="1">
            <a:spLocks noChangeArrowheads="1"/>
          </p:cNvSpPr>
          <p:nvPr/>
        </p:nvSpPr>
        <p:spPr bwMode="auto">
          <a:xfrm>
            <a:off x="1462784" y="2144380"/>
            <a:ext cx="1295401" cy="277812"/>
          </a:xfrm>
          <a:prstGeom prst="rect">
            <a:avLst/>
          </a:prstGeom>
          <a:noFill/>
          <a:ln w="9525">
            <a:noFill/>
            <a:miter lim="800000"/>
            <a:headEnd/>
            <a:tailEnd/>
          </a:ln>
        </p:spPr>
        <p:txBody>
          <a:bodyPr>
            <a:spAutoFit/>
          </a:bodyPr>
          <a:lstStyle/>
          <a:p>
            <a:pPr algn="ctr"/>
            <a:r>
              <a:rPr lang="da-DK" sz="1200">
                <a:latin typeface="Calibri" pitchFamily="34" charset="0"/>
              </a:rPr>
              <a:t>Tidligste start</a:t>
            </a:r>
          </a:p>
        </p:txBody>
      </p:sp>
      <p:sp>
        <p:nvSpPr>
          <p:cNvPr id="133" name="Tekstboks 69">
            <a:extLst>
              <a:ext uri="{FF2B5EF4-FFF2-40B4-BE49-F238E27FC236}">
                <a16:creationId xmlns:a16="http://schemas.microsoft.com/office/drawing/2014/main" id="{1A904FD9-EBA7-4035-A3E1-6496A8178F57}"/>
              </a:ext>
            </a:extLst>
          </p:cNvPr>
          <p:cNvSpPr txBox="1">
            <a:spLocks noChangeArrowheads="1"/>
          </p:cNvSpPr>
          <p:nvPr/>
        </p:nvSpPr>
        <p:spPr bwMode="auto">
          <a:xfrm>
            <a:off x="2831210" y="2133267"/>
            <a:ext cx="1295400" cy="277813"/>
          </a:xfrm>
          <a:prstGeom prst="rect">
            <a:avLst/>
          </a:prstGeom>
          <a:noFill/>
          <a:ln w="9525">
            <a:noFill/>
            <a:miter lim="800000"/>
            <a:headEnd/>
            <a:tailEnd/>
          </a:ln>
        </p:spPr>
        <p:txBody>
          <a:bodyPr>
            <a:spAutoFit/>
          </a:bodyPr>
          <a:lstStyle/>
          <a:p>
            <a:pPr algn="ctr"/>
            <a:r>
              <a:rPr lang="da-DK" sz="1200">
                <a:latin typeface="Calibri" pitchFamily="34" charset="0"/>
              </a:rPr>
              <a:t>Tidligste slut</a:t>
            </a:r>
          </a:p>
        </p:txBody>
      </p:sp>
      <p:sp>
        <p:nvSpPr>
          <p:cNvPr id="134" name="Tekstboks 70">
            <a:extLst>
              <a:ext uri="{FF2B5EF4-FFF2-40B4-BE49-F238E27FC236}">
                <a16:creationId xmlns:a16="http://schemas.microsoft.com/office/drawing/2014/main" id="{9179981E-CFC7-4415-AE9B-F88D4ED6EB29}"/>
              </a:ext>
            </a:extLst>
          </p:cNvPr>
          <p:cNvSpPr txBox="1">
            <a:spLocks noChangeArrowheads="1"/>
          </p:cNvSpPr>
          <p:nvPr/>
        </p:nvSpPr>
        <p:spPr bwMode="auto">
          <a:xfrm>
            <a:off x="1462784" y="3152442"/>
            <a:ext cx="1295401" cy="277813"/>
          </a:xfrm>
          <a:prstGeom prst="rect">
            <a:avLst/>
          </a:prstGeom>
          <a:noFill/>
          <a:ln w="9525">
            <a:noFill/>
            <a:miter lim="800000"/>
            <a:headEnd/>
            <a:tailEnd/>
          </a:ln>
        </p:spPr>
        <p:txBody>
          <a:bodyPr>
            <a:spAutoFit/>
          </a:bodyPr>
          <a:lstStyle/>
          <a:p>
            <a:pPr algn="ctr"/>
            <a:r>
              <a:rPr lang="da-DK" sz="1200">
                <a:latin typeface="Calibri" pitchFamily="34" charset="0"/>
              </a:rPr>
              <a:t>Seneste start</a:t>
            </a:r>
          </a:p>
        </p:txBody>
      </p:sp>
      <p:sp>
        <p:nvSpPr>
          <p:cNvPr id="135" name="Tekstboks 71">
            <a:extLst>
              <a:ext uri="{FF2B5EF4-FFF2-40B4-BE49-F238E27FC236}">
                <a16:creationId xmlns:a16="http://schemas.microsoft.com/office/drawing/2014/main" id="{FC7444CB-1C6B-4BB9-8518-0783EEE36051}"/>
              </a:ext>
            </a:extLst>
          </p:cNvPr>
          <p:cNvSpPr txBox="1">
            <a:spLocks noChangeArrowheads="1"/>
          </p:cNvSpPr>
          <p:nvPr/>
        </p:nvSpPr>
        <p:spPr bwMode="auto">
          <a:xfrm>
            <a:off x="2831210" y="3152442"/>
            <a:ext cx="1295400" cy="277813"/>
          </a:xfrm>
          <a:prstGeom prst="rect">
            <a:avLst/>
          </a:prstGeom>
          <a:noFill/>
          <a:ln w="9525">
            <a:noFill/>
            <a:miter lim="800000"/>
            <a:headEnd/>
            <a:tailEnd/>
          </a:ln>
        </p:spPr>
        <p:txBody>
          <a:bodyPr>
            <a:spAutoFit/>
          </a:bodyPr>
          <a:lstStyle/>
          <a:p>
            <a:pPr algn="ctr"/>
            <a:r>
              <a:rPr lang="da-DK" sz="1200">
                <a:latin typeface="Calibri" pitchFamily="34" charset="0"/>
              </a:rPr>
              <a:t>Seneste slut</a:t>
            </a:r>
          </a:p>
        </p:txBody>
      </p:sp>
      <p:sp>
        <p:nvSpPr>
          <p:cNvPr id="5" name="Tekstfelt 4">
            <a:extLst>
              <a:ext uri="{FF2B5EF4-FFF2-40B4-BE49-F238E27FC236}">
                <a16:creationId xmlns:a16="http://schemas.microsoft.com/office/drawing/2014/main" id="{61246762-5A57-4281-921B-074FA549BA9E}"/>
              </a:ext>
            </a:extLst>
          </p:cNvPr>
          <p:cNvSpPr txBox="1"/>
          <p:nvPr/>
        </p:nvSpPr>
        <p:spPr>
          <a:xfrm>
            <a:off x="1197126" y="6194216"/>
            <a:ext cx="9508255" cy="553998"/>
          </a:xfrm>
          <a:prstGeom prst="rect">
            <a:avLst/>
          </a:prstGeom>
          <a:noFill/>
        </p:spPr>
        <p:txBody>
          <a:bodyPr wrap="square" rtlCol="0">
            <a:spAutoFit/>
          </a:bodyPr>
          <a:lstStyle/>
          <a:p>
            <a:pPr algn="ctr"/>
            <a:r>
              <a:rPr lang="da-DK" sz="1600" dirty="0">
                <a:latin typeface="Calibri" pitchFamily="34" charset="0"/>
              </a:rPr>
              <a:t>Kritisk vej ses ved, at der ikke er forskel på aktiviteternes tidligst start og senest start.</a:t>
            </a:r>
          </a:p>
          <a:p>
            <a:pPr algn="ctr"/>
            <a:endParaRPr lang="da-DK" sz="1400" dirty="0"/>
          </a:p>
        </p:txBody>
      </p:sp>
      <p:sp>
        <p:nvSpPr>
          <p:cNvPr id="136" name="Tekstfelt 135">
            <a:extLst>
              <a:ext uri="{FF2B5EF4-FFF2-40B4-BE49-F238E27FC236}">
                <a16:creationId xmlns:a16="http://schemas.microsoft.com/office/drawing/2014/main" id="{A19A57A4-B52E-49F9-91B6-C1C7D6119AF2}"/>
              </a:ext>
            </a:extLst>
          </p:cNvPr>
          <p:cNvSpPr txBox="1"/>
          <p:nvPr/>
        </p:nvSpPr>
        <p:spPr>
          <a:xfrm>
            <a:off x="1197126" y="1438600"/>
            <a:ext cx="9508255" cy="553998"/>
          </a:xfrm>
          <a:prstGeom prst="rect">
            <a:avLst/>
          </a:prstGeom>
          <a:noFill/>
        </p:spPr>
        <p:txBody>
          <a:bodyPr wrap="square" rtlCol="0">
            <a:spAutoFit/>
          </a:bodyPr>
          <a:lstStyle/>
          <a:p>
            <a:pPr algn="ctr"/>
            <a:r>
              <a:rPr lang="da-DK" sz="1600" dirty="0">
                <a:latin typeface="Calibri" pitchFamily="34" charset="0"/>
              </a:rPr>
              <a:t>Aktiviteterne opstillet i et netværksdiagram (netværksplan)</a:t>
            </a:r>
          </a:p>
          <a:p>
            <a:pPr algn="ctr"/>
            <a:endParaRPr lang="da-DK" sz="1400" dirty="0"/>
          </a:p>
        </p:txBody>
      </p:sp>
      <p:pic>
        <p:nvPicPr>
          <p:cNvPr id="3" name="Grafik 64" descr="Hjem">
            <a:hlinkClick r:id="rId10" action="ppaction://hlinksldjump"/>
            <a:extLst>
              <a:ext uri="{FF2B5EF4-FFF2-40B4-BE49-F238E27FC236}">
                <a16:creationId xmlns:a16="http://schemas.microsoft.com/office/drawing/2014/main" id="{16AFDDA3-4FE1-4D5D-8692-5BC0AAD814B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2E15EB77-6B05-4C07-877B-A8B56818411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pic>
        <p:nvPicPr>
          <p:cNvPr id="7" name="Grafik 6" descr="Arbejdsgang ">
            <a:hlinkClick r:id="rId15" action="ppaction://hlinksldjump"/>
            <a:extLst>
              <a:ext uri="{FF2B5EF4-FFF2-40B4-BE49-F238E27FC236}">
                <a16:creationId xmlns:a16="http://schemas.microsoft.com/office/drawing/2014/main" id="{7770AC16-E7D4-44A1-B6BD-0E3990E098C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7811" y="139311"/>
            <a:ext cx="407840" cy="407840"/>
          </a:xfrm>
          <a:prstGeom prst="rect">
            <a:avLst/>
          </a:prstGeom>
        </p:spPr>
      </p:pic>
      <p:pic>
        <p:nvPicPr>
          <p:cNvPr id="2" name="Grafik 1" descr="Gentag">
            <a:hlinkClick r:id="rId18" action="ppaction://hlinksldjump"/>
            <a:extLst>
              <a:ext uri="{FF2B5EF4-FFF2-40B4-BE49-F238E27FC236}">
                <a16:creationId xmlns:a16="http://schemas.microsoft.com/office/drawing/2014/main" id="{2CBAE1B1-C060-4F63-A1F9-5B9E6BA5EEB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0516395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Eksempel på risikoanalyse</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6" name="Billede 5" descr="Et billede, der indeholder skærmbillede&#10;&#10;Automatisk genereret beskrivelse">
            <a:extLst>
              <a:ext uri="{FF2B5EF4-FFF2-40B4-BE49-F238E27FC236}">
                <a16:creationId xmlns:a16="http://schemas.microsoft.com/office/drawing/2014/main" id="{8817D676-40AF-49EB-94A2-A5B0F9EA2B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4872" y="1959939"/>
            <a:ext cx="11556413" cy="2630466"/>
          </a:xfrm>
          <a:prstGeom prst="rect">
            <a:avLst/>
          </a:prstGeom>
        </p:spPr>
      </p:pic>
      <p:sp>
        <p:nvSpPr>
          <p:cNvPr id="7" name="Tekstfelt 6">
            <a:extLst>
              <a:ext uri="{FF2B5EF4-FFF2-40B4-BE49-F238E27FC236}">
                <a16:creationId xmlns:a16="http://schemas.microsoft.com/office/drawing/2014/main" id="{D4A702BA-756B-48D9-9D7C-58A270064824}"/>
              </a:ext>
            </a:extLst>
          </p:cNvPr>
          <p:cNvSpPr txBox="1"/>
          <p:nvPr/>
        </p:nvSpPr>
        <p:spPr>
          <a:xfrm>
            <a:off x="377504" y="1652162"/>
            <a:ext cx="4597167" cy="307777"/>
          </a:xfrm>
          <a:prstGeom prst="rect">
            <a:avLst/>
          </a:prstGeom>
          <a:noFill/>
        </p:spPr>
        <p:txBody>
          <a:bodyPr wrap="square" rtlCol="0">
            <a:spAutoFit/>
          </a:bodyPr>
          <a:lstStyle/>
          <a:p>
            <a:r>
              <a:rPr lang="da-DK" sz="1400" dirty="0"/>
              <a:t>Skærmbillede taget fra Excel-ark: </a:t>
            </a:r>
          </a:p>
        </p:txBody>
      </p:sp>
      <p:sp>
        <p:nvSpPr>
          <p:cNvPr id="8" name="Tekstfelt 7">
            <a:extLst>
              <a:ext uri="{FF2B5EF4-FFF2-40B4-BE49-F238E27FC236}">
                <a16:creationId xmlns:a16="http://schemas.microsoft.com/office/drawing/2014/main" id="{A8057910-7C3F-421A-9AA9-8390E88540B9}"/>
              </a:ext>
            </a:extLst>
          </p:cNvPr>
          <p:cNvSpPr txBox="1"/>
          <p:nvPr/>
        </p:nvSpPr>
        <p:spPr>
          <a:xfrm>
            <a:off x="377504" y="4816213"/>
            <a:ext cx="4597167" cy="307777"/>
          </a:xfrm>
          <a:prstGeom prst="rect">
            <a:avLst/>
          </a:prstGeom>
          <a:noFill/>
        </p:spPr>
        <p:txBody>
          <a:bodyPr wrap="square" rtlCol="0">
            <a:spAutoFit/>
          </a:bodyPr>
          <a:lstStyle/>
          <a:p>
            <a:r>
              <a:rPr lang="da-DK" sz="1400" dirty="0"/>
              <a:t>Skærmbillede taget fra Excel-ark: </a:t>
            </a:r>
          </a:p>
        </p:txBody>
      </p:sp>
      <p:pic>
        <p:nvPicPr>
          <p:cNvPr id="10" name="Billede 9">
            <a:extLst>
              <a:ext uri="{FF2B5EF4-FFF2-40B4-BE49-F238E27FC236}">
                <a16:creationId xmlns:a16="http://schemas.microsoft.com/office/drawing/2014/main" id="{3A6AEDDD-45DD-416A-B024-74712C5047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93213" y="4816213"/>
            <a:ext cx="2317106" cy="2082833"/>
          </a:xfrm>
          <a:prstGeom prst="rect">
            <a:avLst/>
          </a:prstGeom>
        </p:spPr>
      </p:pic>
      <p:pic>
        <p:nvPicPr>
          <p:cNvPr id="3" name="Grafik 64" descr="Hjem">
            <a:hlinkClick r:id="rId12" action="ppaction://hlinksldjump"/>
            <a:extLst>
              <a:ext uri="{FF2B5EF4-FFF2-40B4-BE49-F238E27FC236}">
                <a16:creationId xmlns:a16="http://schemas.microsoft.com/office/drawing/2014/main" id="{74D3F728-0F45-4801-B413-5C1BD66021F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153" y="127113"/>
            <a:ext cx="407840" cy="407840"/>
          </a:xfrm>
          <a:prstGeom prst="rect">
            <a:avLst/>
          </a:prstGeom>
        </p:spPr>
      </p:pic>
      <p:pic>
        <p:nvPicPr>
          <p:cNvPr id="5" name="Grafik 10" descr="Pil vandret u-vending">
            <a:hlinkClick r:id="" action="ppaction://hlinkshowjump?jump=lastslideviewed"/>
            <a:extLst>
              <a:ext uri="{FF2B5EF4-FFF2-40B4-BE49-F238E27FC236}">
                <a16:creationId xmlns:a16="http://schemas.microsoft.com/office/drawing/2014/main" id="{950D8D19-7244-4CEC-9974-8C03BA5E05E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5587" y="157640"/>
            <a:ext cx="347297" cy="373662"/>
          </a:xfrm>
          <a:prstGeom prst="rect">
            <a:avLst/>
          </a:prstGeom>
        </p:spPr>
      </p:pic>
      <p:pic>
        <p:nvPicPr>
          <p:cNvPr id="2" name="Grafik 1" descr="Arbejdsgang ">
            <a:hlinkClick r:id="rId17" action="ppaction://hlinksldjump"/>
            <a:extLst>
              <a:ext uri="{FF2B5EF4-FFF2-40B4-BE49-F238E27FC236}">
                <a16:creationId xmlns:a16="http://schemas.microsoft.com/office/drawing/2014/main" id="{989B5C67-9C89-4383-8693-FA8CD47AA4A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17811" y="139311"/>
            <a:ext cx="407840" cy="407840"/>
          </a:xfrm>
          <a:prstGeom prst="rect">
            <a:avLst/>
          </a:prstGeom>
        </p:spPr>
      </p:pic>
      <p:pic>
        <p:nvPicPr>
          <p:cNvPr id="9" name="Grafik 8" descr="Gentag">
            <a:hlinkClick r:id="rId20" action="ppaction://hlinksldjump"/>
            <a:extLst>
              <a:ext uri="{FF2B5EF4-FFF2-40B4-BE49-F238E27FC236}">
                <a16:creationId xmlns:a16="http://schemas.microsoft.com/office/drawing/2014/main" id="{8184E1E2-6558-4D86-8661-DF409B94F1ED}"/>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19894632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3E2ACB83-0ABB-44C4-AB04-D1C9A7D1F33E}"/>
              </a:ext>
            </a:extLst>
          </p:cNvPr>
          <p:cNvSpPr txBox="1"/>
          <p:nvPr/>
        </p:nvSpPr>
        <p:spPr>
          <a:xfrm>
            <a:off x="282072" y="1479662"/>
            <a:ext cx="2897355" cy="5262979"/>
          </a:xfrm>
          <a:prstGeom prst="rect">
            <a:avLst/>
          </a:prstGeom>
          <a:noFill/>
        </p:spPr>
        <p:txBody>
          <a:bodyPr wrap="square" rtlCol="0">
            <a:spAutoFit/>
          </a:bodyPr>
          <a:lstStyle/>
          <a:p>
            <a:pPr marL="342900" indent="-342900">
              <a:buAutoNum type="arabicPeriod"/>
            </a:pPr>
            <a:r>
              <a:rPr lang="da-DK" sz="1400" dirty="0"/>
              <a:t>Beregn realiserede omkostninger indtil nu, og lav et estimeret overslag på alle øvrige aktiviteter - fra opgavens begyndelse til projektets afslutning.</a:t>
            </a:r>
          </a:p>
          <a:p>
            <a:pPr marL="342900" indent="-342900">
              <a:buAutoNum type="arabicPeriod"/>
            </a:pPr>
            <a:endParaRPr lang="da-DK" sz="1400" dirty="0"/>
          </a:p>
          <a:p>
            <a:pPr marL="342900" indent="-342900">
              <a:buAutoNum type="arabicPeriod"/>
            </a:pPr>
            <a:r>
              <a:rPr lang="da-DK" sz="1400" dirty="0"/>
              <a:t>Læg beregningerne ind i et </a:t>
            </a:r>
            <a:r>
              <a:rPr lang="da-DK" sz="1400" dirty="0" err="1"/>
              <a:t>cashflow</a:t>
            </a:r>
            <a:r>
              <a:rPr lang="da-DK" sz="1400" dirty="0"/>
              <a:t>-diagram over passende tidsintervaller (eks. faser/måneder/kvartaler) og udregne fra periode til periode som akkumulerede omkostninger.</a:t>
            </a:r>
          </a:p>
          <a:p>
            <a:pPr marL="342900" indent="-342900">
              <a:buAutoNum type="arabicPeriod"/>
            </a:pPr>
            <a:endParaRPr lang="da-DK" sz="1400" dirty="0"/>
          </a:p>
          <a:p>
            <a:pPr marL="342900" indent="-342900">
              <a:buAutoNum type="arabicPeriod"/>
            </a:pPr>
            <a:r>
              <a:rPr lang="da-DK" sz="1400" dirty="0"/>
              <a:t>Lav en beregning over forventet udbytte fra projektet er afsluttet og frem til den tidshorisont som succeskriterierne dækker.</a:t>
            </a:r>
          </a:p>
          <a:p>
            <a:pPr marL="342900" indent="-342900">
              <a:buAutoNum type="arabicPeriod"/>
            </a:pPr>
            <a:endParaRPr lang="da-DK" sz="1400" dirty="0"/>
          </a:p>
          <a:p>
            <a:pPr marL="342900" indent="-342900">
              <a:buAutoNum type="arabicPeriod"/>
            </a:pPr>
            <a:r>
              <a:rPr lang="da-DK" sz="1400" dirty="0"/>
              <a:t>Lav en </a:t>
            </a:r>
            <a:r>
              <a:rPr lang="da-DK" sz="1400" dirty="0" err="1"/>
              <a:t>Cost</a:t>
            </a:r>
            <a:r>
              <a:rPr lang="da-DK" sz="1400" dirty="0"/>
              <a:t>/benefit graf over dine beregninger og fastlæg ”Break-even” og ”</a:t>
            </a:r>
            <a:r>
              <a:rPr lang="da-DK" sz="1400" dirty="0" err="1"/>
              <a:t>Payback</a:t>
            </a:r>
            <a:r>
              <a:rPr lang="da-DK" sz="1400" dirty="0"/>
              <a:t>-time”.</a:t>
            </a:r>
          </a:p>
        </p:txBody>
      </p:sp>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Eksempel på </a:t>
            </a:r>
            <a:r>
              <a:rPr lang="da-DK" sz="2000" dirty="0" err="1"/>
              <a:t>Cost</a:t>
            </a:r>
            <a:r>
              <a:rPr lang="da-DK" sz="2000" dirty="0"/>
              <a:t>/benefit analyse</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1"/>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graphicFrame>
        <p:nvGraphicFramePr>
          <p:cNvPr id="2" name="Tabel 6">
            <a:extLst>
              <a:ext uri="{FF2B5EF4-FFF2-40B4-BE49-F238E27FC236}">
                <a16:creationId xmlns:a16="http://schemas.microsoft.com/office/drawing/2014/main" id="{11446EA4-8FE3-4EDD-9772-C420E66A0767}"/>
              </a:ext>
            </a:extLst>
          </p:cNvPr>
          <p:cNvGraphicFramePr>
            <a:graphicFrameLocks noGrp="1"/>
          </p:cNvGraphicFramePr>
          <p:nvPr>
            <p:extLst>
              <p:ext uri="{D42A27DB-BD31-4B8C-83A1-F6EECF244321}">
                <p14:modId xmlns:p14="http://schemas.microsoft.com/office/powerpoint/2010/main" val="1853613395"/>
              </p:ext>
            </p:extLst>
          </p:nvPr>
        </p:nvGraphicFramePr>
        <p:xfrm>
          <a:off x="3622536" y="1829409"/>
          <a:ext cx="7685824" cy="2125980"/>
        </p:xfrm>
        <a:graphic>
          <a:graphicData uri="http://schemas.openxmlformats.org/drawingml/2006/table">
            <a:tbl>
              <a:tblPr firstRow="1" bandRow="1">
                <a:tableStyleId>{5C22544A-7EE6-4342-B048-85BDC9FD1C3A}</a:tableStyleId>
              </a:tblPr>
              <a:tblGrid>
                <a:gridCol w="1398101">
                  <a:extLst>
                    <a:ext uri="{9D8B030D-6E8A-4147-A177-3AD203B41FA5}">
                      <a16:colId xmlns:a16="http://schemas.microsoft.com/office/drawing/2014/main" val="610414825"/>
                    </a:ext>
                  </a:extLst>
                </a:gridCol>
                <a:gridCol w="1061659">
                  <a:extLst>
                    <a:ext uri="{9D8B030D-6E8A-4147-A177-3AD203B41FA5}">
                      <a16:colId xmlns:a16="http://schemas.microsoft.com/office/drawing/2014/main" val="3576618325"/>
                    </a:ext>
                  </a:extLst>
                </a:gridCol>
                <a:gridCol w="1106520">
                  <a:extLst>
                    <a:ext uri="{9D8B030D-6E8A-4147-A177-3AD203B41FA5}">
                      <a16:colId xmlns:a16="http://schemas.microsoft.com/office/drawing/2014/main" val="526898628"/>
                    </a:ext>
                  </a:extLst>
                </a:gridCol>
                <a:gridCol w="1113996">
                  <a:extLst>
                    <a:ext uri="{9D8B030D-6E8A-4147-A177-3AD203B41FA5}">
                      <a16:colId xmlns:a16="http://schemas.microsoft.com/office/drawing/2014/main" val="394028696"/>
                    </a:ext>
                  </a:extLst>
                </a:gridCol>
                <a:gridCol w="994371">
                  <a:extLst>
                    <a:ext uri="{9D8B030D-6E8A-4147-A177-3AD203B41FA5}">
                      <a16:colId xmlns:a16="http://schemas.microsoft.com/office/drawing/2014/main" val="514288758"/>
                    </a:ext>
                  </a:extLst>
                </a:gridCol>
                <a:gridCol w="680361">
                  <a:extLst>
                    <a:ext uri="{9D8B030D-6E8A-4147-A177-3AD203B41FA5}">
                      <a16:colId xmlns:a16="http://schemas.microsoft.com/office/drawing/2014/main" val="2812440569"/>
                    </a:ext>
                  </a:extLst>
                </a:gridCol>
                <a:gridCol w="687835">
                  <a:extLst>
                    <a:ext uri="{9D8B030D-6E8A-4147-A177-3AD203B41FA5}">
                      <a16:colId xmlns:a16="http://schemas.microsoft.com/office/drawing/2014/main" val="1348556317"/>
                    </a:ext>
                  </a:extLst>
                </a:gridCol>
                <a:gridCol w="642981">
                  <a:extLst>
                    <a:ext uri="{9D8B030D-6E8A-4147-A177-3AD203B41FA5}">
                      <a16:colId xmlns:a16="http://schemas.microsoft.com/office/drawing/2014/main" val="132756982"/>
                    </a:ext>
                  </a:extLst>
                </a:gridCol>
              </a:tblGrid>
              <a:tr h="242385">
                <a:tc>
                  <a:txBody>
                    <a:bodyPr/>
                    <a:lstStyle/>
                    <a:p>
                      <a:endParaRPr lang="da-DK" sz="1050" dirty="0">
                        <a:solidFill>
                          <a:schemeClr val="tx1"/>
                        </a:solidFill>
                      </a:endParaRPr>
                    </a:p>
                  </a:txBody>
                  <a:tcPr>
                    <a:solidFill>
                      <a:schemeClr val="accent2">
                        <a:lumMod val="20000"/>
                        <a:lumOff val="80000"/>
                      </a:schemeClr>
                    </a:solidFill>
                  </a:tcPr>
                </a:tc>
                <a:tc>
                  <a:txBody>
                    <a:bodyPr/>
                    <a:lstStyle/>
                    <a:p>
                      <a:pPr algn="ctr"/>
                      <a:r>
                        <a:rPr lang="da-DK" sz="1050" dirty="0">
                          <a:solidFill>
                            <a:schemeClr val="tx1"/>
                          </a:solidFill>
                        </a:rPr>
                        <a:t>Ide/analyse</a:t>
                      </a:r>
                    </a:p>
                  </a:txBody>
                  <a:tcPr>
                    <a:solidFill>
                      <a:schemeClr val="accent2">
                        <a:lumMod val="20000"/>
                        <a:lumOff val="80000"/>
                      </a:schemeClr>
                    </a:solidFill>
                  </a:tcPr>
                </a:tc>
                <a:tc>
                  <a:txBody>
                    <a:bodyPr/>
                    <a:lstStyle/>
                    <a:p>
                      <a:pPr algn="ctr"/>
                      <a:r>
                        <a:rPr lang="da-DK" sz="1050" dirty="0">
                          <a:solidFill>
                            <a:schemeClr val="tx1"/>
                          </a:solidFill>
                        </a:rPr>
                        <a:t>Planlægning</a:t>
                      </a:r>
                    </a:p>
                  </a:txBody>
                  <a:tcPr>
                    <a:solidFill>
                      <a:schemeClr val="accent2">
                        <a:lumMod val="20000"/>
                        <a:lumOff val="80000"/>
                      </a:schemeClr>
                    </a:solidFill>
                  </a:tcPr>
                </a:tc>
                <a:tc>
                  <a:txBody>
                    <a:bodyPr/>
                    <a:lstStyle/>
                    <a:p>
                      <a:pPr algn="ctr"/>
                      <a:r>
                        <a:rPr lang="da-DK" sz="1050" dirty="0">
                          <a:solidFill>
                            <a:schemeClr val="tx1"/>
                          </a:solidFill>
                        </a:rPr>
                        <a:t>Gennemførelse</a:t>
                      </a:r>
                    </a:p>
                  </a:txBody>
                  <a:tcPr>
                    <a:solidFill>
                      <a:schemeClr val="accent2">
                        <a:lumMod val="20000"/>
                        <a:lumOff val="80000"/>
                      </a:schemeClr>
                    </a:solidFill>
                  </a:tcPr>
                </a:tc>
                <a:tc>
                  <a:txBody>
                    <a:bodyPr/>
                    <a:lstStyle/>
                    <a:p>
                      <a:pPr algn="ctr"/>
                      <a:r>
                        <a:rPr lang="da-DK" sz="1050" dirty="0">
                          <a:solidFill>
                            <a:schemeClr val="tx1"/>
                          </a:solidFill>
                        </a:rPr>
                        <a:t>Afslutning</a:t>
                      </a:r>
                    </a:p>
                  </a:txBody>
                  <a:tcPr>
                    <a:solidFill>
                      <a:schemeClr val="accent2">
                        <a:lumMod val="20000"/>
                        <a:lumOff val="80000"/>
                      </a:schemeClr>
                    </a:solidFill>
                  </a:tcPr>
                </a:tc>
                <a:tc>
                  <a:txBody>
                    <a:bodyPr/>
                    <a:lstStyle/>
                    <a:p>
                      <a:pPr algn="ctr"/>
                      <a:r>
                        <a:rPr lang="da-DK" sz="1050" dirty="0">
                          <a:solidFill>
                            <a:schemeClr val="tx1"/>
                          </a:solidFill>
                        </a:rPr>
                        <a:t>1 år</a:t>
                      </a:r>
                    </a:p>
                  </a:txBody>
                  <a:tcPr>
                    <a:solidFill>
                      <a:schemeClr val="accent2">
                        <a:lumMod val="20000"/>
                        <a:lumOff val="80000"/>
                      </a:schemeClr>
                    </a:solidFill>
                  </a:tcPr>
                </a:tc>
                <a:tc>
                  <a:txBody>
                    <a:bodyPr/>
                    <a:lstStyle/>
                    <a:p>
                      <a:pPr algn="ctr"/>
                      <a:r>
                        <a:rPr lang="da-DK" sz="1050" dirty="0">
                          <a:solidFill>
                            <a:schemeClr val="tx1"/>
                          </a:solidFill>
                        </a:rPr>
                        <a:t>2 år </a:t>
                      </a:r>
                    </a:p>
                  </a:txBody>
                  <a:tcPr>
                    <a:solidFill>
                      <a:schemeClr val="accent2">
                        <a:lumMod val="20000"/>
                        <a:lumOff val="80000"/>
                      </a:schemeClr>
                    </a:solidFill>
                  </a:tcPr>
                </a:tc>
                <a:tc>
                  <a:txBody>
                    <a:bodyPr/>
                    <a:lstStyle/>
                    <a:p>
                      <a:pPr algn="ctr"/>
                      <a:r>
                        <a:rPr lang="da-DK" sz="1050" dirty="0">
                          <a:solidFill>
                            <a:schemeClr val="tx1"/>
                          </a:solidFill>
                        </a:rPr>
                        <a:t>3 år</a:t>
                      </a:r>
                    </a:p>
                  </a:txBody>
                  <a:tcPr>
                    <a:solidFill>
                      <a:schemeClr val="accent2">
                        <a:lumMod val="20000"/>
                        <a:lumOff val="80000"/>
                      </a:schemeClr>
                    </a:solidFill>
                  </a:tcPr>
                </a:tc>
                <a:extLst>
                  <a:ext uri="{0D108BD9-81ED-4DB2-BD59-A6C34878D82A}">
                    <a16:rowId xmlns:a16="http://schemas.microsoft.com/office/drawing/2014/main" val="1551256868"/>
                  </a:ext>
                </a:extLst>
              </a:tr>
              <a:tr h="242385">
                <a:tc>
                  <a:txBody>
                    <a:bodyPr/>
                    <a:lstStyle/>
                    <a:p>
                      <a:r>
                        <a:rPr lang="da-DK" sz="1050" dirty="0"/>
                        <a:t>Indtægter</a:t>
                      </a:r>
                    </a:p>
                    <a:p>
                      <a:r>
                        <a:rPr lang="da-DK" sz="1050" dirty="0"/>
                        <a:t>- besparelser</a:t>
                      </a:r>
                      <a:br>
                        <a:rPr lang="da-DK" sz="1050" dirty="0"/>
                      </a:br>
                      <a:r>
                        <a:rPr lang="da-DK" sz="1050" dirty="0"/>
                        <a:t>- kontingent</a:t>
                      </a:r>
                      <a:br>
                        <a:rPr lang="da-DK" sz="1050" dirty="0"/>
                      </a:br>
                      <a:r>
                        <a:rPr lang="da-DK" sz="1050" dirty="0"/>
                        <a:t>- entré </a:t>
                      </a:r>
                    </a:p>
                  </a:txBody>
                  <a:tcPr/>
                </a:tc>
                <a:tc>
                  <a:txBody>
                    <a:bodyPr/>
                    <a:lstStyle/>
                    <a:p>
                      <a:pPr algn="ctr"/>
                      <a:r>
                        <a:rPr lang="da-DK" sz="1050" dirty="0"/>
                        <a:t>0</a:t>
                      </a:r>
                    </a:p>
                  </a:txBody>
                  <a:tcPr/>
                </a:tc>
                <a:tc>
                  <a:txBody>
                    <a:bodyPr/>
                    <a:lstStyle/>
                    <a:p>
                      <a:pPr algn="ctr"/>
                      <a:r>
                        <a:rPr lang="da-DK" sz="1050" dirty="0"/>
                        <a:t>0</a:t>
                      </a:r>
                    </a:p>
                  </a:txBody>
                  <a:tcPr/>
                </a:tc>
                <a:tc>
                  <a:txBody>
                    <a:bodyPr/>
                    <a:lstStyle/>
                    <a:p>
                      <a:pPr algn="ctr"/>
                      <a:r>
                        <a:rPr lang="da-DK" sz="1050" dirty="0"/>
                        <a:t>0</a:t>
                      </a:r>
                    </a:p>
                  </a:txBody>
                  <a:tcPr/>
                </a:tc>
                <a:tc>
                  <a:txBody>
                    <a:bodyPr/>
                    <a:lstStyle/>
                    <a:p>
                      <a:pPr algn="ctr"/>
                      <a:r>
                        <a:rPr lang="da-DK" sz="1050" dirty="0"/>
                        <a:t>0</a:t>
                      </a:r>
                    </a:p>
                  </a:txBody>
                  <a:tcPr/>
                </a:tc>
                <a:tc>
                  <a:txBody>
                    <a:bodyPr/>
                    <a:lstStyle/>
                    <a:p>
                      <a:pPr algn="ctr"/>
                      <a:endParaRPr lang="da-DK" sz="1050" dirty="0"/>
                    </a:p>
                    <a:p>
                      <a:pPr algn="ctr"/>
                      <a:r>
                        <a:rPr lang="da-DK" sz="1050" dirty="0"/>
                        <a:t>2000</a:t>
                      </a:r>
                    </a:p>
                    <a:p>
                      <a:pPr algn="ctr"/>
                      <a:r>
                        <a:rPr lang="da-DK" sz="1050" dirty="0"/>
                        <a:t>8000</a:t>
                      </a:r>
                      <a:br>
                        <a:rPr lang="da-DK" sz="1050" dirty="0"/>
                      </a:br>
                      <a:r>
                        <a:rPr lang="da-DK" sz="1050" dirty="0"/>
                        <a:t>2000</a:t>
                      </a:r>
                    </a:p>
                  </a:txBody>
                  <a:tcPr/>
                </a:tc>
                <a:tc>
                  <a:txBody>
                    <a:bodyPr/>
                    <a:lstStyle/>
                    <a:p>
                      <a:pPr algn="ctr"/>
                      <a:endParaRPr lang="da-DK" sz="1050" dirty="0"/>
                    </a:p>
                    <a:p>
                      <a:pPr algn="ctr"/>
                      <a:r>
                        <a:rPr lang="da-DK" sz="1050" dirty="0"/>
                        <a:t>5000</a:t>
                      </a:r>
                    </a:p>
                    <a:p>
                      <a:pPr algn="ctr"/>
                      <a:r>
                        <a:rPr lang="da-DK" sz="1050" dirty="0"/>
                        <a:t>16000</a:t>
                      </a:r>
                      <a:br>
                        <a:rPr lang="da-DK" sz="1050" dirty="0"/>
                      </a:br>
                      <a:r>
                        <a:rPr lang="da-DK" sz="1050" dirty="0"/>
                        <a:t>4000</a:t>
                      </a:r>
                    </a:p>
                  </a:txBody>
                  <a:tcPr/>
                </a:tc>
                <a:tc>
                  <a:txBody>
                    <a:bodyPr/>
                    <a:lstStyle/>
                    <a:p>
                      <a:pPr algn="ctr"/>
                      <a:endParaRPr lang="da-DK" sz="1050" dirty="0"/>
                    </a:p>
                    <a:p>
                      <a:pPr algn="ctr"/>
                      <a:r>
                        <a:rPr lang="da-DK" sz="1050" dirty="0"/>
                        <a:t>8000</a:t>
                      </a:r>
                    </a:p>
                    <a:p>
                      <a:pPr algn="ctr"/>
                      <a:r>
                        <a:rPr lang="da-DK" sz="1050" dirty="0"/>
                        <a:t>32000</a:t>
                      </a:r>
                      <a:br>
                        <a:rPr lang="da-DK" sz="1050" dirty="0"/>
                      </a:br>
                      <a:r>
                        <a:rPr lang="da-DK" sz="1050" dirty="0"/>
                        <a:t>6000</a:t>
                      </a:r>
                    </a:p>
                  </a:txBody>
                  <a:tcPr/>
                </a:tc>
                <a:extLst>
                  <a:ext uri="{0D108BD9-81ED-4DB2-BD59-A6C34878D82A}">
                    <a16:rowId xmlns:a16="http://schemas.microsoft.com/office/drawing/2014/main" val="3578125538"/>
                  </a:ext>
                </a:extLst>
              </a:tr>
              <a:tr h="242385">
                <a:tc>
                  <a:txBody>
                    <a:bodyPr/>
                    <a:lstStyle/>
                    <a:p>
                      <a:r>
                        <a:rPr lang="da-DK" sz="1050" dirty="0"/>
                        <a:t>Udgifter</a:t>
                      </a:r>
                    </a:p>
                    <a:p>
                      <a:r>
                        <a:rPr lang="da-DK" sz="1050" dirty="0"/>
                        <a:t>- lønninger</a:t>
                      </a:r>
                      <a:br>
                        <a:rPr lang="da-DK" sz="1050" dirty="0"/>
                      </a:br>
                      <a:r>
                        <a:rPr lang="da-DK" sz="1050" dirty="0"/>
                        <a:t>- transport</a:t>
                      </a:r>
                      <a:br>
                        <a:rPr lang="da-DK" sz="1050" dirty="0"/>
                      </a:br>
                      <a:r>
                        <a:rPr lang="da-DK" sz="1050" dirty="0"/>
                        <a:t>- indkøb</a:t>
                      </a:r>
                      <a:br>
                        <a:rPr lang="da-DK" sz="1050" dirty="0"/>
                      </a:br>
                      <a:r>
                        <a:rPr lang="da-DK" sz="1050" dirty="0"/>
                        <a:t>- lokaleleje</a:t>
                      </a:r>
                    </a:p>
                  </a:txBody>
                  <a:tcPr/>
                </a:tc>
                <a:tc>
                  <a:txBody>
                    <a:bodyPr/>
                    <a:lstStyle/>
                    <a:p>
                      <a:pPr algn="ctr"/>
                      <a:endParaRPr lang="da-DK" sz="1050" dirty="0"/>
                    </a:p>
                    <a:p>
                      <a:pPr algn="ctr"/>
                      <a:r>
                        <a:rPr lang="da-DK" sz="1050" dirty="0"/>
                        <a:t>3000</a:t>
                      </a:r>
                    </a:p>
                    <a:p>
                      <a:pPr algn="ctr"/>
                      <a:r>
                        <a:rPr lang="da-DK" sz="1050" dirty="0"/>
                        <a:t>2000</a:t>
                      </a:r>
                      <a:br>
                        <a:rPr lang="da-DK" sz="1050" dirty="0"/>
                      </a:br>
                      <a:br>
                        <a:rPr lang="da-DK" sz="1050" dirty="0"/>
                      </a:br>
                      <a:endParaRPr lang="da-DK" sz="1050" dirty="0"/>
                    </a:p>
                  </a:txBody>
                  <a:tcPr/>
                </a:tc>
                <a:tc>
                  <a:txBody>
                    <a:bodyPr/>
                    <a:lstStyle/>
                    <a:p>
                      <a:pPr algn="ctr"/>
                      <a:endParaRPr lang="da-DK" sz="1050" dirty="0"/>
                    </a:p>
                    <a:p>
                      <a:pPr algn="ctr"/>
                      <a:r>
                        <a:rPr lang="da-DK" sz="1050" dirty="0"/>
                        <a:t>6000</a:t>
                      </a:r>
                      <a:br>
                        <a:rPr lang="da-DK" sz="1050" dirty="0"/>
                      </a:br>
                      <a:r>
                        <a:rPr lang="da-DK" sz="1050" dirty="0"/>
                        <a:t>3000</a:t>
                      </a:r>
                    </a:p>
                    <a:p>
                      <a:pPr algn="ctr"/>
                      <a:endParaRPr lang="da-DK" sz="1050" dirty="0"/>
                    </a:p>
                    <a:p>
                      <a:pPr algn="ctr"/>
                      <a:r>
                        <a:rPr lang="da-DK" sz="1050" dirty="0"/>
                        <a:t>2000</a:t>
                      </a:r>
                    </a:p>
                  </a:txBody>
                  <a:tcPr/>
                </a:tc>
                <a:tc>
                  <a:txBody>
                    <a:bodyPr/>
                    <a:lstStyle/>
                    <a:p>
                      <a:pPr algn="ctr"/>
                      <a:endParaRPr lang="da-DK" sz="1050" dirty="0"/>
                    </a:p>
                    <a:p>
                      <a:pPr algn="ctr"/>
                      <a:r>
                        <a:rPr lang="da-DK" sz="1050" dirty="0"/>
                        <a:t>25000</a:t>
                      </a:r>
                      <a:br>
                        <a:rPr lang="da-DK" sz="1050" dirty="0"/>
                      </a:br>
                      <a:r>
                        <a:rPr lang="da-DK" sz="1050" dirty="0"/>
                        <a:t>4000</a:t>
                      </a:r>
                      <a:br>
                        <a:rPr lang="da-DK" sz="1050" dirty="0"/>
                      </a:br>
                      <a:r>
                        <a:rPr lang="da-DK" sz="1050" dirty="0"/>
                        <a:t>3000</a:t>
                      </a:r>
                    </a:p>
                    <a:p>
                      <a:pPr algn="ctr"/>
                      <a:r>
                        <a:rPr lang="da-DK" sz="1050" dirty="0"/>
                        <a:t>2000</a:t>
                      </a:r>
                    </a:p>
                  </a:txBody>
                  <a:tcPr/>
                </a:tc>
                <a:tc>
                  <a:txBody>
                    <a:bodyPr/>
                    <a:lstStyle/>
                    <a:p>
                      <a:pPr algn="ctr"/>
                      <a:endParaRPr lang="da-DK" sz="1050" dirty="0"/>
                    </a:p>
                    <a:p>
                      <a:pPr algn="ctr"/>
                      <a:r>
                        <a:rPr lang="da-DK" sz="1050" dirty="0"/>
                        <a:t>4000</a:t>
                      </a:r>
                      <a:br>
                        <a:rPr lang="da-DK" sz="1050" dirty="0"/>
                      </a:br>
                      <a:r>
                        <a:rPr lang="da-DK" sz="1050" dirty="0"/>
                        <a:t>1000</a:t>
                      </a:r>
                    </a:p>
                    <a:p>
                      <a:pPr algn="ctr"/>
                      <a:endParaRPr lang="da-DK" sz="1050" dirty="0"/>
                    </a:p>
                    <a:p>
                      <a:pPr algn="ctr"/>
                      <a:r>
                        <a:rPr lang="da-DK" sz="1050" dirty="0"/>
                        <a:t>1000</a:t>
                      </a:r>
                    </a:p>
                  </a:txBody>
                  <a:tcPr/>
                </a:tc>
                <a:tc>
                  <a:txBody>
                    <a:bodyPr/>
                    <a:lstStyle/>
                    <a:p>
                      <a:pPr algn="ctr"/>
                      <a:endParaRPr lang="da-DK" sz="1050" dirty="0"/>
                    </a:p>
                    <a:p>
                      <a:pPr algn="ctr"/>
                      <a:r>
                        <a:rPr lang="da-DK" sz="1050" dirty="0"/>
                        <a:t>1000</a:t>
                      </a:r>
                    </a:p>
                    <a:p>
                      <a:pPr algn="ctr"/>
                      <a:endParaRPr lang="da-DK" sz="1050" dirty="0"/>
                    </a:p>
                    <a:p>
                      <a:pPr algn="ctr"/>
                      <a:r>
                        <a:rPr lang="da-DK" sz="1050" dirty="0"/>
                        <a:t>1000</a:t>
                      </a:r>
                    </a:p>
                  </a:txBody>
                  <a:tcPr/>
                </a:tc>
                <a:tc>
                  <a:txBody>
                    <a:bodyPr/>
                    <a:lstStyle/>
                    <a:p>
                      <a:pPr algn="ctr"/>
                      <a:endParaRPr lang="da-DK" sz="1050" dirty="0"/>
                    </a:p>
                    <a:p>
                      <a:pPr algn="ctr"/>
                      <a:r>
                        <a:rPr lang="da-DK" sz="1050" dirty="0"/>
                        <a:t>1000</a:t>
                      </a:r>
                    </a:p>
                    <a:p>
                      <a:pPr algn="ctr"/>
                      <a:endParaRPr lang="da-DK" sz="1050" dirty="0"/>
                    </a:p>
                    <a:p>
                      <a:pPr algn="ctr"/>
                      <a:r>
                        <a:rPr lang="da-DK" sz="1050" dirty="0"/>
                        <a:t>1000</a:t>
                      </a:r>
                    </a:p>
                  </a:txBody>
                  <a:tcPr/>
                </a:tc>
                <a:tc>
                  <a:txBody>
                    <a:bodyPr/>
                    <a:lstStyle/>
                    <a:p>
                      <a:pPr algn="ctr"/>
                      <a:endParaRPr lang="da-DK" sz="1050" dirty="0"/>
                    </a:p>
                    <a:p>
                      <a:pPr algn="ctr"/>
                      <a:r>
                        <a:rPr lang="da-DK" sz="1050" dirty="0"/>
                        <a:t>1000</a:t>
                      </a:r>
                    </a:p>
                  </a:txBody>
                  <a:tcPr/>
                </a:tc>
                <a:extLst>
                  <a:ext uri="{0D108BD9-81ED-4DB2-BD59-A6C34878D82A}">
                    <a16:rowId xmlns:a16="http://schemas.microsoft.com/office/drawing/2014/main" val="661557569"/>
                  </a:ext>
                </a:extLst>
              </a:tr>
              <a:tr h="242385">
                <a:tc>
                  <a:txBody>
                    <a:bodyPr/>
                    <a:lstStyle/>
                    <a:p>
                      <a:r>
                        <a:rPr lang="da-DK" sz="1050" dirty="0"/>
                        <a:t>Sum</a:t>
                      </a:r>
                    </a:p>
                  </a:txBody>
                  <a:tcPr/>
                </a:tc>
                <a:tc>
                  <a:txBody>
                    <a:bodyPr/>
                    <a:lstStyle/>
                    <a:p>
                      <a:pPr algn="ctr"/>
                      <a:r>
                        <a:rPr lang="da-DK" sz="1050" dirty="0"/>
                        <a:t>- 5000</a:t>
                      </a:r>
                    </a:p>
                  </a:txBody>
                  <a:tcPr/>
                </a:tc>
                <a:tc>
                  <a:txBody>
                    <a:bodyPr/>
                    <a:lstStyle/>
                    <a:p>
                      <a:pPr algn="ctr"/>
                      <a:r>
                        <a:rPr lang="da-DK" sz="1050" dirty="0"/>
                        <a:t>- 16000</a:t>
                      </a:r>
                    </a:p>
                  </a:txBody>
                  <a:tcPr/>
                </a:tc>
                <a:tc>
                  <a:txBody>
                    <a:bodyPr/>
                    <a:lstStyle/>
                    <a:p>
                      <a:pPr algn="ctr"/>
                      <a:r>
                        <a:rPr lang="da-DK" sz="1050" dirty="0"/>
                        <a:t>- 50000</a:t>
                      </a:r>
                    </a:p>
                  </a:txBody>
                  <a:tcPr/>
                </a:tc>
                <a:tc>
                  <a:txBody>
                    <a:bodyPr/>
                    <a:lstStyle/>
                    <a:p>
                      <a:pPr algn="ctr"/>
                      <a:r>
                        <a:rPr lang="da-DK" sz="1050" dirty="0"/>
                        <a:t>- 56000</a:t>
                      </a:r>
                    </a:p>
                  </a:txBody>
                  <a:tcPr/>
                </a:tc>
                <a:tc>
                  <a:txBody>
                    <a:bodyPr/>
                    <a:lstStyle/>
                    <a:p>
                      <a:pPr algn="ctr"/>
                      <a:r>
                        <a:rPr lang="da-DK" sz="1050" dirty="0"/>
                        <a:t>- 46000</a:t>
                      </a:r>
                    </a:p>
                  </a:txBody>
                  <a:tcPr/>
                </a:tc>
                <a:tc>
                  <a:txBody>
                    <a:bodyPr/>
                    <a:lstStyle/>
                    <a:p>
                      <a:pPr algn="ctr"/>
                      <a:r>
                        <a:rPr lang="da-DK" sz="1050" dirty="0"/>
                        <a:t>- 23000</a:t>
                      </a:r>
                    </a:p>
                  </a:txBody>
                  <a:tcPr/>
                </a:tc>
                <a:tc>
                  <a:txBody>
                    <a:bodyPr/>
                    <a:lstStyle/>
                    <a:p>
                      <a:pPr algn="ctr"/>
                      <a:r>
                        <a:rPr lang="da-DK" sz="1050" dirty="0"/>
                        <a:t>22000</a:t>
                      </a:r>
                    </a:p>
                  </a:txBody>
                  <a:tcPr/>
                </a:tc>
                <a:extLst>
                  <a:ext uri="{0D108BD9-81ED-4DB2-BD59-A6C34878D82A}">
                    <a16:rowId xmlns:a16="http://schemas.microsoft.com/office/drawing/2014/main" val="4219214771"/>
                  </a:ext>
                </a:extLst>
              </a:tr>
            </a:tbl>
          </a:graphicData>
        </a:graphic>
      </p:graphicFrame>
      <p:sp>
        <p:nvSpPr>
          <p:cNvPr id="7" name="Venstre klammeparentes 6">
            <a:extLst>
              <a:ext uri="{FF2B5EF4-FFF2-40B4-BE49-F238E27FC236}">
                <a16:creationId xmlns:a16="http://schemas.microsoft.com/office/drawing/2014/main" id="{60E49A11-729F-47AC-BB20-F09750D0A183}"/>
              </a:ext>
            </a:extLst>
          </p:cNvPr>
          <p:cNvSpPr/>
          <p:nvPr/>
        </p:nvSpPr>
        <p:spPr>
          <a:xfrm rot="5400000">
            <a:off x="7039206" y="-412155"/>
            <a:ext cx="236628" cy="4224630"/>
          </a:xfrm>
          <a:prstGeom prst="leftBrace">
            <a:avLst>
              <a:gd name="adj1" fmla="val 128038"/>
              <a:gd name="adj2" fmla="val 4926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8" name="Venstre klammeparentes 7">
            <a:extLst>
              <a:ext uri="{FF2B5EF4-FFF2-40B4-BE49-F238E27FC236}">
                <a16:creationId xmlns:a16="http://schemas.microsoft.com/office/drawing/2014/main" id="{F7B09A57-894C-4DB5-BBE8-81BBF43AB5EA}"/>
              </a:ext>
            </a:extLst>
          </p:cNvPr>
          <p:cNvSpPr/>
          <p:nvPr/>
        </p:nvSpPr>
        <p:spPr>
          <a:xfrm rot="5400000">
            <a:off x="10140766" y="708181"/>
            <a:ext cx="236628" cy="1978488"/>
          </a:xfrm>
          <a:prstGeom prst="leftBrace">
            <a:avLst>
              <a:gd name="adj1" fmla="val 128038"/>
              <a:gd name="adj2" fmla="val 4926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 name="Tekstfelt 2">
            <a:extLst>
              <a:ext uri="{FF2B5EF4-FFF2-40B4-BE49-F238E27FC236}">
                <a16:creationId xmlns:a16="http://schemas.microsoft.com/office/drawing/2014/main" id="{671CD863-A16B-4471-AF85-6953404520FE}"/>
              </a:ext>
            </a:extLst>
          </p:cNvPr>
          <p:cNvSpPr txBox="1"/>
          <p:nvPr/>
        </p:nvSpPr>
        <p:spPr>
          <a:xfrm>
            <a:off x="6364355" y="1248659"/>
            <a:ext cx="1761687" cy="307777"/>
          </a:xfrm>
          <a:prstGeom prst="rect">
            <a:avLst/>
          </a:prstGeom>
          <a:solidFill>
            <a:schemeClr val="bg1"/>
          </a:solidFill>
        </p:spPr>
        <p:txBody>
          <a:bodyPr wrap="square" rtlCol="0">
            <a:spAutoFit/>
          </a:bodyPr>
          <a:lstStyle/>
          <a:p>
            <a:r>
              <a:rPr lang="da-DK" sz="1400" dirty="0"/>
              <a:t>Projektomkostninger</a:t>
            </a:r>
          </a:p>
        </p:txBody>
      </p:sp>
      <p:sp>
        <p:nvSpPr>
          <p:cNvPr id="6" name="Tekstfelt 5">
            <a:extLst>
              <a:ext uri="{FF2B5EF4-FFF2-40B4-BE49-F238E27FC236}">
                <a16:creationId xmlns:a16="http://schemas.microsoft.com/office/drawing/2014/main" id="{03D45D53-B7B4-4ED1-9509-902102F91587}"/>
              </a:ext>
            </a:extLst>
          </p:cNvPr>
          <p:cNvSpPr txBox="1"/>
          <p:nvPr/>
        </p:nvSpPr>
        <p:spPr>
          <a:xfrm>
            <a:off x="9277153" y="1246166"/>
            <a:ext cx="2023889" cy="307777"/>
          </a:xfrm>
          <a:prstGeom prst="rect">
            <a:avLst/>
          </a:prstGeom>
          <a:solidFill>
            <a:schemeClr val="bg1"/>
          </a:solidFill>
        </p:spPr>
        <p:txBody>
          <a:bodyPr wrap="square" rtlCol="0">
            <a:spAutoFit/>
          </a:bodyPr>
          <a:lstStyle/>
          <a:p>
            <a:pPr algn="ctr"/>
            <a:r>
              <a:rPr lang="da-DK" sz="1400" dirty="0"/>
              <a:t>Forventet udbytte</a:t>
            </a:r>
          </a:p>
        </p:txBody>
      </p:sp>
      <p:cxnSp>
        <p:nvCxnSpPr>
          <p:cNvPr id="10" name="Lige forbindelse 9">
            <a:extLst>
              <a:ext uri="{FF2B5EF4-FFF2-40B4-BE49-F238E27FC236}">
                <a16:creationId xmlns:a16="http://schemas.microsoft.com/office/drawing/2014/main" id="{DD339E17-7C42-42C4-8553-65507DB6B7C3}"/>
              </a:ext>
            </a:extLst>
          </p:cNvPr>
          <p:cNvCxnSpPr/>
          <p:nvPr/>
        </p:nvCxnSpPr>
        <p:spPr>
          <a:xfrm>
            <a:off x="5028662" y="4513278"/>
            <a:ext cx="0" cy="20804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61469AAE-E8F2-47E0-9EF7-6D4643F7795B}"/>
              </a:ext>
            </a:extLst>
          </p:cNvPr>
          <p:cNvCxnSpPr>
            <a:cxnSpLocks/>
          </p:cNvCxnSpPr>
          <p:nvPr/>
        </p:nvCxnSpPr>
        <p:spPr>
          <a:xfrm>
            <a:off x="5045205" y="5564517"/>
            <a:ext cx="646029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Tekstfelt 15">
            <a:extLst>
              <a:ext uri="{FF2B5EF4-FFF2-40B4-BE49-F238E27FC236}">
                <a16:creationId xmlns:a16="http://schemas.microsoft.com/office/drawing/2014/main" id="{0393E992-5E64-4B1D-A7CF-87B48B3E8776}"/>
              </a:ext>
            </a:extLst>
          </p:cNvPr>
          <p:cNvSpPr txBox="1"/>
          <p:nvPr/>
        </p:nvSpPr>
        <p:spPr>
          <a:xfrm>
            <a:off x="4846172" y="4157151"/>
            <a:ext cx="687895" cy="307777"/>
          </a:xfrm>
          <a:prstGeom prst="rect">
            <a:avLst/>
          </a:prstGeom>
          <a:noFill/>
        </p:spPr>
        <p:txBody>
          <a:bodyPr wrap="square" rtlCol="0">
            <a:spAutoFit/>
          </a:bodyPr>
          <a:lstStyle/>
          <a:p>
            <a:r>
              <a:rPr lang="da-DK" sz="1400" dirty="0"/>
              <a:t>Kr.</a:t>
            </a:r>
          </a:p>
        </p:txBody>
      </p:sp>
      <p:sp>
        <p:nvSpPr>
          <p:cNvPr id="18" name="Tekstfelt 17">
            <a:extLst>
              <a:ext uri="{FF2B5EF4-FFF2-40B4-BE49-F238E27FC236}">
                <a16:creationId xmlns:a16="http://schemas.microsoft.com/office/drawing/2014/main" id="{01339903-6010-4C3A-90E5-C287F1D63B15}"/>
              </a:ext>
            </a:extLst>
          </p:cNvPr>
          <p:cNvSpPr txBox="1"/>
          <p:nvPr/>
        </p:nvSpPr>
        <p:spPr>
          <a:xfrm>
            <a:off x="11446781" y="5410628"/>
            <a:ext cx="540466" cy="307777"/>
          </a:xfrm>
          <a:prstGeom prst="rect">
            <a:avLst/>
          </a:prstGeom>
          <a:noFill/>
        </p:spPr>
        <p:txBody>
          <a:bodyPr wrap="square" rtlCol="0">
            <a:spAutoFit/>
          </a:bodyPr>
          <a:lstStyle/>
          <a:p>
            <a:r>
              <a:rPr lang="da-DK" sz="1400" dirty="0"/>
              <a:t>Tid</a:t>
            </a:r>
          </a:p>
        </p:txBody>
      </p:sp>
      <p:cxnSp>
        <p:nvCxnSpPr>
          <p:cNvPr id="21" name="Lige forbindelse 20">
            <a:extLst>
              <a:ext uri="{FF2B5EF4-FFF2-40B4-BE49-F238E27FC236}">
                <a16:creationId xmlns:a16="http://schemas.microsoft.com/office/drawing/2014/main" id="{C4BCB856-DD62-452A-A7D2-84063819EFE7}"/>
              </a:ext>
            </a:extLst>
          </p:cNvPr>
          <p:cNvCxnSpPr/>
          <p:nvPr/>
        </p:nvCxnSpPr>
        <p:spPr>
          <a:xfrm>
            <a:off x="6082018" y="5433179"/>
            <a:ext cx="0" cy="2293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Lige forbindelse 46">
            <a:extLst>
              <a:ext uri="{FF2B5EF4-FFF2-40B4-BE49-F238E27FC236}">
                <a16:creationId xmlns:a16="http://schemas.microsoft.com/office/drawing/2014/main" id="{21DD4D13-50F4-492D-9C6E-E9DEF6F7A961}"/>
              </a:ext>
            </a:extLst>
          </p:cNvPr>
          <p:cNvCxnSpPr/>
          <p:nvPr/>
        </p:nvCxnSpPr>
        <p:spPr>
          <a:xfrm>
            <a:off x="7199152" y="5433179"/>
            <a:ext cx="0" cy="2293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Lige forbindelse 47">
            <a:extLst>
              <a:ext uri="{FF2B5EF4-FFF2-40B4-BE49-F238E27FC236}">
                <a16:creationId xmlns:a16="http://schemas.microsoft.com/office/drawing/2014/main" id="{2957A0C0-CDFE-44A8-B340-982CE03960CA}"/>
              </a:ext>
            </a:extLst>
          </p:cNvPr>
          <p:cNvCxnSpPr/>
          <p:nvPr/>
        </p:nvCxnSpPr>
        <p:spPr>
          <a:xfrm>
            <a:off x="8272943" y="5433179"/>
            <a:ext cx="0" cy="2293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44905B82-9A2E-4AAC-B506-88D01F6D6BA0}"/>
              </a:ext>
            </a:extLst>
          </p:cNvPr>
          <p:cNvCxnSpPr/>
          <p:nvPr/>
        </p:nvCxnSpPr>
        <p:spPr>
          <a:xfrm>
            <a:off x="9256473" y="5433179"/>
            <a:ext cx="0" cy="2293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3A991CDB-AF30-4602-B674-2AEB492922BF}"/>
              </a:ext>
            </a:extLst>
          </p:cNvPr>
          <p:cNvCxnSpPr/>
          <p:nvPr/>
        </p:nvCxnSpPr>
        <p:spPr>
          <a:xfrm>
            <a:off x="9950741" y="5438818"/>
            <a:ext cx="0" cy="2293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Lige forbindelse 50">
            <a:extLst>
              <a:ext uri="{FF2B5EF4-FFF2-40B4-BE49-F238E27FC236}">
                <a16:creationId xmlns:a16="http://schemas.microsoft.com/office/drawing/2014/main" id="{2C90FF63-E21D-4614-A62E-98D840ED32A9}"/>
              </a:ext>
            </a:extLst>
          </p:cNvPr>
          <p:cNvCxnSpPr/>
          <p:nvPr/>
        </p:nvCxnSpPr>
        <p:spPr>
          <a:xfrm>
            <a:off x="10621860" y="5442967"/>
            <a:ext cx="0" cy="2293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Lige forbindelse 51">
            <a:extLst>
              <a:ext uri="{FF2B5EF4-FFF2-40B4-BE49-F238E27FC236}">
                <a16:creationId xmlns:a16="http://schemas.microsoft.com/office/drawing/2014/main" id="{BA139FF2-7A71-4853-9552-630874C35FCA}"/>
              </a:ext>
            </a:extLst>
          </p:cNvPr>
          <p:cNvCxnSpPr/>
          <p:nvPr/>
        </p:nvCxnSpPr>
        <p:spPr>
          <a:xfrm>
            <a:off x="11232858" y="5434578"/>
            <a:ext cx="0" cy="2293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kstfelt 37">
            <a:extLst>
              <a:ext uri="{FF2B5EF4-FFF2-40B4-BE49-F238E27FC236}">
                <a16:creationId xmlns:a16="http://schemas.microsoft.com/office/drawing/2014/main" id="{6443DB7D-4CF6-459D-9D0B-187240101482}"/>
              </a:ext>
            </a:extLst>
          </p:cNvPr>
          <p:cNvSpPr txBox="1"/>
          <p:nvPr/>
        </p:nvSpPr>
        <p:spPr>
          <a:xfrm>
            <a:off x="3934170" y="6249799"/>
            <a:ext cx="1053369" cy="307777"/>
          </a:xfrm>
          <a:prstGeom prst="rect">
            <a:avLst/>
          </a:prstGeom>
          <a:noFill/>
        </p:spPr>
        <p:txBody>
          <a:bodyPr wrap="square" rtlCol="0">
            <a:spAutoFit/>
          </a:bodyPr>
          <a:lstStyle/>
          <a:p>
            <a:pPr algn="r"/>
            <a:r>
              <a:rPr lang="da-DK" sz="1400" dirty="0"/>
              <a:t>- 56000</a:t>
            </a:r>
          </a:p>
        </p:txBody>
      </p:sp>
      <p:cxnSp>
        <p:nvCxnSpPr>
          <p:cNvPr id="53" name="Lige forbindelse 52">
            <a:extLst>
              <a:ext uri="{FF2B5EF4-FFF2-40B4-BE49-F238E27FC236}">
                <a16:creationId xmlns:a16="http://schemas.microsoft.com/office/drawing/2014/main" id="{E87F9492-7D1C-4F1F-B3C0-0F256585C856}"/>
              </a:ext>
            </a:extLst>
          </p:cNvPr>
          <p:cNvCxnSpPr/>
          <p:nvPr/>
        </p:nvCxnSpPr>
        <p:spPr>
          <a:xfrm>
            <a:off x="4955581" y="6403687"/>
            <a:ext cx="1792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Tekstfelt 53">
            <a:extLst>
              <a:ext uri="{FF2B5EF4-FFF2-40B4-BE49-F238E27FC236}">
                <a16:creationId xmlns:a16="http://schemas.microsoft.com/office/drawing/2014/main" id="{ED357122-7A41-4648-81B2-F329B8569CFF}"/>
              </a:ext>
            </a:extLst>
          </p:cNvPr>
          <p:cNvSpPr txBox="1"/>
          <p:nvPr/>
        </p:nvSpPr>
        <p:spPr>
          <a:xfrm>
            <a:off x="3934170" y="4517383"/>
            <a:ext cx="1053369" cy="307777"/>
          </a:xfrm>
          <a:prstGeom prst="rect">
            <a:avLst/>
          </a:prstGeom>
          <a:noFill/>
        </p:spPr>
        <p:txBody>
          <a:bodyPr wrap="square" rtlCol="0">
            <a:spAutoFit/>
          </a:bodyPr>
          <a:lstStyle/>
          <a:p>
            <a:pPr algn="r"/>
            <a:r>
              <a:rPr lang="da-DK" sz="1400" dirty="0"/>
              <a:t>+ 22000</a:t>
            </a:r>
          </a:p>
        </p:txBody>
      </p:sp>
      <p:cxnSp>
        <p:nvCxnSpPr>
          <p:cNvPr id="55" name="Lige forbindelse 54">
            <a:extLst>
              <a:ext uri="{FF2B5EF4-FFF2-40B4-BE49-F238E27FC236}">
                <a16:creationId xmlns:a16="http://schemas.microsoft.com/office/drawing/2014/main" id="{94C9E03E-4DBB-44EC-8FE1-89756432C581}"/>
              </a:ext>
            </a:extLst>
          </p:cNvPr>
          <p:cNvCxnSpPr/>
          <p:nvPr/>
        </p:nvCxnSpPr>
        <p:spPr>
          <a:xfrm>
            <a:off x="4955581" y="4671271"/>
            <a:ext cx="1792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6" name="Kombinationstegning: figur 55">
            <a:extLst>
              <a:ext uri="{FF2B5EF4-FFF2-40B4-BE49-F238E27FC236}">
                <a16:creationId xmlns:a16="http://schemas.microsoft.com/office/drawing/2014/main" id="{4B3E9735-45EB-4482-9E6F-9533EFD02302}"/>
              </a:ext>
            </a:extLst>
          </p:cNvPr>
          <p:cNvSpPr/>
          <p:nvPr/>
        </p:nvSpPr>
        <p:spPr>
          <a:xfrm>
            <a:off x="5025005" y="4605556"/>
            <a:ext cx="6191076" cy="1711507"/>
          </a:xfrm>
          <a:custGeom>
            <a:avLst/>
            <a:gdLst>
              <a:gd name="connsiteX0" fmla="*/ 0 w 6191076"/>
              <a:gd name="connsiteY0" fmla="*/ 956345 h 1711507"/>
              <a:gd name="connsiteX1" fmla="*/ 1057013 w 6191076"/>
              <a:gd name="connsiteY1" fmla="*/ 1140903 h 1711507"/>
              <a:gd name="connsiteX2" fmla="*/ 2189527 w 6191076"/>
              <a:gd name="connsiteY2" fmla="*/ 1333850 h 1711507"/>
              <a:gd name="connsiteX3" fmla="*/ 3263318 w 6191076"/>
              <a:gd name="connsiteY3" fmla="*/ 1551963 h 1711507"/>
              <a:gd name="connsiteX4" fmla="*/ 4228052 w 6191076"/>
              <a:gd name="connsiteY4" fmla="*/ 1711354 h 1711507"/>
              <a:gd name="connsiteX5" fmla="*/ 4932727 w 6191076"/>
              <a:gd name="connsiteY5" fmla="*/ 1577130 h 1711507"/>
              <a:gd name="connsiteX6" fmla="*/ 5595457 w 6191076"/>
              <a:gd name="connsiteY6" fmla="*/ 1375794 h 1711507"/>
              <a:gd name="connsiteX7" fmla="*/ 6191076 w 6191076"/>
              <a:gd name="connsiteY7" fmla="*/ 0 h 171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1076" h="1711507">
                <a:moveTo>
                  <a:pt x="0" y="956345"/>
                </a:moveTo>
                <a:lnTo>
                  <a:pt x="1057013" y="1140903"/>
                </a:lnTo>
                <a:lnTo>
                  <a:pt x="2189527" y="1333850"/>
                </a:lnTo>
                <a:cubicBezTo>
                  <a:pt x="2557244" y="1402360"/>
                  <a:pt x="2923564" y="1489046"/>
                  <a:pt x="3263318" y="1551963"/>
                </a:cubicBezTo>
                <a:cubicBezTo>
                  <a:pt x="3603072" y="1614880"/>
                  <a:pt x="3949817" y="1707160"/>
                  <a:pt x="4228052" y="1711354"/>
                </a:cubicBezTo>
                <a:cubicBezTo>
                  <a:pt x="4506287" y="1715548"/>
                  <a:pt x="4704826" y="1633057"/>
                  <a:pt x="4932727" y="1577130"/>
                </a:cubicBezTo>
                <a:cubicBezTo>
                  <a:pt x="5160628" y="1521203"/>
                  <a:pt x="5385732" y="1638649"/>
                  <a:pt x="5595457" y="1375794"/>
                </a:cubicBezTo>
                <a:cubicBezTo>
                  <a:pt x="5805182" y="1112939"/>
                  <a:pt x="5998129" y="556469"/>
                  <a:pt x="6191076" y="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Venstre klammeparentes 57">
            <a:extLst>
              <a:ext uri="{FF2B5EF4-FFF2-40B4-BE49-F238E27FC236}">
                <a16:creationId xmlns:a16="http://schemas.microsoft.com/office/drawing/2014/main" id="{1FB8F1F6-7DD3-475E-A69A-486DC468EAEB}"/>
              </a:ext>
            </a:extLst>
          </p:cNvPr>
          <p:cNvSpPr/>
          <p:nvPr/>
        </p:nvSpPr>
        <p:spPr>
          <a:xfrm rot="5400000">
            <a:off x="7812615" y="2138222"/>
            <a:ext cx="183504" cy="5744095"/>
          </a:xfrm>
          <a:prstGeom prst="leftBrace">
            <a:avLst>
              <a:gd name="adj1" fmla="val 128038"/>
              <a:gd name="adj2" fmla="val 4926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60" name="Tekstfelt 59">
            <a:extLst>
              <a:ext uri="{FF2B5EF4-FFF2-40B4-BE49-F238E27FC236}">
                <a16:creationId xmlns:a16="http://schemas.microsoft.com/office/drawing/2014/main" id="{34362508-EE33-4980-9683-567D025ABC55}"/>
              </a:ext>
            </a:extLst>
          </p:cNvPr>
          <p:cNvSpPr txBox="1"/>
          <p:nvPr/>
        </p:nvSpPr>
        <p:spPr>
          <a:xfrm>
            <a:off x="7245198" y="4577572"/>
            <a:ext cx="1353425" cy="307777"/>
          </a:xfrm>
          <a:prstGeom prst="rect">
            <a:avLst/>
          </a:prstGeom>
          <a:solidFill>
            <a:schemeClr val="bg1"/>
          </a:solidFill>
        </p:spPr>
        <p:txBody>
          <a:bodyPr wrap="square" rtlCol="0">
            <a:spAutoFit/>
          </a:bodyPr>
          <a:lstStyle/>
          <a:p>
            <a:pPr algn="r"/>
            <a:r>
              <a:rPr lang="da-DK" sz="1400" dirty="0" err="1"/>
              <a:t>Payback</a:t>
            </a:r>
            <a:r>
              <a:rPr lang="da-DK" sz="1400" dirty="0"/>
              <a:t>-time</a:t>
            </a:r>
          </a:p>
        </p:txBody>
      </p:sp>
      <p:sp>
        <p:nvSpPr>
          <p:cNvPr id="61" name="Ellipse 60">
            <a:extLst>
              <a:ext uri="{FF2B5EF4-FFF2-40B4-BE49-F238E27FC236}">
                <a16:creationId xmlns:a16="http://schemas.microsoft.com/office/drawing/2014/main" id="{D5FFD6AA-84F8-489B-B120-13F37E29A4CA}"/>
              </a:ext>
            </a:extLst>
          </p:cNvPr>
          <p:cNvSpPr/>
          <p:nvPr/>
        </p:nvSpPr>
        <p:spPr>
          <a:xfrm>
            <a:off x="10704352" y="5410628"/>
            <a:ext cx="299735" cy="26172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Tekstfelt 62">
            <a:extLst>
              <a:ext uri="{FF2B5EF4-FFF2-40B4-BE49-F238E27FC236}">
                <a16:creationId xmlns:a16="http://schemas.microsoft.com/office/drawing/2014/main" id="{2461415F-2AB4-4FCF-926F-5CEA9788C016}"/>
              </a:ext>
            </a:extLst>
          </p:cNvPr>
          <p:cNvSpPr txBox="1"/>
          <p:nvPr/>
        </p:nvSpPr>
        <p:spPr>
          <a:xfrm>
            <a:off x="10679185" y="6126463"/>
            <a:ext cx="1353425" cy="307777"/>
          </a:xfrm>
          <a:prstGeom prst="rect">
            <a:avLst/>
          </a:prstGeom>
          <a:solidFill>
            <a:schemeClr val="bg1"/>
          </a:solidFill>
        </p:spPr>
        <p:txBody>
          <a:bodyPr wrap="square" rtlCol="0">
            <a:spAutoFit/>
          </a:bodyPr>
          <a:lstStyle/>
          <a:p>
            <a:pPr algn="ctr"/>
            <a:r>
              <a:rPr lang="da-DK" sz="1400" dirty="0"/>
              <a:t>Break-even</a:t>
            </a:r>
          </a:p>
        </p:txBody>
      </p:sp>
      <p:cxnSp>
        <p:nvCxnSpPr>
          <p:cNvPr id="65" name="Lige pilforbindelse 64">
            <a:extLst>
              <a:ext uri="{FF2B5EF4-FFF2-40B4-BE49-F238E27FC236}">
                <a16:creationId xmlns:a16="http://schemas.microsoft.com/office/drawing/2014/main" id="{008DBE4B-79F6-488F-BA37-9D515D0CD8B7}"/>
              </a:ext>
            </a:extLst>
          </p:cNvPr>
          <p:cNvCxnSpPr>
            <a:stCxn id="63" idx="0"/>
            <a:endCxn id="61" idx="5"/>
          </p:cNvCxnSpPr>
          <p:nvPr/>
        </p:nvCxnSpPr>
        <p:spPr>
          <a:xfrm flipH="1" flipV="1">
            <a:off x="10960192" y="5634028"/>
            <a:ext cx="395706" cy="4924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Tekstfelt 66">
            <a:extLst>
              <a:ext uri="{FF2B5EF4-FFF2-40B4-BE49-F238E27FC236}">
                <a16:creationId xmlns:a16="http://schemas.microsoft.com/office/drawing/2014/main" id="{2F188E6E-8600-4B77-8D25-61E0DAA33453}"/>
              </a:ext>
            </a:extLst>
          </p:cNvPr>
          <p:cNvSpPr txBox="1"/>
          <p:nvPr/>
        </p:nvSpPr>
        <p:spPr>
          <a:xfrm>
            <a:off x="3928072" y="5393985"/>
            <a:ext cx="1053369" cy="307777"/>
          </a:xfrm>
          <a:prstGeom prst="rect">
            <a:avLst/>
          </a:prstGeom>
          <a:noFill/>
        </p:spPr>
        <p:txBody>
          <a:bodyPr wrap="square" rtlCol="0">
            <a:spAutoFit/>
          </a:bodyPr>
          <a:lstStyle/>
          <a:p>
            <a:pPr algn="r"/>
            <a:r>
              <a:rPr lang="da-DK" sz="1400" dirty="0"/>
              <a:t>0</a:t>
            </a:r>
          </a:p>
        </p:txBody>
      </p:sp>
      <p:pic>
        <p:nvPicPr>
          <p:cNvPr id="9" name="Grafik 64" descr="Hjem">
            <a:hlinkClick r:id="rId10" action="ppaction://hlinksldjump"/>
            <a:extLst>
              <a:ext uri="{FF2B5EF4-FFF2-40B4-BE49-F238E27FC236}">
                <a16:creationId xmlns:a16="http://schemas.microsoft.com/office/drawing/2014/main" id="{BDB4CD63-4429-4872-B7E0-3B685BA9642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11" name="Grafik 10" descr="Pil vandret u-vending">
            <a:hlinkClick r:id="" action="ppaction://hlinkshowjump?jump=lastslideviewed"/>
            <a:extLst>
              <a:ext uri="{FF2B5EF4-FFF2-40B4-BE49-F238E27FC236}">
                <a16:creationId xmlns:a16="http://schemas.microsoft.com/office/drawing/2014/main" id="{E0B37EE7-D39E-450C-BA9C-5CAE2B1ACA7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pic>
        <p:nvPicPr>
          <p:cNvPr id="13" name="Grafik 12" descr="Arbejdsgang ">
            <a:hlinkClick r:id="rId15" action="ppaction://hlinksldjump"/>
            <a:extLst>
              <a:ext uri="{FF2B5EF4-FFF2-40B4-BE49-F238E27FC236}">
                <a16:creationId xmlns:a16="http://schemas.microsoft.com/office/drawing/2014/main" id="{4A952100-CE1D-4438-B00A-E25AE0A356A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17811" y="139311"/>
            <a:ext cx="407840" cy="407840"/>
          </a:xfrm>
          <a:prstGeom prst="rect">
            <a:avLst/>
          </a:prstGeom>
        </p:spPr>
      </p:pic>
      <p:pic>
        <p:nvPicPr>
          <p:cNvPr id="14" name="Grafik 13" descr="Gentag">
            <a:hlinkClick r:id="rId18" action="ppaction://hlinksldjump"/>
            <a:extLst>
              <a:ext uri="{FF2B5EF4-FFF2-40B4-BE49-F238E27FC236}">
                <a16:creationId xmlns:a16="http://schemas.microsoft.com/office/drawing/2014/main" id="{B82DA9EB-79B9-432A-B1A8-55D0A90F61F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24998063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Eksempel på: Ændringshåndtering</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9" name="Grafik 64" descr="Hjem">
            <a:hlinkClick r:id="rId10" action="ppaction://hlinksldjump"/>
            <a:extLst>
              <a:ext uri="{FF2B5EF4-FFF2-40B4-BE49-F238E27FC236}">
                <a16:creationId xmlns:a16="http://schemas.microsoft.com/office/drawing/2014/main" id="{BDB4CD63-4429-4872-B7E0-3B685BA9642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11" name="Grafik 10" descr="Pil vandret u-vending">
            <a:hlinkClick r:id="" action="ppaction://hlinkshowjump?jump=lastslideviewed"/>
            <a:extLst>
              <a:ext uri="{FF2B5EF4-FFF2-40B4-BE49-F238E27FC236}">
                <a16:creationId xmlns:a16="http://schemas.microsoft.com/office/drawing/2014/main" id="{E0B37EE7-D39E-450C-BA9C-5CAE2B1ACA7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graphicFrame>
        <p:nvGraphicFramePr>
          <p:cNvPr id="92" name="Tabel 91">
            <a:extLst>
              <a:ext uri="{FF2B5EF4-FFF2-40B4-BE49-F238E27FC236}">
                <a16:creationId xmlns:a16="http://schemas.microsoft.com/office/drawing/2014/main" id="{9495D312-370D-47AA-8320-AC1EEA75DCC2}"/>
              </a:ext>
            </a:extLst>
          </p:cNvPr>
          <p:cNvGraphicFramePr>
            <a:graphicFrameLocks noGrp="1"/>
          </p:cNvGraphicFramePr>
          <p:nvPr>
            <p:extLst>
              <p:ext uri="{D42A27DB-BD31-4B8C-83A1-F6EECF244321}">
                <p14:modId xmlns:p14="http://schemas.microsoft.com/office/powerpoint/2010/main" val="2741375966"/>
              </p:ext>
            </p:extLst>
          </p:nvPr>
        </p:nvGraphicFramePr>
        <p:xfrm>
          <a:off x="485992" y="1571886"/>
          <a:ext cx="9949913" cy="1962912"/>
        </p:xfrm>
        <a:graphic>
          <a:graphicData uri="http://schemas.openxmlformats.org/drawingml/2006/table">
            <a:tbl>
              <a:tblPr firstRow="1" firstCol="1" bandRow="1">
                <a:tableStyleId>{5C22544A-7EE6-4342-B048-85BDC9FD1C3A}</a:tableStyleId>
              </a:tblPr>
              <a:tblGrid>
                <a:gridCol w="1699934">
                  <a:extLst>
                    <a:ext uri="{9D8B030D-6E8A-4147-A177-3AD203B41FA5}">
                      <a16:colId xmlns:a16="http://schemas.microsoft.com/office/drawing/2014/main" val="3775249826"/>
                    </a:ext>
                  </a:extLst>
                </a:gridCol>
                <a:gridCol w="3032975">
                  <a:extLst>
                    <a:ext uri="{9D8B030D-6E8A-4147-A177-3AD203B41FA5}">
                      <a16:colId xmlns:a16="http://schemas.microsoft.com/office/drawing/2014/main" val="2586202927"/>
                    </a:ext>
                  </a:extLst>
                </a:gridCol>
                <a:gridCol w="3756569">
                  <a:extLst>
                    <a:ext uri="{9D8B030D-6E8A-4147-A177-3AD203B41FA5}">
                      <a16:colId xmlns:a16="http://schemas.microsoft.com/office/drawing/2014/main" val="3168064746"/>
                    </a:ext>
                  </a:extLst>
                </a:gridCol>
                <a:gridCol w="1460435">
                  <a:extLst>
                    <a:ext uri="{9D8B030D-6E8A-4147-A177-3AD203B41FA5}">
                      <a16:colId xmlns:a16="http://schemas.microsoft.com/office/drawing/2014/main" val="1884414729"/>
                    </a:ext>
                  </a:extLst>
                </a:gridCol>
              </a:tblGrid>
              <a:tr h="0">
                <a:tc gridSpan="4">
                  <a:txBody>
                    <a:bodyPr/>
                    <a:lstStyle/>
                    <a:p>
                      <a:pPr>
                        <a:lnSpc>
                          <a:spcPct val="115000"/>
                        </a:lnSpc>
                        <a:spcAft>
                          <a:spcPts val="0"/>
                        </a:spcAft>
                      </a:pPr>
                      <a:r>
                        <a:rPr lang="da-DK" sz="1400" dirty="0">
                          <a:effectLst/>
                        </a:rPr>
                        <a:t>1. Ændringsønske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267485856"/>
                  </a:ext>
                </a:extLst>
              </a:tr>
              <a:tr h="0">
                <a:tc>
                  <a:txBody>
                    <a:bodyPr/>
                    <a:lstStyle/>
                    <a:p>
                      <a:pPr>
                        <a:lnSpc>
                          <a:spcPct val="115000"/>
                        </a:lnSpc>
                        <a:spcAft>
                          <a:spcPts val="0"/>
                        </a:spcAft>
                      </a:pPr>
                      <a:r>
                        <a:rPr lang="da-DK" sz="1400" dirty="0">
                          <a:effectLst/>
                        </a:rPr>
                        <a:t>Hvem har fremsat ønsket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Beskrivelse af ændringsønske</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dirty="0">
                          <a:effectLst/>
                        </a:rPr>
                        <a:t>Begrundelse for ønske, herunder hvor og hvornår det indgår i projektet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a-DK" sz="1400">
                          <a:effectLst/>
                        </a:rPr>
                        <a:t>Dato for fremsendelse</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45511"/>
                  </a:ext>
                </a:extLst>
              </a:tr>
              <a:tr h="0">
                <a:tc>
                  <a:txBody>
                    <a:bodyPr/>
                    <a:lstStyle/>
                    <a:p>
                      <a:pPr>
                        <a:lnSpc>
                          <a:spcPct val="115000"/>
                        </a:lnSpc>
                        <a:spcAft>
                          <a:spcPts val="0"/>
                        </a:spcAft>
                      </a:pPr>
                      <a:r>
                        <a:rPr lang="da-DK" sz="1400" b="0" dirty="0">
                          <a:solidFill>
                            <a:schemeClr val="tx1"/>
                          </a:solidFill>
                          <a:effectLst/>
                        </a:rPr>
                        <a:t>Menighedsrådet</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På den nye sognegård ønskes sorte glaserede teglsten i stedet for røde</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Vil give et mere æstetisk udtryk og falde bedre sammen med øvrige bygninger i området.</a:t>
                      </a:r>
                    </a:p>
                    <a:p>
                      <a:pPr>
                        <a:lnSpc>
                          <a:spcPct val="115000"/>
                        </a:lnSpc>
                        <a:spcAft>
                          <a:spcPts val="0"/>
                        </a:spcAft>
                      </a:pPr>
                      <a:r>
                        <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Ændringen indgår i planlægningsfasens milepæl: ”Byggematerialer bestilt” og i gennemførelsesfasen milepæl: ”Tag godkendt”</a:t>
                      </a: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 10-08-20xx</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669058885"/>
                  </a:ext>
                </a:extLst>
              </a:tr>
            </a:tbl>
          </a:graphicData>
        </a:graphic>
      </p:graphicFrame>
      <p:graphicFrame>
        <p:nvGraphicFramePr>
          <p:cNvPr id="94" name="Tabel 93">
            <a:extLst>
              <a:ext uri="{FF2B5EF4-FFF2-40B4-BE49-F238E27FC236}">
                <a16:creationId xmlns:a16="http://schemas.microsoft.com/office/drawing/2014/main" id="{4A1F460E-D2A3-41BE-8D25-20BD2AF4A801}"/>
              </a:ext>
            </a:extLst>
          </p:cNvPr>
          <p:cNvGraphicFramePr>
            <a:graphicFrameLocks noGrp="1"/>
          </p:cNvGraphicFramePr>
          <p:nvPr>
            <p:extLst>
              <p:ext uri="{D42A27DB-BD31-4B8C-83A1-F6EECF244321}">
                <p14:modId xmlns:p14="http://schemas.microsoft.com/office/powerpoint/2010/main" val="1023201921"/>
              </p:ext>
            </p:extLst>
          </p:nvPr>
        </p:nvGraphicFramePr>
        <p:xfrm>
          <a:off x="485989" y="3641619"/>
          <a:ext cx="9949913" cy="1226820"/>
        </p:xfrm>
        <a:graphic>
          <a:graphicData uri="http://schemas.openxmlformats.org/drawingml/2006/table">
            <a:tbl>
              <a:tblPr firstRow="1" firstCol="1" bandRow="1">
                <a:tableStyleId>{5C22544A-7EE6-4342-B048-85BDC9FD1C3A}</a:tableStyleId>
              </a:tblPr>
              <a:tblGrid>
                <a:gridCol w="9949913">
                  <a:extLst>
                    <a:ext uri="{9D8B030D-6E8A-4147-A177-3AD203B41FA5}">
                      <a16:colId xmlns:a16="http://schemas.microsoft.com/office/drawing/2014/main" val="735955448"/>
                    </a:ext>
                  </a:extLst>
                </a:gridCol>
              </a:tblGrid>
              <a:tr h="0">
                <a:tc>
                  <a:txBody>
                    <a:bodyPr/>
                    <a:lstStyle/>
                    <a:p>
                      <a:pPr>
                        <a:lnSpc>
                          <a:spcPct val="115000"/>
                        </a:lnSpc>
                        <a:spcAft>
                          <a:spcPts val="0"/>
                        </a:spcAft>
                      </a:pPr>
                      <a:r>
                        <a:rPr lang="da-DK" sz="1400" dirty="0">
                          <a:effectLst/>
                        </a:rPr>
                        <a:t>2. Projektlederens løsningsforslag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5251059"/>
                  </a:ext>
                </a:extLst>
              </a:tr>
              <a:tr h="0">
                <a:tc>
                  <a:txBody>
                    <a:bodyPr/>
                    <a:lstStyle/>
                    <a:p>
                      <a:pPr>
                        <a:lnSpc>
                          <a:spcPct val="115000"/>
                        </a:lnSpc>
                        <a:spcAft>
                          <a:spcPts val="0"/>
                        </a:spcAft>
                      </a:pPr>
                      <a:r>
                        <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Tagkonstruktionen skal ikke ændres, da belastningen af sorte teglsten er den samme. </a:t>
                      </a:r>
                    </a:p>
                    <a:p>
                      <a:pPr>
                        <a:lnSpc>
                          <a:spcPct val="115000"/>
                        </a:lnSpc>
                        <a:spcAft>
                          <a:spcPts val="0"/>
                        </a:spcAft>
                      </a:pPr>
                      <a:r>
                        <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Sorte teglsten er i restordre og vil først kunne leveres 14 dage senere end planlagt.</a:t>
                      </a:r>
                    </a:p>
                    <a:p>
                      <a:pPr>
                        <a:lnSpc>
                          <a:spcPct val="115000"/>
                        </a:lnSpc>
                        <a:spcAft>
                          <a:spcPts val="0"/>
                        </a:spcAft>
                      </a:pPr>
                      <a:r>
                        <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Ændringen vil ikke have indflydelse på projektets indhold. </a:t>
                      </a:r>
                    </a:p>
                    <a:p>
                      <a:pPr>
                        <a:lnSpc>
                          <a:spcPct val="115000"/>
                        </a:lnSpc>
                        <a:spcAft>
                          <a:spcPts val="0"/>
                        </a:spcAft>
                      </a:pPr>
                      <a:r>
                        <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Merpris for sorte glaserede tegl er af leverandør estimeret til 40.000 kr.</a:t>
                      </a:r>
                    </a:p>
                  </a:txBody>
                  <a:tcPr marL="68580" marR="68580" marT="0" marB="0">
                    <a:solidFill>
                      <a:schemeClr val="accent1">
                        <a:lumMod val="20000"/>
                        <a:lumOff val="80000"/>
                      </a:schemeClr>
                    </a:solidFill>
                  </a:tcPr>
                </a:tc>
                <a:extLst>
                  <a:ext uri="{0D108BD9-81ED-4DB2-BD59-A6C34878D82A}">
                    <a16:rowId xmlns:a16="http://schemas.microsoft.com/office/drawing/2014/main" val="3661628361"/>
                  </a:ext>
                </a:extLst>
              </a:tr>
            </a:tbl>
          </a:graphicData>
        </a:graphic>
      </p:graphicFrame>
      <p:graphicFrame>
        <p:nvGraphicFramePr>
          <p:cNvPr id="96" name="Tabel 95">
            <a:extLst>
              <a:ext uri="{FF2B5EF4-FFF2-40B4-BE49-F238E27FC236}">
                <a16:creationId xmlns:a16="http://schemas.microsoft.com/office/drawing/2014/main" id="{CBEE68DA-C64A-4712-AA34-8643DFB28BBC}"/>
              </a:ext>
            </a:extLst>
          </p:cNvPr>
          <p:cNvGraphicFramePr>
            <a:graphicFrameLocks noGrp="1"/>
          </p:cNvGraphicFramePr>
          <p:nvPr>
            <p:extLst>
              <p:ext uri="{D42A27DB-BD31-4B8C-83A1-F6EECF244321}">
                <p14:modId xmlns:p14="http://schemas.microsoft.com/office/powerpoint/2010/main" val="2955654077"/>
              </p:ext>
            </p:extLst>
          </p:nvPr>
        </p:nvGraphicFramePr>
        <p:xfrm>
          <a:off x="485991" y="4990077"/>
          <a:ext cx="9949912" cy="490728"/>
        </p:xfrm>
        <a:graphic>
          <a:graphicData uri="http://schemas.openxmlformats.org/drawingml/2006/table">
            <a:tbl>
              <a:tblPr firstRow="1" firstCol="1" bandRow="1">
                <a:tableStyleId>{5C22544A-7EE6-4342-B048-85BDC9FD1C3A}</a:tableStyleId>
              </a:tblPr>
              <a:tblGrid>
                <a:gridCol w="9949912">
                  <a:extLst>
                    <a:ext uri="{9D8B030D-6E8A-4147-A177-3AD203B41FA5}">
                      <a16:colId xmlns:a16="http://schemas.microsoft.com/office/drawing/2014/main" val="3637437140"/>
                    </a:ext>
                  </a:extLst>
                </a:gridCol>
              </a:tblGrid>
              <a:tr h="0">
                <a:tc>
                  <a:txBody>
                    <a:bodyPr/>
                    <a:lstStyle/>
                    <a:p>
                      <a:pPr>
                        <a:lnSpc>
                          <a:spcPct val="115000"/>
                        </a:lnSpc>
                        <a:spcAft>
                          <a:spcPts val="0"/>
                        </a:spcAft>
                      </a:pPr>
                      <a:r>
                        <a:rPr lang="da-DK" sz="1400" dirty="0">
                          <a:effectLst/>
                        </a:rPr>
                        <a:t>3. Konsekvens for projektet hvis ændringen ikke besluttes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7682240"/>
                  </a:ext>
                </a:extLst>
              </a:tr>
              <a:tr h="0">
                <a:tc>
                  <a:txBody>
                    <a:bodyPr/>
                    <a:lstStyle/>
                    <a:p>
                      <a:pPr>
                        <a:lnSpc>
                          <a:spcPct val="115000"/>
                        </a:lnSpc>
                        <a:spcAft>
                          <a:spcPts val="0"/>
                        </a:spcAft>
                      </a:pPr>
                      <a:r>
                        <a:rPr lang="da-DK" sz="1400" b="0" dirty="0">
                          <a:solidFill>
                            <a:schemeClr val="tx1"/>
                          </a:solidFill>
                          <a:effectLst/>
                        </a:rPr>
                        <a:t>Ingen, da kvalitet og funktionalitet er den samme.</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840777129"/>
                  </a:ext>
                </a:extLst>
              </a:tr>
            </a:tbl>
          </a:graphicData>
        </a:graphic>
      </p:graphicFrame>
      <p:graphicFrame>
        <p:nvGraphicFramePr>
          <p:cNvPr id="98" name="Tabel 97">
            <a:extLst>
              <a:ext uri="{FF2B5EF4-FFF2-40B4-BE49-F238E27FC236}">
                <a16:creationId xmlns:a16="http://schemas.microsoft.com/office/drawing/2014/main" id="{4AFA2E64-9B39-43EB-B13A-B46FA280FE42}"/>
              </a:ext>
            </a:extLst>
          </p:cNvPr>
          <p:cNvGraphicFramePr>
            <a:graphicFrameLocks noGrp="1"/>
          </p:cNvGraphicFramePr>
          <p:nvPr>
            <p:extLst>
              <p:ext uri="{D42A27DB-BD31-4B8C-83A1-F6EECF244321}">
                <p14:modId xmlns:p14="http://schemas.microsoft.com/office/powerpoint/2010/main" val="3645408583"/>
              </p:ext>
            </p:extLst>
          </p:nvPr>
        </p:nvGraphicFramePr>
        <p:xfrm>
          <a:off x="485990" y="5601143"/>
          <a:ext cx="9949912" cy="490728"/>
        </p:xfrm>
        <a:graphic>
          <a:graphicData uri="http://schemas.openxmlformats.org/drawingml/2006/table">
            <a:tbl>
              <a:tblPr firstRow="1" firstCol="1" bandRow="1">
                <a:tableStyleId>{5C22544A-7EE6-4342-B048-85BDC9FD1C3A}</a:tableStyleId>
              </a:tblPr>
              <a:tblGrid>
                <a:gridCol w="4974956">
                  <a:extLst>
                    <a:ext uri="{9D8B030D-6E8A-4147-A177-3AD203B41FA5}">
                      <a16:colId xmlns:a16="http://schemas.microsoft.com/office/drawing/2014/main" val="1778770925"/>
                    </a:ext>
                  </a:extLst>
                </a:gridCol>
                <a:gridCol w="4974956">
                  <a:extLst>
                    <a:ext uri="{9D8B030D-6E8A-4147-A177-3AD203B41FA5}">
                      <a16:colId xmlns:a16="http://schemas.microsoft.com/office/drawing/2014/main" val="2607145290"/>
                    </a:ext>
                  </a:extLst>
                </a:gridCol>
              </a:tblGrid>
              <a:tr h="0">
                <a:tc gridSpan="2">
                  <a:txBody>
                    <a:bodyPr/>
                    <a:lstStyle/>
                    <a:p>
                      <a:pPr>
                        <a:lnSpc>
                          <a:spcPct val="115000"/>
                        </a:lnSpc>
                        <a:spcAft>
                          <a:spcPts val="0"/>
                        </a:spcAft>
                      </a:pPr>
                      <a:r>
                        <a:rPr lang="da-DK" sz="1400" dirty="0">
                          <a:effectLst/>
                        </a:rPr>
                        <a:t>4. Ændringsønsket er registreret i ændringslog</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extLst>
                  <a:ext uri="{0D108BD9-81ED-4DB2-BD59-A6C34878D82A}">
                    <a16:rowId xmlns:a16="http://schemas.microsoft.com/office/drawing/2014/main" val="2273920877"/>
                  </a:ext>
                </a:extLst>
              </a:tr>
              <a:tr h="0">
                <a:tc>
                  <a:txBody>
                    <a:bodyPr/>
                    <a:lstStyle/>
                    <a:p>
                      <a:pPr>
                        <a:lnSpc>
                          <a:spcPct val="115000"/>
                        </a:lnSpc>
                        <a:spcAft>
                          <a:spcPts val="0"/>
                        </a:spcAft>
                      </a:pPr>
                      <a:r>
                        <a:rPr lang="da-DK" sz="1400" b="0" dirty="0">
                          <a:solidFill>
                            <a:schemeClr val="tx1"/>
                          </a:solidFill>
                          <a:effectLst/>
                        </a:rPr>
                        <a:t>Ændringsidentifikation nr. 1</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Aft>
                          <a:spcPts val="0"/>
                        </a:spcAft>
                      </a:pPr>
                      <a:r>
                        <a:rPr lang="da-DK" sz="1400" b="0" dirty="0">
                          <a:solidFill>
                            <a:schemeClr val="tx1"/>
                          </a:solidFill>
                          <a:effectLst/>
                        </a:rPr>
                        <a:t>Dato for registrering: 12-08-20xx</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28963571"/>
                  </a:ext>
                </a:extLst>
              </a:tr>
            </a:tbl>
          </a:graphicData>
        </a:graphic>
      </p:graphicFrame>
      <p:graphicFrame>
        <p:nvGraphicFramePr>
          <p:cNvPr id="100" name="Tabel 99">
            <a:extLst>
              <a:ext uri="{FF2B5EF4-FFF2-40B4-BE49-F238E27FC236}">
                <a16:creationId xmlns:a16="http://schemas.microsoft.com/office/drawing/2014/main" id="{27A96B89-60F6-47A4-81D4-1754EFA55A08}"/>
              </a:ext>
            </a:extLst>
          </p:cNvPr>
          <p:cNvGraphicFramePr>
            <a:graphicFrameLocks noGrp="1"/>
          </p:cNvGraphicFramePr>
          <p:nvPr>
            <p:extLst>
              <p:ext uri="{D42A27DB-BD31-4B8C-83A1-F6EECF244321}">
                <p14:modId xmlns:p14="http://schemas.microsoft.com/office/powerpoint/2010/main" val="447647585"/>
              </p:ext>
            </p:extLst>
          </p:nvPr>
        </p:nvGraphicFramePr>
        <p:xfrm>
          <a:off x="485990" y="6216128"/>
          <a:ext cx="9949912" cy="490728"/>
        </p:xfrm>
        <a:graphic>
          <a:graphicData uri="http://schemas.openxmlformats.org/drawingml/2006/table">
            <a:tbl>
              <a:tblPr firstRow="1" firstCol="1" bandRow="1">
                <a:tableStyleId>{5C22544A-7EE6-4342-B048-85BDC9FD1C3A}</a:tableStyleId>
              </a:tblPr>
              <a:tblGrid>
                <a:gridCol w="9949912">
                  <a:extLst>
                    <a:ext uri="{9D8B030D-6E8A-4147-A177-3AD203B41FA5}">
                      <a16:colId xmlns:a16="http://schemas.microsoft.com/office/drawing/2014/main" val="2268733848"/>
                    </a:ext>
                  </a:extLst>
                </a:gridCol>
              </a:tblGrid>
              <a:tr h="0">
                <a:tc>
                  <a:txBody>
                    <a:bodyPr/>
                    <a:lstStyle/>
                    <a:p>
                      <a:pPr>
                        <a:lnSpc>
                          <a:spcPct val="115000"/>
                        </a:lnSpc>
                        <a:spcAft>
                          <a:spcPts val="0"/>
                        </a:spcAft>
                      </a:pPr>
                      <a:r>
                        <a:rPr lang="da-DK" sz="1400" dirty="0">
                          <a:effectLst/>
                        </a:rPr>
                        <a:t>5. Projektlederens anbefaling til beslutning</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907102"/>
                  </a:ext>
                </a:extLst>
              </a:tr>
              <a:tr h="0">
                <a:tc>
                  <a:txBody>
                    <a:bodyPr/>
                    <a:lstStyle/>
                    <a:p>
                      <a:pPr>
                        <a:lnSpc>
                          <a:spcPct val="115000"/>
                        </a:lnSpc>
                        <a:spcAft>
                          <a:spcPts val="0"/>
                        </a:spcAft>
                      </a:pPr>
                      <a:r>
                        <a:rPr lang="da-DK" sz="1400" b="0" dirty="0">
                          <a:solidFill>
                            <a:schemeClr val="tx1"/>
                          </a:solidFill>
                          <a:effectLst/>
                        </a:rPr>
                        <a:t>Ændringen anbefales da det vurderes, at projektets sluttidspunkt kan fastholdes, da ændringen ikke ligger på kritisk vej.</a:t>
                      </a:r>
                      <a:endParaRPr lang="da-DK"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74105290"/>
                  </a:ext>
                </a:extLst>
              </a:tr>
            </a:tbl>
          </a:graphicData>
        </a:graphic>
      </p:graphicFrame>
      <p:pic>
        <p:nvPicPr>
          <p:cNvPr id="3" name="Grafik 2" descr="Avis">
            <a:hlinkClick r:id="rId15" action="ppaction://hlinksldjump"/>
            <a:extLst>
              <a:ext uri="{FF2B5EF4-FFF2-40B4-BE49-F238E27FC236}">
                <a16:creationId xmlns:a16="http://schemas.microsoft.com/office/drawing/2014/main" id="{3C374912-6AEE-4215-BA3E-D7E873A3D84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07968" y="137378"/>
            <a:ext cx="452277" cy="419647"/>
          </a:xfrm>
          <a:prstGeom prst="rect">
            <a:avLst/>
          </a:prstGeom>
        </p:spPr>
      </p:pic>
      <p:pic>
        <p:nvPicPr>
          <p:cNvPr id="5" name="Grafik 4" descr="Arbejdsgang ">
            <a:hlinkClick r:id="rId18" action="ppaction://hlinksldjump"/>
            <a:extLst>
              <a:ext uri="{FF2B5EF4-FFF2-40B4-BE49-F238E27FC236}">
                <a16:creationId xmlns:a16="http://schemas.microsoft.com/office/drawing/2014/main" id="{F484DF06-98C4-495B-A97F-43C36CF83A87}"/>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17811" y="139311"/>
            <a:ext cx="407840" cy="407840"/>
          </a:xfrm>
          <a:prstGeom prst="rect">
            <a:avLst/>
          </a:prstGeom>
        </p:spPr>
      </p:pic>
      <p:pic>
        <p:nvPicPr>
          <p:cNvPr id="2" name="Grafik 1" descr="Gentag">
            <a:hlinkClick r:id="rId21" action="ppaction://hlinksldjump"/>
            <a:extLst>
              <a:ext uri="{FF2B5EF4-FFF2-40B4-BE49-F238E27FC236}">
                <a16:creationId xmlns:a16="http://schemas.microsoft.com/office/drawing/2014/main" id="{F8988480-03D0-46F1-B7D0-017BFB50D26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85195" y="141957"/>
            <a:ext cx="420836" cy="420836"/>
          </a:xfrm>
          <a:prstGeom prst="rect">
            <a:avLst/>
          </a:prstGeom>
        </p:spPr>
      </p:pic>
    </p:spTree>
    <p:extLst>
      <p:ext uri="{BB962C8B-B14F-4D97-AF65-F5344CB8AC3E}">
        <p14:creationId xmlns:p14="http://schemas.microsoft.com/office/powerpoint/2010/main" val="6809169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891B811-439F-48E6-A494-4210BA0EFF3B}"/>
              </a:ext>
            </a:extLst>
          </p:cNvPr>
          <p:cNvSpPr/>
          <p:nvPr/>
        </p:nvSpPr>
        <p:spPr>
          <a:xfrm>
            <a:off x="1826452" y="1930437"/>
            <a:ext cx="6096000" cy="2308324"/>
          </a:xfrm>
          <a:prstGeom prst="rect">
            <a:avLst/>
          </a:prstGeom>
        </p:spPr>
        <p:txBody>
          <a:bodyPr>
            <a:spAutoFit/>
          </a:bodyPr>
          <a:lstStyle/>
          <a:p>
            <a:r>
              <a:rPr lang="da-DK" sz="1600" dirty="0">
                <a:latin typeface="+mj-lt"/>
                <a:hlinkClick r:id="rId2" action="ppaction://hlinksldjump"/>
              </a:rPr>
              <a:t>Brainstorm metoden</a:t>
            </a:r>
            <a:br>
              <a:rPr lang="da-DK" sz="1600" dirty="0">
                <a:latin typeface="+mj-lt"/>
              </a:rPr>
            </a:br>
            <a:br>
              <a:rPr lang="da-DK" sz="1600" dirty="0">
                <a:latin typeface="+mj-lt"/>
              </a:rPr>
            </a:br>
            <a:r>
              <a:rPr lang="da-DK" sz="1600" dirty="0">
                <a:latin typeface="+mj-lt"/>
                <a:hlinkClick r:id="rId3" action="ppaction://hlinksldjump"/>
              </a:rPr>
              <a:t>Feedback</a:t>
            </a:r>
            <a:endParaRPr lang="da-DK" sz="1600" dirty="0">
              <a:latin typeface="+mj-lt"/>
            </a:endParaRPr>
          </a:p>
          <a:p>
            <a:endParaRPr lang="da-DK" sz="1600" dirty="0">
              <a:latin typeface="+mj-lt"/>
            </a:endParaRPr>
          </a:p>
          <a:p>
            <a:r>
              <a:rPr lang="da-DK" sz="1600" dirty="0">
                <a:latin typeface="+mj-lt"/>
                <a:hlinkClick r:id="rId4" action="ppaction://hlinksldjump"/>
              </a:rPr>
              <a:t>Interventionsmetoder</a:t>
            </a:r>
            <a:endParaRPr lang="da-DK" sz="1600" dirty="0">
              <a:latin typeface="+mj-lt"/>
            </a:endParaRPr>
          </a:p>
          <a:p>
            <a:endParaRPr lang="da-DK" sz="1600" dirty="0">
              <a:latin typeface="+mj-lt"/>
            </a:endParaRPr>
          </a:p>
          <a:p>
            <a:r>
              <a:rPr lang="da-DK" sz="1600" dirty="0">
                <a:latin typeface="+mj-lt"/>
                <a:hlinkClick r:id="rId5" action="ppaction://hlinksldjump"/>
              </a:rPr>
              <a:t>Projektopstart og teamudvikling - 5 R-modellen</a:t>
            </a:r>
            <a:endParaRPr lang="da-DK" sz="1600" dirty="0">
              <a:latin typeface="+mj-lt"/>
            </a:endParaRPr>
          </a:p>
          <a:p>
            <a:endParaRPr lang="da-DK" sz="1600" dirty="0">
              <a:latin typeface="+mj-lt"/>
            </a:endParaRPr>
          </a:p>
          <a:p>
            <a:r>
              <a:rPr lang="da-DK" sz="1600" dirty="0">
                <a:latin typeface="+mj-lt"/>
                <a:hlinkClick r:id="rId6" action="ppaction://hlinksldjump"/>
              </a:rPr>
              <a:t>Procesevaluering</a:t>
            </a:r>
            <a:endParaRPr lang="da-DK" sz="1600" dirty="0">
              <a:latin typeface="+mj-lt"/>
            </a:endParaRPr>
          </a:p>
        </p:txBody>
      </p:sp>
      <p:pic>
        <p:nvPicPr>
          <p:cNvPr id="5" name="Billede 4">
            <a:extLst>
              <a:ext uri="{FF2B5EF4-FFF2-40B4-BE49-F238E27FC236}">
                <a16:creationId xmlns:a16="http://schemas.microsoft.com/office/drawing/2014/main" id="{76FAE063-2943-4941-A6C5-1F5A9AF708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8" name="Isosceles Triangle 19">
            <a:extLst>
              <a:ext uri="{FF2B5EF4-FFF2-40B4-BE49-F238E27FC236}">
                <a16:creationId xmlns:a16="http://schemas.microsoft.com/office/drawing/2014/main" id="{76502723-FBFE-46D6-B460-195E33238590}"/>
              </a:ext>
            </a:extLst>
          </p:cNvPr>
          <p:cNvSpPr/>
          <p:nvPr/>
        </p:nvSpPr>
        <p:spPr>
          <a:xfrm rot="5400000" flipH="1">
            <a:off x="905167" y="-905169"/>
            <a:ext cx="2276272" cy="4086607"/>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itel 1">
            <a:extLst>
              <a:ext uri="{FF2B5EF4-FFF2-40B4-BE49-F238E27FC236}">
                <a16:creationId xmlns:a16="http://schemas.microsoft.com/office/drawing/2014/main" id="{29E21499-4711-4C78-BAB6-B7B95784AE47}"/>
              </a:ext>
            </a:extLst>
          </p:cNvPr>
          <p:cNvSpPr txBox="1">
            <a:spLocks/>
          </p:cNvSpPr>
          <p:nvPr/>
        </p:nvSpPr>
        <p:spPr>
          <a:xfrm>
            <a:off x="746730" y="673985"/>
            <a:ext cx="10515600" cy="582466"/>
          </a:xfrm>
          <a:prstGeom prst="rect">
            <a:avLst/>
          </a:prstGeom>
          <a:solidFill>
            <a:schemeClr val="bg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Faciliterings- og teamudviklingsværktøjer</a:t>
            </a:r>
          </a:p>
        </p:txBody>
      </p:sp>
      <p:pic>
        <p:nvPicPr>
          <p:cNvPr id="2" name="Grafik 64" descr="Hjem">
            <a:hlinkClick r:id="rId8" action="ppaction://hlinksldjump"/>
            <a:extLst>
              <a:ext uri="{FF2B5EF4-FFF2-40B4-BE49-F238E27FC236}">
                <a16:creationId xmlns:a16="http://schemas.microsoft.com/office/drawing/2014/main" id="{E74838AF-E945-44E7-9CBA-259DCE2A16F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153" y="127113"/>
            <a:ext cx="407840" cy="407840"/>
          </a:xfrm>
          <a:prstGeom prst="rect">
            <a:avLst/>
          </a:prstGeom>
        </p:spPr>
      </p:pic>
      <p:pic>
        <p:nvPicPr>
          <p:cNvPr id="3" name="Grafik 10" descr="Pil vandret u-vending">
            <a:hlinkClick r:id="" action="ppaction://hlinkshowjump?jump=lastslideviewed"/>
            <a:extLst>
              <a:ext uri="{FF2B5EF4-FFF2-40B4-BE49-F238E27FC236}">
                <a16:creationId xmlns:a16="http://schemas.microsoft.com/office/drawing/2014/main" id="{AB9E84EC-0D18-408A-8C4F-94949C708C7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37354661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Faciliteringsværktøj til brainstorm metoden</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19" name="Tekstfelt 18">
            <a:extLst>
              <a:ext uri="{FF2B5EF4-FFF2-40B4-BE49-F238E27FC236}">
                <a16:creationId xmlns:a16="http://schemas.microsoft.com/office/drawing/2014/main" id="{F3E6AD13-4C9C-4C6E-94C0-5423CCFE62D2}"/>
              </a:ext>
            </a:extLst>
          </p:cNvPr>
          <p:cNvSpPr txBox="1"/>
          <p:nvPr/>
        </p:nvSpPr>
        <p:spPr>
          <a:xfrm>
            <a:off x="282071" y="1459834"/>
            <a:ext cx="11378626" cy="5478423"/>
          </a:xfrm>
          <a:prstGeom prst="rect">
            <a:avLst/>
          </a:prstGeom>
          <a:noFill/>
        </p:spPr>
        <p:txBody>
          <a:bodyPr wrap="square" rtlCol="0">
            <a:spAutoFit/>
          </a:bodyPr>
          <a:lstStyle/>
          <a:p>
            <a:pPr algn="l"/>
            <a:r>
              <a:rPr lang="da-DK" sz="1400" b="0" i="0" dirty="0">
                <a:effectLst/>
              </a:rPr>
              <a:t>Brainstorming er en klassisk idegenereringsteknik, og anses som en af de mest effektive metoder til at få mange ideer i en gruppe på kort tid. </a:t>
            </a:r>
          </a:p>
          <a:p>
            <a:pPr algn="l"/>
            <a:endParaRPr lang="da-DK" sz="1400" dirty="0"/>
          </a:p>
          <a:p>
            <a:pPr algn="l"/>
            <a:r>
              <a:rPr lang="da-DK" sz="1400" b="0" i="0" dirty="0">
                <a:effectLst/>
              </a:rPr>
              <a:t>Brainstorming kan anvendes gennem alle projektets faser, men er særlig relevant i starten af projektet. Brainstorm kan, blandt meget andet, med fordel anvendes ved:</a:t>
            </a:r>
          </a:p>
          <a:p>
            <a:pPr algn="l"/>
            <a:r>
              <a:rPr lang="da-DK" sz="1400" dirty="0"/>
              <a:t>- idegenerering</a:t>
            </a:r>
            <a:br>
              <a:rPr lang="da-DK" sz="1400" dirty="0"/>
            </a:br>
            <a:r>
              <a:rPr lang="da-DK" sz="1400" dirty="0"/>
              <a:t>- finde projektmål, milepæle og aktiviteter</a:t>
            </a:r>
            <a:br>
              <a:rPr lang="da-DK" sz="1400" dirty="0"/>
            </a:br>
            <a:r>
              <a:rPr lang="da-DK" sz="1400" dirty="0"/>
              <a:t>- finde interessenter</a:t>
            </a:r>
            <a:br>
              <a:rPr lang="da-DK" sz="1400" dirty="0"/>
            </a:br>
            <a:r>
              <a:rPr lang="da-DK" sz="1400" dirty="0"/>
              <a:t>- identificere risici</a:t>
            </a:r>
            <a:br>
              <a:rPr lang="da-DK" sz="1400" dirty="0"/>
            </a:br>
            <a:r>
              <a:rPr lang="da-DK" sz="1400" dirty="0"/>
              <a:t>- identificere </a:t>
            </a:r>
            <a:r>
              <a:rPr lang="da-DK" sz="1400" dirty="0" err="1"/>
              <a:t>cost</a:t>
            </a:r>
            <a:r>
              <a:rPr lang="da-DK" sz="1400" dirty="0"/>
              <a:t> og </a:t>
            </a:r>
            <a:r>
              <a:rPr lang="da-DK" sz="1400" dirty="0" err="1"/>
              <a:t>benefits</a:t>
            </a:r>
            <a:endParaRPr lang="da-DK" sz="1400" dirty="0"/>
          </a:p>
          <a:p>
            <a:pPr algn="l"/>
            <a:endParaRPr lang="da-DK" sz="1400" dirty="0"/>
          </a:p>
          <a:p>
            <a:pPr algn="l"/>
            <a:r>
              <a:rPr lang="da-DK" sz="1400" b="1" dirty="0"/>
              <a:t>Fremgangsmåde</a:t>
            </a:r>
            <a:r>
              <a:rPr lang="da-DK" sz="1400" dirty="0"/>
              <a:t>:</a:t>
            </a:r>
          </a:p>
          <a:p>
            <a:pPr algn="l"/>
            <a:endParaRPr lang="da-DK" sz="1400" dirty="0"/>
          </a:p>
          <a:p>
            <a:pPr marL="342900" indent="-342900" algn="l" fontAlgn="base">
              <a:buAutoNum type="arabicPeriod"/>
            </a:pPr>
            <a:r>
              <a:rPr lang="da-DK" sz="1400" dirty="0"/>
              <a:t>Forbered lokalet med materialer og sørg for at deltagerne er placeret, så de kan se hinanden og se hvor resultaterne fremlægges.</a:t>
            </a:r>
          </a:p>
          <a:p>
            <a:pPr marL="342900" indent="-342900" algn="l" fontAlgn="base">
              <a:buAutoNum type="arabicPeriod"/>
            </a:pPr>
            <a:r>
              <a:rPr lang="da-DK" sz="1400" dirty="0"/>
              <a:t>Forklar formålet med processen så alle forstår hvad der ønskes en brainstorm på.</a:t>
            </a:r>
          </a:p>
          <a:p>
            <a:pPr marL="342900" indent="-342900" algn="l" fontAlgn="base">
              <a:buAutoNum type="arabicPeriod"/>
            </a:pPr>
            <a:r>
              <a:rPr lang="da-DK" sz="1400" dirty="0"/>
              <a:t>Vælg om I skal starte jeres brainstorm i det åbne plenum, hvor alle højlydt kan byde ind samtidigt, eller om I skal starte hver for sig, hvor hver person sidder og </a:t>
            </a:r>
            <a:r>
              <a:rPr lang="da-DK" sz="1400" dirty="0" err="1"/>
              <a:t>brainstormer</a:t>
            </a:r>
            <a:r>
              <a:rPr lang="da-DK" sz="1400" dirty="0"/>
              <a:t> for sig selv uden at tale med de andre… eller en kombination hvor der startes hver for sig og efterfølgende i plenum.</a:t>
            </a:r>
          </a:p>
          <a:p>
            <a:pPr marL="342900" indent="-342900" algn="l" fontAlgn="base">
              <a:buAutoNum type="arabicPeriod"/>
            </a:pPr>
            <a:r>
              <a:rPr lang="da-DK" sz="1400" dirty="0"/>
              <a:t>Angiv hvor lang tid der er afsat til brainstorm.</a:t>
            </a:r>
          </a:p>
          <a:p>
            <a:pPr marL="342900" indent="-342900" algn="l" fontAlgn="base">
              <a:buAutoNum type="arabicPeriod"/>
            </a:pPr>
            <a:r>
              <a:rPr lang="da-DK" sz="1400" dirty="0"/>
              <a:t>Hvis I starter brainstorm sammen, så sørg for at alle forslagene bliver skrevet på tavle, post-it, papkort, </a:t>
            </a:r>
            <a:r>
              <a:rPr lang="da-DK" sz="1400" dirty="0" err="1"/>
              <a:t>flip-over</a:t>
            </a:r>
            <a:r>
              <a:rPr lang="da-DK" sz="1400" dirty="0"/>
              <a:t> eller lignende som de opstår (der bør kun være ét forslag pr. post-it/papkort for overskuelighedens skyld).</a:t>
            </a:r>
          </a:p>
          <a:p>
            <a:pPr marL="342900" indent="-342900" algn="l" fontAlgn="base">
              <a:buAutoNum type="arabicPeriod"/>
            </a:pPr>
            <a:r>
              <a:rPr lang="da-DK" sz="1400" dirty="0"/>
              <a:t>Hvis I starter brainstorm hver for sig, så sørg for at deres forslag bliver skrevet på post-it eller papkort (der bør kun være ét forslag pr. post-it/papkort for overskuelighedens skyld).</a:t>
            </a:r>
          </a:p>
          <a:p>
            <a:pPr marL="342900" indent="-342900" algn="l" fontAlgn="base">
              <a:buAutoNum type="arabicPeriod"/>
            </a:pPr>
            <a:r>
              <a:rPr lang="da-DK" sz="1400" dirty="0"/>
              <a:t>Styr processen så deltagerne holder sig inden for opgavens rammer, og sørg især for at der ikke bliver vurderet, kritiseret eller kommenteret på andres ideer undervejs.</a:t>
            </a:r>
          </a:p>
          <a:p>
            <a:pPr marL="342900" indent="-342900" algn="l" fontAlgn="base">
              <a:buAutoNum type="arabicPeriod"/>
            </a:pPr>
            <a:r>
              <a:rPr lang="da-DK" sz="1400" dirty="0"/>
              <a:t>Når brainstormen er afsluttet, kan deres forslag blive grupperet, evalueret eller viderebearbejdet efter behov og formål.</a:t>
            </a:r>
            <a:br>
              <a:rPr lang="da-DK" sz="1400" dirty="0"/>
            </a:br>
            <a:endParaRPr lang="da-DK" sz="1400" dirty="0"/>
          </a:p>
        </p:txBody>
      </p:sp>
      <p:pic>
        <p:nvPicPr>
          <p:cNvPr id="2" name="Billede 1">
            <a:extLst>
              <a:ext uri="{FF2B5EF4-FFF2-40B4-BE49-F238E27FC236}">
                <a16:creationId xmlns:a16="http://schemas.microsoft.com/office/drawing/2014/main" id="{D40D8706-C402-4CEE-9D53-5C9966E09C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pic>
        <p:nvPicPr>
          <p:cNvPr id="5" name="Grafik 64" descr="Hjem">
            <a:hlinkClick r:id="rId11" action="ppaction://hlinksldjump"/>
            <a:extLst>
              <a:ext uri="{FF2B5EF4-FFF2-40B4-BE49-F238E27FC236}">
                <a16:creationId xmlns:a16="http://schemas.microsoft.com/office/drawing/2014/main" id="{3879A40A-79E9-477B-A9BA-1B748BF41FD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6" name="Grafik 10" descr="Pil vandret u-vending">
            <a:hlinkClick r:id="" action="ppaction://hlinkshowjump?jump=lastslideviewed"/>
            <a:extLst>
              <a:ext uri="{FF2B5EF4-FFF2-40B4-BE49-F238E27FC236}">
                <a16:creationId xmlns:a16="http://schemas.microsoft.com/office/drawing/2014/main" id="{AA6C2350-D2FC-4038-99F1-2F5CC2A23A3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650237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Teamudviklingsværktøj til Feedback</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5" name="Tekstfelt 4">
            <a:extLst>
              <a:ext uri="{FF2B5EF4-FFF2-40B4-BE49-F238E27FC236}">
                <a16:creationId xmlns:a16="http://schemas.microsoft.com/office/drawing/2014/main" id="{D5B009F5-E88D-485A-A6F0-D0C1D46CF54F}"/>
              </a:ext>
            </a:extLst>
          </p:cNvPr>
          <p:cNvSpPr txBox="1"/>
          <p:nvPr/>
        </p:nvSpPr>
        <p:spPr>
          <a:xfrm>
            <a:off x="282071" y="1308832"/>
            <a:ext cx="11378626" cy="5262979"/>
          </a:xfrm>
          <a:prstGeom prst="rect">
            <a:avLst/>
          </a:prstGeom>
          <a:noFill/>
        </p:spPr>
        <p:txBody>
          <a:bodyPr wrap="square" rtlCol="0">
            <a:spAutoFit/>
          </a:bodyPr>
          <a:lstStyle/>
          <a:p>
            <a:r>
              <a:rPr lang="da-DK" sz="1400" dirty="0">
                <a:solidFill>
                  <a:srgbClr val="222222"/>
                </a:solidFill>
              </a:rPr>
              <a:t>Feedback betyder tilbagemelding og opstår, når et menneske fortæller et andet menneske, hvorledes dets ADFÆRD opleves. </a:t>
            </a:r>
          </a:p>
          <a:p>
            <a:r>
              <a:rPr lang="da-DK" sz="1400" b="1" dirty="0">
                <a:solidFill>
                  <a:srgbClr val="222222"/>
                </a:solidFill>
              </a:rPr>
              <a:t>Formålet</a:t>
            </a:r>
            <a:r>
              <a:rPr lang="da-DK" sz="1400" dirty="0">
                <a:solidFill>
                  <a:srgbClr val="222222"/>
                </a:solidFill>
              </a:rPr>
              <a:t> er at bringe opmærksomhed på den adfærd der opleves godt – men også anbefaling til hvilken adfærd der eventuelt kan udvikles eller ændres.</a:t>
            </a: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a:p>
            <a:endParaRPr lang="da-DK" sz="1400" dirty="0">
              <a:solidFill>
                <a:srgbClr val="222222"/>
              </a:solidFill>
            </a:endParaRPr>
          </a:p>
        </p:txBody>
      </p:sp>
      <p:sp>
        <p:nvSpPr>
          <p:cNvPr id="23" name="Text Box 4">
            <a:extLst>
              <a:ext uri="{FF2B5EF4-FFF2-40B4-BE49-F238E27FC236}">
                <a16:creationId xmlns:a16="http://schemas.microsoft.com/office/drawing/2014/main" id="{270ED525-8CF1-467D-B6E3-7AAEB18B819F}"/>
              </a:ext>
            </a:extLst>
          </p:cNvPr>
          <p:cNvSpPr txBox="1">
            <a:spLocks noChangeArrowheads="1"/>
          </p:cNvSpPr>
          <p:nvPr/>
        </p:nvSpPr>
        <p:spPr bwMode="auto">
          <a:xfrm>
            <a:off x="367030" y="2284338"/>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Skal være ønsket - og ikke påtvunget</a:t>
            </a:r>
          </a:p>
        </p:txBody>
      </p:sp>
      <p:sp>
        <p:nvSpPr>
          <p:cNvPr id="24" name="Text Box 5">
            <a:extLst>
              <a:ext uri="{FF2B5EF4-FFF2-40B4-BE49-F238E27FC236}">
                <a16:creationId xmlns:a16="http://schemas.microsoft.com/office/drawing/2014/main" id="{EF30C2FF-44E9-40F4-BD12-F334F56949F7}"/>
              </a:ext>
            </a:extLst>
          </p:cNvPr>
          <p:cNvSpPr txBox="1">
            <a:spLocks noChangeArrowheads="1"/>
          </p:cNvSpPr>
          <p:nvPr/>
        </p:nvSpPr>
        <p:spPr bwMode="auto">
          <a:xfrm>
            <a:off x="367030" y="2633702"/>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Skal være specifik – og ikke generel</a:t>
            </a:r>
          </a:p>
        </p:txBody>
      </p:sp>
      <p:sp>
        <p:nvSpPr>
          <p:cNvPr id="27" name="Text Box 6">
            <a:extLst>
              <a:ext uri="{FF2B5EF4-FFF2-40B4-BE49-F238E27FC236}">
                <a16:creationId xmlns:a16="http://schemas.microsoft.com/office/drawing/2014/main" id="{BDA4BD84-3703-4CB0-A2F7-135E99EDE4B5}"/>
              </a:ext>
            </a:extLst>
          </p:cNvPr>
          <p:cNvSpPr txBox="1">
            <a:spLocks noChangeArrowheads="1"/>
          </p:cNvSpPr>
          <p:nvPr/>
        </p:nvSpPr>
        <p:spPr bwMode="auto">
          <a:xfrm>
            <a:off x="367030" y="2983066"/>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Skal udtrykkes i ”jeg-form”</a:t>
            </a:r>
          </a:p>
        </p:txBody>
      </p:sp>
      <p:sp>
        <p:nvSpPr>
          <p:cNvPr id="31" name="Text Box 7">
            <a:extLst>
              <a:ext uri="{FF2B5EF4-FFF2-40B4-BE49-F238E27FC236}">
                <a16:creationId xmlns:a16="http://schemas.microsoft.com/office/drawing/2014/main" id="{79E858B4-F5E3-46F3-AD31-3FD68940AB15}"/>
              </a:ext>
            </a:extLst>
          </p:cNvPr>
          <p:cNvSpPr txBox="1">
            <a:spLocks noChangeArrowheads="1"/>
          </p:cNvSpPr>
          <p:nvPr/>
        </p:nvSpPr>
        <p:spPr bwMode="auto">
          <a:xfrm>
            <a:off x="367030" y="3339775"/>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latin typeface="Times New Roman" pitchFamily="18" charset="0"/>
              </a:rPr>
              <a:t> </a:t>
            </a:r>
            <a:r>
              <a:rPr lang="da-DK" altLang="da-DK" sz="1200" dirty="0"/>
              <a:t>Kun være rettet mod relevant adfærd</a:t>
            </a:r>
          </a:p>
        </p:txBody>
      </p:sp>
      <p:sp>
        <p:nvSpPr>
          <p:cNvPr id="36" name="Text Box 8">
            <a:extLst>
              <a:ext uri="{FF2B5EF4-FFF2-40B4-BE49-F238E27FC236}">
                <a16:creationId xmlns:a16="http://schemas.microsoft.com/office/drawing/2014/main" id="{37E46027-B47F-443C-9C2F-6F40AF7D4A8B}"/>
              </a:ext>
            </a:extLst>
          </p:cNvPr>
          <p:cNvSpPr txBox="1">
            <a:spLocks noChangeArrowheads="1"/>
          </p:cNvSpPr>
          <p:nvPr/>
        </p:nvSpPr>
        <p:spPr bwMode="auto">
          <a:xfrm>
            <a:off x="356869" y="3709039"/>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Skal gives med det samme</a:t>
            </a:r>
          </a:p>
        </p:txBody>
      </p:sp>
      <p:sp>
        <p:nvSpPr>
          <p:cNvPr id="37" name="Text Box 9">
            <a:extLst>
              <a:ext uri="{FF2B5EF4-FFF2-40B4-BE49-F238E27FC236}">
                <a16:creationId xmlns:a16="http://schemas.microsoft.com/office/drawing/2014/main" id="{E8CD8DFF-E7C4-4486-BE7C-386059DC87E3}"/>
              </a:ext>
            </a:extLst>
          </p:cNvPr>
          <p:cNvSpPr txBox="1">
            <a:spLocks noChangeArrowheads="1"/>
          </p:cNvSpPr>
          <p:nvPr/>
        </p:nvSpPr>
        <p:spPr bwMode="auto">
          <a:xfrm>
            <a:off x="356869" y="4061045"/>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Være beskrivende – og ikke vurderende</a:t>
            </a:r>
          </a:p>
        </p:txBody>
      </p:sp>
      <p:sp>
        <p:nvSpPr>
          <p:cNvPr id="38" name="Text Box 10">
            <a:extLst>
              <a:ext uri="{FF2B5EF4-FFF2-40B4-BE49-F238E27FC236}">
                <a16:creationId xmlns:a16="http://schemas.microsoft.com/office/drawing/2014/main" id="{E7BDAD97-0091-4EE0-B1E7-064E9AFCCC97}"/>
              </a:ext>
            </a:extLst>
          </p:cNvPr>
          <p:cNvSpPr txBox="1">
            <a:spLocks noChangeArrowheads="1"/>
          </p:cNvSpPr>
          <p:nvPr/>
        </p:nvSpPr>
        <p:spPr bwMode="auto">
          <a:xfrm>
            <a:off x="356869" y="4421431"/>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Skal give mulighed for dialog</a:t>
            </a:r>
          </a:p>
        </p:txBody>
      </p:sp>
      <p:sp>
        <p:nvSpPr>
          <p:cNvPr id="39" name="Text Box 11">
            <a:extLst>
              <a:ext uri="{FF2B5EF4-FFF2-40B4-BE49-F238E27FC236}">
                <a16:creationId xmlns:a16="http://schemas.microsoft.com/office/drawing/2014/main" id="{14548478-CCEA-4726-BC5B-363BDC7CDB08}"/>
              </a:ext>
            </a:extLst>
          </p:cNvPr>
          <p:cNvSpPr txBox="1">
            <a:spLocks noChangeArrowheads="1"/>
          </p:cNvSpPr>
          <p:nvPr/>
        </p:nvSpPr>
        <p:spPr bwMode="auto">
          <a:xfrm>
            <a:off x="356869" y="4798602"/>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Skal være fremadrettet</a:t>
            </a:r>
          </a:p>
        </p:txBody>
      </p:sp>
      <p:sp>
        <p:nvSpPr>
          <p:cNvPr id="48" name="Text Box 3">
            <a:extLst>
              <a:ext uri="{FF2B5EF4-FFF2-40B4-BE49-F238E27FC236}">
                <a16:creationId xmlns:a16="http://schemas.microsoft.com/office/drawing/2014/main" id="{4AEEBF14-5CE0-4224-8AE1-EC2CCDF85C68}"/>
              </a:ext>
            </a:extLst>
          </p:cNvPr>
          <p:cNvSpPr txBox="1">
            <a:spLocks noChangeArrowheads="1"/>
          </p:cNvSpPr>
          <p:nvPr/>
        </p:nvSpPr>
        <p:spPr bwMode="auto">
          <a:xfrm>
            <a:off x="8670858" y="2281612"/>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Lyt til den, som den bliver sagt</a:t>
            </a:r>
          </a:p>
        </p:txBody>
      </p:sp>
      <p:sp>
        <p:nvSpPr>
          <p:cNvPr id="49" name="Text Box 4">
            <a:extLst>
              <a:ext uri="{FF2B5EF4-FFF2-40B4-BE49-F238E27FC236}">
                <a16:creationId xmlns:a16="http://schemas.microsoft.com/office/drawing/2014/main" id="{39C4A385-2153-4208-BBBA-7767D0CECDF8}"/>
              </a:ext>
            </a:extLst>
          </p:cNvPr>
          <p:cNvSpPr txBox="1">
            <a:spLocks noChangeArrowheads="1"/>
          </p:cNvSpPr>
          <p:nvPr/>
        </p:nvSpPr>
        <p:spPr bwMode="auto">
          <a:xfrm>
            <a:off x="8670858" y="2633701"/>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Stil spørgsmål hvis du ikke forstår den</a:t>
            </a:r>
          </a:p>
        </p:txBody>
      </p:sp>
      <p:sp>
        <p:nvSpPr>
          <p:cNvPr id="50" name="Text Box 5">
            <a:extLst>
              <a:ext uri="{FF2B5EF4-FFF2-40B4-BE49-F238E27FC236}">
                <a16:creationId xmlns:a16="http://schemas.microsoft.com/office/drawing/2014/main" id="{B3F099DE-E540-4BE7-A66B-AD5FF87E862E}"/>
              </a:ext>
            </a:extLst>
          </p:cNvPr>
          <p:cNvSpPr txBox="1">
            <a:spLocks noChangeArrowheads="1"/>
          </p:cNvSpPr>
          <p:nvPr/>
        </p:nvSpPr>
        <p:spPr bwMode="auto">
          <a:xfrm>
            <a:off x="8681019" y="2983066"/>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Tilkendegiv at du har forstået den</a:t>
            </a:r>
          </a:p>
        </p:txBody>
      </p:sp>
      <p:sp>
        <p:nvSpPr>
          <p:cNvPr id="51" name="Text Box 6">
            <a:extLst>
              <a:ext uri="{FF2B5EF4-FFF2-40B4-BE49-F238E27FC236}">
                <a16:creationId xmlns:a16="http://schemas.microsoft.com/office/drawing/2014/main" id="{EA1B9A7C-C6D6-4127-9EA4-C6E854057BA6}"/>
              </a:ext>
            </a:extLst>
          </p:cNvPr>
          <p:cNvSpPr txBox="1">
            <a:spLocks noChangeArrowheads="1"/>
          </p:cNvSpPr>
          <p:nvPr/>
        </p:nvSpPr>
        <p:spPr bwMode="auto">
          <a:xfrm>
            <a:off x="8681020" y="3339775"/>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dirty="0"/>
              <a:t>Tag det relevante og brugbare</a:t>
            </a:r>
          </a:p>
        </p:txBody>
      </p:sp>
      <p:sp>
        <p:nvSpPr>
          <p:cNvPr id="52" name="Text Box 7">
            <a:extLst>
              <a:ext uri="{FF2B5EF4-FFF2-40B4-BE49-F238E27FC236}">
                <a16:creationId xmlns:a16="http://schemas.microsoft.com/office/drawing/2014/main" id="{DE78C8F5-A995-42E0-A71C-D123F87159CF}"/>
              </a:ext>
            </a:extLst>
          </p:cNvPr>
          <p:cNvSpPr txBox="1">
            <a:spLocks noChangeArrowheads="1"/>
          </p:cNvSpPr>
          <p:nvPr/>
        </p:nvSpPr>
        <p:spPr bwMode="auto">
          <a:xfrm>
            <a:off x="8670858" y="3703499"/>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a:t>Sig tak – og husk det er en hjælp</a:t>
            </a:r>
          </a:p>
        </p:txBody>
      </p:sp>
      <p:sp>
        <p:nvSpPr>
          <p:cNvPr id="53" name="Text Box 8">
            <a:extLst>
              <a:ext uri="{FF2B5EF4-FFF2-40B4-BE49-F238E27FC236}">
                <a16:creationId xmlns:a16="http://schemas.microsoft.com/office/drawing/2014/main" id="{5671578D-B1BB-4551-91BE-DC73D6DB0F70}"/>
              </a:ext>
            </a:extLst>
          </p:cNvPr>
          <p:cNvSpPr txBox="1">
            <a:spLocks noChangeArrowheads="1"/>
          </p:cNvSpPr>
          <p:nvPr/>
        </p:nvSpPr>
        <p:spPr bwMode="auto">
          <a:xfrm>
            <a:off x="8660697" y="4069265"/>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a:t>Undersøg evt. med andre</a:t>
            </a:r>
          </a:p>
        </p:txBody>
      </p:sp>
      <p:sp>
        <p:nvSpPr>
          <p:cNvPr id="54" name="Text Box 9">
            <a:extLst>
              <a:ext uri="{FF2B5EF4-FFF2-40B4-BE49-F238E27FC236}">
                <a16:creationId xmlns:a16="http://schemas.microsoft.com/office/drawing/2014/main" id="{575BE08C-F21C-4C21-9F5E-8883A9AF1492}"/>
              </a:ext>
            </a:extLst>
          </p:cNvPr>
          <p:cNvSpPr txBox="1">
            <a:spLocks noChangeArrowheads="1"/>
          </p:cNvSpPr>
          <p:nvPr/>
        </p:nvSpPr>
        <p:spPr bwMode="auto">
          <a:xfrm>
            <a:off x="8660697" y="4433106"/>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a:t>Afprøv – ofte flere gange</a:t>
            </a:r>
          </a:p>
        </p:txBody>
      </p:sp>
      <p:sp>
        <p:nvSpPr>
          <p:cNvPr id="55" name="Text Box 10">
            <a:extLst>
              <a:ext uri="{FF2B5EF4-FFF2-40B4-BE49-F238E27FC236}">
                <a16:creationId xmlns:a16="http://schemas.microsoft.com/office/drawing/2014/main" id="{445F6359-C46F-4B8C-B14B-F565A22AA693}"/>
              </a:ext>
            </a:extLst>
          </p:cNvPr>
          <p:cNvSpPr txBox="1">
            <a:spLocks noChangeArrowheads="1"/>
          </p:cNvSpPr>
          <p:nvPr/>
        </p:nvSpPr>
        <p:spPr bwMode="auto">
          <a:xfrm>
            <a:off x="8660697" y="4791393"/>
            <a:ext cx="2902692" cy="2769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a-DK" altLang="da-DK" sz="1200"/>
              <a:t>Kontrollér dig selv</a:t>
            </a:r>
          </a:p>
        </p:txBody>
      </p:sp>
      <p:sp>
        <p:nvSpPr>
          <p:cNvPr id="6" name="Tekstfelt 5">
            <a:extLst>
              <a:ext uri="{FF2B5EF4-FFF2-40B4-BE49-F238E27FC236}">
                <a16:creationId xmlns:a16="http://schemas.microsoft.com/office/drawing/2014/main" id="{1CE7767B-92CE-4012-8E87-4F191B1B1F95}"/>
              </a:ext>
            </a:extLst>
          </p:cNvPr>
          <p:cNvSpPr txBox="1"/>
          <p:nvPr/>
        </p:nvSpPr>
        <p:spPr>
          <a:xfrm>
            <a:off x="3651808" y="2619366"/>
            <a:ext cx="4815281" cy="2462213"/>
          </a:xfrm>
          <a:prstGeom prst="rect">
            <a:avLst/>
          </a:prstGeom>
          <a:noFill/>
        </p:spPr>
        <p:txBody>
          <a:bodyPr wrap="square" rtlCol="0">
            <a:spAutoFit/>
          </a:bodyPr>
          <a:lstStyle/>
          <a:p>
            <a:r>
              <a:rPr lang="da-DK" sz="1400" dirty="0"/>
              <a:t>Mig: Vil du gerne have min feedback?</a:t>
            </a:r>
          </a:p>
          <a:p>
            <a:endParaRPr lang="da-DK" sz="1400" dirty="0"/>
          </a:p>
          <a:p>
            <a:r>
              <a:rPr lang="da-DK" sz="1400" dirty="0"/>
              <a:t>Dig:  Ja tak.</a:t>
            </a:r>
          </a:p>
          <a:p>
            <a:endParaRPr lang="da-DK" sz="1400" dirty="0"/>
          </a:p>
          <a:p>
            <a:r>
              <a:rPr lang="da-DK" sz="1400" dirty="0"/>
              <a:t>Mig: Da…  &lt;Situationen jeg ønsker at give feedback på&gt;</a:t>
            </a:r>
          </a:p>
          <a:p>
            <a:endParaRPr lang="da-DK" sz="1400" dirty="0"/>
          </a:p>
          <a:p>
            <a:r>
              <a:rPr lang="da-DK" sz="1400" dirty="0"/>
              <a:t>Mig: Da følte jeg…  &lt;Beskrivelse af hvordan det påvirkede mig&gt;</a:t>
            </a:r>
          </a:p>
          <a:p>
            <a:endParaRPr lang="da-DK" sz="1400" dirty="0"/>
          </a:p>
          <a:p>
            <a:r>
              <a:rPr lang="da-DK" sz="1400" dirty="0"/>
              <a:t>Mig: Jeg vil anbefale, at du en anden gang… &lt;ønsket adfærd&gt;</a:t>
            </a:r>
          </a:p>
          <a:p>
            <a:endParaRPr lang="da-DK" sz="1400" dirty="0"/>
          </a:p>
          <a:p>
            <a:r>
              <a:rPr lang="da-DK" sz="1400" dirty="0"/>
              <a:t>Dig: Tak.</a:t>
            </a:r>
          </a:p>
        </p:txBody>
      </p:sp>
      <p:sp>
        <p:nvSpPr>
          <p:cNvPr id="7" name="Tekstfelt 6">
            <a:extLst>
              <a:ext uri="{FF2B5EF4-FFF2-40B4-BE49-F238E27FC236}">
                <a16:creationId xmlns:a16="http://schemas.microsoft.com/office/drawing/2014/main" id="{392074A1-171C-4050-8C7E-20917D1A0267}"/>
              </a:ext>
            </a:extLst>
          </p:cNvPr>
          <p:cNvSpPr txBox="1"/>
          <p:nvPr/>
        </p:nvSpPr>
        <p:spPr>
          <a:xfrm>
            <a:off x="282071" y="1971079"/>
            <a:ext cx="3296618" cy="307777"/>
          </a:xfrm>
          <a:prstGeom prst="rect">
            <a:avLst/>
          </a:prstGeom>
          <a:noFill/>
        </p:spPr>
        <p:txBody>
          <a:bodyPr wrap="square" rtlCol="0">
            <a:spAutoFit/>
          </a:bodyPr>
          <a:lstStyle/>
          <a:p>
            <a:r>
              <a:rPr lang="da-DK" sz="1400" dirty="0"/>
              <a:t>Giveren af feedback:</a:t>
            </a:r>
          </a:p>
        </p:txBody>
      </p:sp>
      <p:sp>
        <p:nvSpPr>
          <p:cNvPr id="8" name="Tekstfelt 7">
            <a:extLst>
              <a:ext uri="{FF2B5EF4-FFF2-40B4-BE49-F238E27FC236}">
                <a16:creationId xmlns:a16="http://schemas.microsoft.com/office/drawing/2014/main" id="{60C189E2-A24A-4A39-943E-CD23B550E807}"/>
              </a:ext>
            </a:extLst>
          </p:cNvPr>
          <p:cNvSpPr txBox="1"/>
          <p:nvPr/>
        </p:nvSpPr>
        <p:spPr>
          <a:xfrm>
            <a:off x="8567848" y="1971079"/>
            <a:ext cx="3296618" cy="307777"/>
          </a:xfrm>
          <a:prstGeom prst="rect">
            <a:avLst/>
          </a:prstGeom>
          <a:noFill/>
        </p:spPr>
        <p:txBody>
          <a:bodyPr wrap="square" rtlCol="0">
            <a:spAutoFit/>
          </a:bodyPr>
          <a:lstStyle/>
          <a:p>
            <a:r>
              <a:rPr lang="da-DK" sz="1400" dirty="0"/>
              <a:t>Modtageren af feedback:</a:t>
            </a:r>
          </a:p>
        </p:txBody>
      </p:sp>
      <p:sp>
        <p:nvSpPr>
          <p:cNvPr id="10" name="Tekstfelt 9">
            <a:extLst>
              <a:ext uri="{FF2B5EF4-FFF2-40B4-BE49-F238E27FC236}">
                <a16:creationId xmlns:a16="http://schemas.microsoft.com/office/drawing/2014/main" id="{852DC1F0-DEFF-4273-A521-5450AA69CE2A}"/>
              </a:ext>
            </a:extLst>
          </p:cNvPr>
          <p:cNvSpPr txBox="1"/>
          <p:nvPr/>
        </p:nvSpPr>
        <p:spPr>
          <a:xfrm>
            <a:off x="261749" y="5376729"/>
            <a:ext cx="11301640" cy="1384995"/>
          </a:xfrm>
          <a:prstGeom prst="rect">
            <a:avLst/>
          </a:prstGeom>
          <a:noFill/>
        </p:spPr>
        <p:txBody>
          <a:bodyPr wrap="square" rtlCol="0">
            <a:spAutoFit/>
          </a:bodyPr>
          <a:lstStyle/>
          <a:p>
            <a:r>
              <a:rPr lang="da-DK" sz="1200" dirty="0"/>
              <a:t>Eksempel på positiv feedback: </a:t>
            </a:r>
          </a:p>
          <a:p>
            <a:r>
              <a:rPr lang="da-DK" sz="1200" dirty="0"/>
              <a:t>Da vi sad og diskuterede forbedringsforslag til mini-konfirmand uddannelsen, da følte jeg du afbrød mig, hver gang jeg sagde noget. Det gjorde mig ked af det, fordi jeg ikke følte mig hørt. Jeg vil anbefale, at du til en anden gang lader mig tale færdig uden afbrydelse.</a:t>
            </a:r>
          </a:p>
          <a:p>
            <a:endParaRPr lang="da-DK" sz="1200" dirty="0"/>
          </a:p>
          <a:p>
            <a:r>
              <a:rPr lang="da-DK" sz="1200" dirty="0"/>
              <a:t>Eksempel på udviklende feedback:</a:t>
            </a:r>
          </a:p>
          <a:p>
            <a:r>
              <a:rPr lang="da-DK" sz="1200" dirty="0"/>
              <a:t>Da vi startede mødet kom du hen og gav mig hånden, smilede og sagde ”hvor er det godt du kom”. Det gjorde mig rigtig glad, og gjorde at jeg følte mig velkommen. </a:t>
            </a:r>
          </a:p>
          <a:p>
            <a:r>
              <a:rPr lang="da-DK" sz="1200" dirty="0"/>
              <a:t>Jeg vil anbefale, at du til en anden gang vil gøre det samme.</a:t>
            </a:r>
          </a:p>
        </p:txBody>
      </p:sp>
      <p:sp>
        <p:nvSpPr>
          <p:cNvPr id="11" name="Tekstfelt 10">
            <a:extLst>
              <a:ext uri="{FF2B5EF4-FFF2-40B4-BE49-F238E27FC236}">
                <a16:creationId xmlns:a16="http://schemas.microsoft.com/office/drawing/2014/main" id="{B3ECFB4F-D38B-4619-B2D6-00E875FE43EB}"/>
              </a:ext>
            </a:extLst>
          </p:cNvPr>
          <p:cNvSpPr txBox="1"/>
          <p:nvPr/>
        </p:nvSpPr>
        <p:spPr>
          <a:xfrm>
            <a:off x="3521143" y="1979026"/>
            <a:ext cx="4886149" cy="738664"/>
          </a:xfrm>
          <a:prstGeom prst="rect">
            <a:avLst/>
          </a:prstGeom>
          <a:noFill/>
        </p:spPr>
        <p:txBody>
          <a:bodyPr wrap="square" rtlCol="0">
            <a:spAutoFit/>
          </a:bodyPr>
          <a:lstStyle/>
          <a:p>
            <a:pPr algn="ctr"/>
            <a:r>
              <a:rPr lang="da-DK" sz="1400" b="1" dirty="0">
                <a:solidFill>
                  <a:srgbClr val="FF0000"/>
                </a:solidFill>
              </a:rPr>
              <a:t>Feedback er en gave</a:t>
            </a:r>
            <a:br>
              <a:rPr lang="da-DK" sz="1400" b="1" dirty="0">
                <a:solidFill>
                  <a:srgbClr val="FF0000"/>
                </a:solidFill>
              </a:rPr>
            </a:br>
            <a:r>
              <a:rPr lang="da-DK" sz="1400" b="1" dirty="0">
                <a:solidFill>
                  <a:srgbClr val="FF0000"/>
                </a:solidFill>
              </a:rPr>
              <a:t>- o</a:t>
            </a:r>
            <a:r>
              <a:rPr lang="da-DK" altLang="da-DK" sz="1400" b="1" dirty="0">
                <a:solidFill>
                  <a:srgbClr val="FF0000"/>
                </a:solidFill>
              </a:rPr>
              <a:t>g den skal være kærlig, konkret og konstruktiv (de 3 K’er).</a:t>
            </a:r>
            <a:endParaRPr lang="da-DK" sz="1400" b="1" dirty="0">
              <a:solidFill>
                <a:srgbClr val="FF0000"/>
              </a:solidFill>
            </a:endParaRPr>
          </a:p>
          <a:p>
            <a:pPr algn="ctr"/>
            <a:endParaRPr lang="da-DK" sz="1400" b="1" dirty="0">
              <a:solidFill>
                <a:srgbClr val="FF0000"/>
              </a:solidFill>
            </a:endParaRPr>
          </a:p>
        </p:txBody>
      </p:sp>
      <p:pic>
        <p:nvPicPr>
          <p:cNvPr id="3" name="Billede 2">
            <a:extLst>
              <a:ext uri="{FF2B5EF4-FFF2-40B4-BE49-F238E27FC236}">
                <a16:creationId xmlns:a16="http://schemas.microsoft.com/office/drawing/2014/main" id="{DF5249E3-74D9-46B5-B9D4-2EDD440E15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pic>
        <p:nvPicPr>
          <p:cNvPr id="2" name="Grafik 64" descr="Hjem">
            <a:hlinkClick r:id="rId11" action="ppaction://hlinksldjump"/>
            <a:extLst>
              <a:ext uri="{FF2B5EF4-FFF2-40B4-BE49-F238E27FC236}">
                <a16:creationId xmlns:a16="http://schemas.microsoft.com/office/drawing/2014/main" id="{4DE7C263-F2E4-4B56-A3E6-D7675795568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12" name="Grafik 10" descr="Pil vandret u-vending">
            <a:hlinkClick r:id="" action="ppaction://hlinkshowjump?jump=lastslideviewed"/>
            <a:extLst>
              <a:ext uri="{FF2B5EF4-FFF2-40B4-BE49-F238E27FC236}">
                <a16:creationId xmlns:a16="http://schemas.microsoft.com/office/drawing/2014/main" id="{7662409D-3870-4BFC-890D-76CDF2C8548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35548557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Faciliteringsværktøj til interventioner</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2" name="Billede 1">
            <a:extLst>
              <a:ext uri="{FF2B5EF4-FFF2-40B4-BE49-F238E27FC236}">
                <a16:creationId xmlns:a16="http://schemas.microsoft.com/office/drawing/2014/main" id="{86429240-F5CB-4187-BF62-24DAE670A99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3" name="Tekstfelt 2">
            <a:extLst>
              <a:ext uri="{FF2B5EF4-FFF2-40B4-BE49-F238E27FC236}">
                <a16:creationId xmlns:a16="http://schemas.microsoft.com/office/drawing/2014/main" id="{502E79D1-0D13-4B42-AC49-1E98EA6E8B0F}"/>
              </a:ext>
            </a:extLst>
          </p:cNvPr>
          <p:cNvSpPr txBox="1"/>
          <p:nvPr/>
        </p:nvSpPr>
        <p:spPr>
          <a:xfrm>
            <a:off x="282071" y="1459834"/>
            <a:ext cx="11378626" cy="5478423"/>
          </a:xfrm>
          <a:prstGeom prst="rect">
            <a:avLst/>
          </a:prstGeom>
          <a:noFill/>
        </p:spPr>
        <p:txBody>
          <a:bodyPr wrap="square" rtlCol="0">
            <a:spAutoFit/>
          </a:bodyPr>
          <a:lstStyle/>
          <a:p>
            <a:pPr algn="l"/>
            <a:r>
              <a:rPr lang="da-DK" sz="1400" b="0" i="0" dirty="0">
                <a:effectLst/>
              </a:rPr>
              <a:t>Som facilitator for en opgave, hvor du skal styre processen, betyder at intervenere egentligt, at ”gribe ind” – eller at ”gøre noget”</a:t>
            </a:r>
          </a:p>
          <a:p>
            <a:pPr eaLnBrk="1" hangingPunct="1"/>
            <a:endParaRPr lang="da-DK" sz="1400" dirty="0"/>
          </a:p>
          <a:p>
            <a:pPr eaLnBrk="1" hangingPunct="1"/>
            <a:r>
              <a:rPr lang="da-DK" sz="1400" dirty="0"/>
              <a:t>En god facilitator styrer processens form og sætter rammen. Er inddragende og holder fokus på indlæggenes relevans, kvalitet og længde. Sørger for at alle blive hørt og at de ønskede beslutninger bliver taget. </a:t>
            </a:r>
          </a:p>
          <a:p>
            <a:pPr eaLnBrk="1" hangingPunct="1"/>
            <a:endParaRPr lang="da-DK" sz="1400" dirty="0"/>
          </a:p>
          <a:p>
            <a:pPr eaLnBrk="1" hangingPunct="1"/>
            <a:r>
              <a:rPr lang="da-DK" sz="1400" dirty="0"/>
              <a:t>Nedenstående interventioner (og der er mange flere) kan anvendes i rigtig mange situationer, og bør bruges situationsbestemt af enhver facilitator:</a:t>
            </a:r>
          </a:p>
          <a:p>
            <a:pPr algn="l"/>
            <a:endParaRPr lang="da-DK" sz="1400" dirty="0"/>
          </a:p>
          <a:p>
            <a:r>
              <a:rPr lang="da-DK" sz="1400" b="1" dirty="0"/>
              <a:t>1. Konkretisering </a:t>
            </a:r>
            <a:r>
              <a:rPr lang="da-DK" sz="1400" dirty="0"/>
              <a:t>(Hvis alle skal have den samme opfattelse, skal uklarheder præciseres – med det samme)</a:t>
            </a:r>
            <a:br>
              <a:rPr lang="da-DK" sz="1400" b="1" dirty="0"/>
            </a:br>
            <a:r>
              <a:rPr lang="da-DK" sz="1400" b="1" dirty="0"/>
              <a:t> </a:t>
            </a:r>
            <a:r>
              <a:rPr lang="da-DK" sz="1400" dirty="0"/>
              <a:t>    - Når du siger ”Nogen vil mene det bliver svært” hvad mener du så helt konkret?... Hvem er nogen, og hvad er det der er svært?.</a:t>
            </a:r>
          </a:p>
          <a:p>
            <a:endParaRPr lang="da-DK" sz="1400" i="1" dirty="0"/>
          </a:p>
          <a:p>
            <a:r>
              <a:rPr lang="da-DK" sz="1400" b="1" dirty="0"/>
              <a:t>2. Tvungen procesledelse </a:t>
            </a:r>
            <a:r>
              <a:rPr lang="da-DK" sz="1400" dirty="0"/>
              <a:t>(Fælles forståelse for hvad vi skal, og hvad vi gør, i hvilken rækkefølge)</a:t>
            </a:r>
            <a:br>
              <a:rPr lang="da-DK" sz="1400" dirty="0"/>
            </a:br>
            <a:r>
              <a:rPr lang="da-DK" sz="1400" dirty="0"/>
              <a:t>     - Vi vil starter med en brainstorm. Herfra udvælger vi 3 forslag, som vi arbejder videre med og afslutter med at vælge 1 af disse forslag, som alle er enige i.</a:t>
            </a:r>
          </a:p>
          <a:p>
            <a:endParaRPr lang="da-DK" sz="1400" dirty="0"/>
          </a:p>
          <a:p>
            <a:r>
              <a:rPr lang="da-DK" sz="1400" b="1" dirty="0"/>
              <a:t>3. Historisk rekonstruktion </a:t>
            </a:r>
            <a:r>
              <a:rPr lang="da-DK" sz="1400" dirty="0"/>
              <a:t>(Opsamling/resumé så alle har den samme opfattelse af, hvad der er blevet sagt, og hvad der er besluttet)</a:t>
            </a:r>
          </a:p>
          <a:p>
            <a:r>
              <a:rPr lang="da-DK" sz="1400" dirty="0"/>
              <a:t>     - Tak for jeres input. Lad mig lige resumere… du sagde… og du sagde… Vi diskuterede herefter fordele og ulemper og kom frem til….</a:t>
            </a:r>
          </a:p>
          <a:p>
            <a:endParaRPr lang="da-DK" sz="1400" dirty="0"/>
          </a:p>
          <a:p>
            <a:r>
              <a:rPr lang="da-DK" sz="1400" b="1" dirty="0"/>
              <a:t>4. Parkering </a:t>
            </a:r>
            <a:r>
              <a:rPr lang="da-DK" sz="1400" dirty="0"/>
              <a:t>(Når et godt forslag vil fjerne fokus på processen her og nu, men er relevant på et senere tidspunkt)</a:t>
            </a:r>
            <a:br>
              <a:rPr lang="da-DK" sz="1400" dirty="0"/>
            </a:br>
            <a:r>
              <a:rPr lang="da-DK" sz="1400" dirty="0"/>
              <a:t>     - Rigtig godt input. Kan vi tage det under ”Pkt. 5: Eventuelt”  eller måske vente til næste møde på onsdag?</a:t>
            </a:r>
          </a:p>
          <a:p>
            <a:endParaRPr lang="da-DK" sz="1400" dirty="0"/>
          </a:p>
          <a:p>
            <a:r>
              <a:rPr lang="da-DK" sz="1400" b="1" dirty="0"/>
              <a:t>5. Løsningsorientering </a:t>
            </a:r>
            <a:r>
              <a:rPr lang="da-DK" sz="1400" dirty="0"/>
              <a:t>(For at få deltagerne til at komme med løsninger frem for begrænsninger)</a:t>
            </a:r>
            <a:br>
              <a:rPr lang="da-DK" sz="1400" dirty="0"/>
            </a:br>
            <a:r>
              <a:rPr lang="da-DK" sz="1400" dirty="0"/>
              <a:t>     - Nu har jeg hørt alle dine bekymringer om opgaven… men ”Hvad skal der til”, for at du kan have din opgave færdig til på fredag?</a:t>
            </a:r>
          </a:p>
          <a:p>
            <a:endParaRPr lang="da-DK" sz="1400" dirty="0"/>
          </a:p>
          <a:p>
            <a:r>
              <a:rPr lang="da-DK" sz="1400" b="1" dirty="0"/>
              <a:t>6. Aktiv lytning </a:t>
            </a:r>
            <a:r>
              <a:rPr lang="da-DK" sz="1400" dirty="0"/>
              <a:t>(At se folk i øjnene når de taler til dig og anerkende/nikke undervejs – men også intervenere dem der ikke siger noget)</a:t>
            </a:r>
            <a:br>
              <a:rPr lang="da-DK" sz="1400" dirty="0"/>
            </a:br>
            <a:r>
              <a:rPr lang="da-DK" sz="1400" dirty="0"/>
              <a:t>     - Nu har vi diskuteret fordele og ulemper ved de 2 forslag… du har ikke sagt noget Henrik… hvad tænker du?</a:t>
            </a:r>
          </a:p>
        </p:txBody>
      </p:sp>
      <p:pic>
        <p:nvPicPr>
          <p:cNvPr id="6" name="Grafik 64" descr="Hjem">
            <a:hlinkClick r:id="rId11" action="ppaction://hlinksldjump"/>
            <a:extLst>
              <a:ext uri="{FF2B5EF4-FFF2-40B4-BE49-F238E27FC236}">
                <a16:creationId xmlns:a16="http://schemas.microsoft.com/office/drawing/2014/main" id="{60874A64-BFF7-4BF1-93DD-D5158F004EC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7" name="Grafik 10" descr="Pil vandret u-vending">
            <a:hlinkClick r:id="" action="ppaction://hlinkshowjump?jump=lastslideviewed"/>
            <a:extLst>
              <a:ext uri="{FF2B5EF4-FFF2-40B4-BE49-F238E27FC236}">
                <a16:creationId xmlns:a16="http://schemas.microsoft.com/office/drawing/2014/main" id="{93C654C0-1851-4EC8-976A-5208A4D4830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22119865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Faciliteringsværktøj til projektopstart og teamudvikling – 5 R-modellen</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2" name="Tåre 1">
            <a:extLst>
              <a:ext uri="{FF2B5EF4-FFF2-40B4-BE49-F238E27FC236}">
                <a16:creationId xmlns:a16="http://schemas.microsoft.com/office/drawing/2014/main" id="{D9B18564-4E4B-4B67-9362-AC7938E8A07C}"/>
              </a:ext>
            </a:extLst>
          </p:cNvPr>
          <p:cNvSpPr/>
          <p:nvPr/>
        </p:nvSpPr>
        <p:spPr bwMode="auto">
          <a:xfrm flipV="1">
            <a:off x="3667993" y="2073923"/>
            <a:ext cx="3278538" cy="1980042"/>
          </a:xfrm>
          <a:prstGeom prst="teardrop">
            <a:avLst/>
          </a:prstGeom>
          <a:solidFill>
            <a:schemeClr val="accent5">
              <a:lumMod val="60000"/>
              <a:lumOff val="4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90000" tIns="46800" rIns="90000" bIns="46800">
            <a:spAutoFit/>
          </a:bodyPr>
          <a:lstStyle/>
          <a:p>
            <a:pPr>
              <a:defRPr/>
            </a:pPr>
            <a:endParaRPr lang="da-DK" dirty="0"/>
          </a:p>
        </p:txBody>
      </p:sp>
      <p:sp>
        <p:nvSpPr>
          <p:cNvPr id="3" name="Tåre 2">
            <a:extLst>
              <a:ext uri="{FF2B5EF4-FFF2-40B4-BE49-F238E27FC236}">
                <a16:creationId xmlns:a16="http://schemas.microsoft.com/office/drawing/2014/main" id="{D6B6FFB7-D266-4C0B-A404-9E18F2A28F81}"/>
              </a:ext>
            </a:extLst>
          </p:cNvPr>
          <p:cNvSpPr/>
          <p:nvPr/>
        </p:nvSpPr>
        <p:spPr bwMode="auto">
          <a:xfrm>
            <a:off x="3668572" y="4314812"/>
            <a:ext cx="3438049" cy="2092095"/>
          </a:xfrm>
          <a:prstGeom prst="teardrop">
            <a:avLst/>
          </a:prstGeom>
          <a:solidFill>
            <a:schemeClr val="accent5">
              <a:lumMod val="60000"/>
              <a:lumOff val="4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90000" tIns="46800" rIns="90000" bIns="46800">
            <a:spAutoFit/>
          </a:bodyPr>
          <a:lstStyle/>
          <a:p>
            <a:pPr>
              <a:defRPr/>
            </a:pPr>
            <a:endParaRPr lang="da-DK" dirty="0"/>
          </a:p>
        </p:txBody>
      </p:sp>
      <p:sp>
        <p:nvSpPr>
          <p:cNvPr id="5" name="Tekstboks 10">
            <a:extLst>
              <a:ext uri="{FF2B5EF4-FFF2-40B4-BE49-F238E27FC236}">
                <a16:creationId xmlns:a16="http://schemas.microsoft.com/office/drawing/2014/main" id="{A3774D5C-ED18-4A3B-A191-D9C4E9E5DC71}"/>
              </a:ext>
            </a:extLst>
          </p:cNvPr>
          <p:cNvSpPr txBox="1">
            <a:spLocks noChangeArrowheads="1"/>
          </p:cNvSpPr>
          <p:nvPr/>
        </p:nvSpPr>
        <p:spPr bwMode="auto">
          <a:xfrm>
            <a:off x="4076945" y="2665449"/>
            <a:ext cx="32622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a-DK" sz="1200" b="1" dirty="0">
                <a:latin typeface="+mn-lt"/>
              </a:rPr>
              <a:t>Hvilke forhold arbejder vi under?</a:t>
            </a:r>
          </a:p>
          <a:p>
            <a:pPr eaLnBrk="1" hangingPunct="1"/>
            <a:r>
              <a:rPr lang="da-DK" sz="1200" dirty="0">
                <a:latin typeface="+mn-lt"/>
              </a:rPr>
              <a:t>Arbejdsvilkår og fysiske rammer</a:t>
            </a:r>
          </a:p>
          <a:p>
            <a:pPr eaLnBrk="1" hangingPunct="1"/>
            <a:r>
              <a:rPr lang="da-DK" sz="1200" i="1" dirty="0">
                <a:latin typeface="+mn-lt"/>
              </a:rPr>
              <a:t>(Eks. </a:t>
            </a:r>
            <a:r>
              <a:rPr lang="da-DK" sz="1200" i="1" dirty="0" err="1">
                <a:latin typeface="+mn-lt"/>
              </a:rPr>
              <a:t>Scope</a:t>
            </a:r>
            <a:r>
              <a:rPr lang="da-DK" sz="1200" i="1" dirty="0">
                <a:latin typeface="+mn-lt"/>
              </a:rPr>
              <a:t>, opgavedefinition, ansvars-</a:t>
            </a:r>
          </a:p>
          <a:p>
            <a:pPr eaLnBrk="1" hangingPunct="1"/>
            <a:r>
              <a:rPr lang="da-DK" sz="1200" i="1" dirty="0">
                <a:latin typeface="+mn-lt"/>
              </a:rPr>
              <a:t>områder, beføjelser og økonomi)</a:t>
            </a:r>
          </a:p>
          <a:p>
            <a:pPr eaLnBrk="1" hangingPunct="1"/>
            <a:endParaRPr lang="da-DK" sz="1200" dirty="0">
              <a:latin typeface="+mn-lt"/>
            </a:endParaRPr>
          </a:p>
        </p:txBody>
      </p:sp>
      <p:sp>
        <p:nvSpPr>
          <p:cNvPr id="6" name="Tåre 5">
            <a:extLst>
              <a:ext uri="{FF2B5EF4-FFF2-40B4-BE49-F238E27FC236}">
                <a16:creationId xmlns:a16="http://schemas.microsoft.com/office/drawing/2014/main" id="{5D7CAFC3-DE92-4C27-9A0B-5B1DE1DB5E57}"/>
              </a:ext>
            </a:extLst>
          </p:cNvPr>
          <p:cNvSpPr/>
          <p:nvPr/>
        </p:nvSpPr>
        <p:spPr bwMode="auto">
          <a:xfrm flipH="1">
            <a:off x="8102695" y="4314812"/>
            <a:ext cx="3378727" cy="2092094"/>
          </a:xfrm>
          <a:prstGeom prst="teardrop">
            <a:avLst/>
          </a:prstGeom>
          <a:solidFill>
            <a:schemeClr val="accent5">
              <a:lumMod val="60000"/>
              <a:lumOff val="4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90000" tIns="46800" rIns="90000" bIns="46800">
            <a:spAutoFit/>
          </a:bodyPr>
          <a:lstStyle/>
          <a:p>
            <a:pPr>
              <a:defRPr/>
            </a:pPr>
            <a:endParaRPr lang="da-DK" dirty="0"/>
          </a:p>
        </p:txBody>
      </p:sp>
      <p:sp>
        <p:nvSpPr>
          <p:cNvPr id="7" name="Tåre 6">
            <a:extLst>
              <a:ext uri="{FF2B5EF4-FFF2-40B4-BE49-F238E27FC236}">
                <a16:creationId xmlns:a16="http://schemas.microsoft.com/office/drawing/2014/main" id="{8047505F-65FE-4D08-91BA-9DCA2300084C}"/>
              </a:ext>
            </a:extLst>
          </p:cNvPr>
          <p:cNvSpPr/>
          <p:nvPr/>
        </p:nvSpPr>
        <p:spPr bwMode="auto">
          <a:xfrm rot="10800000">
            <a:off x="8047670" y="1960552"/>
            <a:ext cx="3438049" cy="2093413"/>
          </a:xfrm>
          <a:prstGeom prst="teardrop">
            <a:avLst/>
          </a:prstGeom>
          <a:solidFill>
            <a:schemeClr val="accent5">
              <a:lumMod val="60000"/>
              <a:lumOff val="4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square" lIns="90000" tIns="46800" rIns="90000" bIns="46800">
            <a:spAutoFit/>
          </a:bodyPr>
          <a:lstStyle/>
          <a:p>
            <a:pPr>
              <a:defRPr/>
            </a:pPr>
            <a:endParaRPr lang="da-DK" dirty="0"/>
          </a:p>
        </p:txBody>
      </p:sp>
      <p:sp>
        <p:nvSpPr>
          <p:cNvPr id="8" name="Ellipse 7">
            <a:extLst>
              <a:ext uri="{FF2B5EF4-FFF2-40B4-BE49-F238E27FC236}">
                <a16:creationId xmlns:a16="http://schemas.microsoft.com/office/drawing/2014/main" id="{4B16AF38-2755-47C8-BA5A-713886628EB4}"/>
              </a:ext>
            </a:extLst>
          </p:cNvPr>
          <p:cNvSpPr/>
          <p:nvPr/>
        </p:nvSpPr>
        <p:spPr bwMode="auto">
          <a:xfrm>
            <a:off x="6301409" y="3055810"/>
            <a:ext cx="2589092" cy="2122062"/>
          </a:xfrm>
          <a:prstGeom prst="ellipse">
            <a:avLst/>
          </a:prstGeom>
          <a:solidFill>
            <a:schemeClr val="accent4">
              <a:lumMod val="60000"/>
              <a:lumOff val="40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0000" tIns="46800" rIns="90000" bIns="46800">
            <a:spAutoFit/>
          </a:bodyPr>
          <a:lstStyle/>
          <a:p>
            <a:pPr>
              <a:defRPr/>
            </a:pPr>
            <a:endParaRPr lang="da-DK">
              <a:solidFill>
                <a:schemeClr val="tx1"/>
              </a:solidFill>
            </a:endParaRPr>
          </a:p>
        </p:txBody>
      </p:sp>
      <p:sp>
        <p:nvSpPr>
          <p:cNvPr id="9" name="Tekstboks 3">
            <a:extLst>
              <a:ext uri="{FF2B5EF4-FFF2-40B4-BE49-F238E27FC236}">
                <a16:creationId xmlns:a16="http://schemas.microsoft.com/office/drawing/2014/main" id="{DA390128-3299-4E8D-AA18-85B81F118D47}"/>
              </a:ext>
            </a:extLst>
          </p:cNvPr>
          <p:cNvSpPr txBox="1">
            <a:spLocks noChangeArrowheads="1"/>
          </p:cNvSpPr>
          <p:nvPr/>
        </p:nvSpPr>
        <p:spPr bwMode="auto">
          <a:xfrm>
            <a:off x="4825856" y="2216130"/>
            <a:ext cx="1270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a-DK" b="1" dirty="0">
                <a:latin typeface="+mn-lt"/>
              </a:rPr>
              <a:t>Rammer</a:t>
            </a:r>
          </a:p>
        </p:txBody>
      </p:sp>
      <p:sp>
        <p:nvSpPr>
          <p:cNvPr id="10" name="Tekstboks 10">
            <a:extLst>
              <a:ext uri="{FF2B5EF4-FFF2-40B4-BE49-F238E27FC236}">
                <a16:creationId xmlns:a16="http://schemas.microsoft.com/office/drawing/2014/main" id="{3DF1797E-C333-43AA-BD64-A45888CFC8D4}"/>
              </a:ext>
            </a:extLst>
          </p:cNvPr>
          <p:cNvSpPr txBox="1">
            <a:spLocks noChangeArrowheads="1"/>
          </p:cNvSpPr>
          <p:nvPr/>
        </p:nvSpPr>
        <p:spPr bwMode="auto">
          <a:xfrm>
            <a:off x="6628161" y="3933315"/>
            <a:ext cx="2628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a-DK" sz="1200" b="1" dirty="0">
                <a:latin typeface="+mn-lt"/>
              </a:rPr>
              <a:t>Hvor skal vi hen sammen?</a:t>
            </a:r>
          </a:p>
          <a:p>
            <a:pPr eaLnBrk="1" hangingPunct="1"/>
            <a:r>
              <a:rPr lang="da-DK" sz="1200" dirty="0">
                <a:latin typeface="+mn-lt"/>
              </a:rPr>
              <a:t>Projektets formål og leverance</a:t>
            </a:r>
          </a:p>
        </p:txBody>
      </p:sp>
      <p:sp>
        <p:nvSpPr>
          <p:cNvPr id="11" name="Tekstboks 22">
            <a:extLst>
              <a:ext uri="{FF2B5EF4-FFF2-40B4-BE49-F238E27FC236}">
                <a16:creationId xmlns:a16="http://schemas.microsoft.com/office/drawing/2014/main" id="{0595281E-FE4D-49F7-82E0-BB765384F997}"/>
              </a:ext>
            </a:extLst>
          </p:cNvPr>
          <p:cNvSpPr txBox="1">
            <a:spLocks noChangeArrowheads="1"/>
          </p:cNvSpPr>
          <p:nvPr/>
        </p:nvSpPr>
        <p:spPr bwMode="auto">
          <a:xfrm>
            <a:off x="7078789" y="3374837"/>
            <a:ext cx="1182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a-DK" b="1" dirty="0">
                <a:latin typeface="+mn-lt"/>
              </a:rPr>
              <a:t>Retning</a:t>
            </a:r>
          </a:p>
        </p:txBody>
      </p:sp>
      <p:sp>
        <p:nvSpPr>
          <p:cNvPr id="12" name="Tekstboks 23">
            <a:extLst>
              <a:ext uri="{FF2B5EF4-FFF2-40B4-BE49-F238E27FC236}">
                <a16:creationId xmlns:a16="http://schemas.microsoft.com/office/drawing/2014/main" id="{759527CA-B981-432E-993C-FC3EEDC8DC94}"/>
              </a:ext>
            </a:extLst>
          </p:cNvPr>
          <p:cNvSpPr txBox="1">
            <a:spLocks noChangeArrowheads="1"/>
          </p:cNvSpPr>
          <p:nvPr/>
        </p:nvSpPr>
        <p:spPr bwMode="auto">
          <a:xfrm>
            <a:off x="9086028" y="2145942"/>
            <a:ext cx="14855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a-DK" b="1" dirty="0">
                <a:latin typeface="+mn-lt"/>
              </a:rPr>
              <a:t>Relationer</a:t>
            </a:r>
          </a:p>
        </p:txBody>
      </p:sp>
      <p:sp>
        <p:nvSpPr>
          <p:cNvPr id="13" name="Tekstboks 24">
            <a:extLst>
              <a:ext uri="{FF2B5EF4-FFF2-40B4-BE49-F238E27FC236}">
                <a16:creationId xmlns:a16="http://schemas.microsoft.com/office/drawing/2014/main" id="{B3516882-C9AE-4670-B569-A880E2A35B26}"/>
              </a:ext>
            </a:extLst>
          </p:cNvPr>
          <p:cNvSpPr txBox="1">
            <a:spLocks noChangeArrowheads="1"/>
          </p:cNvSpPr>
          <p:nvPr/>
        </p:nvSpPr>
        <p:spPr bwMode="auto">
          <a:xfrm>
            <a:off x="9391571" y="4433729"/>
            <a:ext cx="1008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a-DK" b="1" dirty="0">
                <a:latin typeface="+mn-lt"/>
              </a:rPr>
              <a:t>Regler</a:t>
            </a:r>
          </a:p>
        </p:txBody>
      </p:sp>
      <p:sp>
        <p:nvSpPr>
          <p:cNvPr id="14" name="Tekstboks 25">
            <a:extLst>
              <a:ext uri="{FF2B5EF4-FFF2-40B4-BE49-F238E27FC236}">
                <a16:creationId xmlns:a16="http://schemas.microsoft.com/office/drawing/2014/main" id="{7103C15D-127B-40F7-BD23-66C6968EF783}"/>
              </a:ext>
            </a:extLst>
          </p:cNvPr>
          <p:cNvSpPr txBox="1">
            <a:spLocks noChangeArrowheads="1"/>
          </p:cNvSpPr>
          <p:nvPr/>
        </p:nvSpPr>
        <p:spPr bwMode="auto">
          <a:xfrm>
            <a:off x="5022491" y="4433731"/>
            <a:ext cx="9084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a-DK" b="1" dirty="0">
                <a:latin typeface="+mn-lt"/>
              </a:rPr>
              <a:t>Roller</a:t>
            </a:r>
          </a:p>
        </p:txBody>
      </p:sp>
      <p:sp>
        <p:nvSpPr>
          <p:cNvPr id="15" name="Tekstboks 9">
            <a:extLst>
              <a:ext uri="{FF2B5EF4-FFF2-40B4-BE49-F238E27FC236}">
                <a16:creationId xmlns:a16="http://schemas.microsoft.com/office/drawing/2014/main" id="{18858DBB-06F9-4D13-B7AD-A7B04B8F9888}"/>
              </a:ext>
            </a:extLst>
          </p:cNvPr>
          <p:cNvSpPr txBox="1">
            <a:spLocks noChangeArrowheads="1"/>
          </p:cNvSpPr>
          <p:nvPr/>
        </p:nvSpPr>
        <p:spPr bwMode="auto">
          <a:xfrm>
            <a:off x="4081332" y="4879614"/>
            <a:ext cx="31617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a-DK" sz="1200" b="1" dirty="0">
                <a:latin typeface="+mn-lt"/>
              </a:rPr>
              <a:t>Hvem gør hvad og hvorfor?</a:t>
            </a:r>
          </a:p>
          <a:p>
            <a:pPr eaLnBrk="1" hangingPunct="1"/>
            <a:r>
              <a:rPr lang="da-DK" sz="1200" dirty="0">
                <a:latin typeface="+mn-lt"/>
              </a:rPr>
              <a:t>Teamets sammensætning</a:t>
            </a:r>
          </a:p>
          <a:p>
            <a:pPr eaLnBrk="1" hangingPunct="1"/>
            <a:r>
              <a:rPr lang="da-DK" sz="1200" i="1" dirty="0">
                <a:latin typeface="+mn-lt"/>
              </a:rPr>
              <a:t>(Eks. formelle projektroller, individuelle kompetencer, ressourcer og fordeling af arbejdsområder)</a:t>
            </a:r>
          </a:p>
          <a:p>
            <a:pPr eaLnBrk="1" hangingPunct="1"/>
            <a:endParaRPr lang="da-DK" sz="1200" dirty="0">
              <a:latin typeface="+mn-lt"/>
            </a:endParaRPr>
          </a:p>
        </p:txBody>
      </p:sp>
      <p:sp>
        <p:nvSpPr>
          <p:cNvPr id="16" name="Tekstboks 10">
            <a:extLst>
              <a:ext uri="{FF2B5EF4-FFF2-40B4-BE49-F238E27FC236}">
                <a16:creationId xmlns:a16="http://schemas.microsoft.com/office/drawing/2014/main" id="{0D250901-C972-48A0-BAD5-559DE4F7CFC7}"/>
              </a:ext>
            </a:extLst>
          </p:cNvPr>
          <p:cNvSpPr txBox="1">
            <a:spLocks noChangeArrowheads="1"/>
          </p:cNvSpPr>
          <p:nvPr/>
        </p:nvSpPr>
        <p:spPr bwMode="auto">
          <a:xfrm>
            <a:off x="8538888" y="2625663"/>
            <a:ext cx="3441905" cy="1015663"/>
          </a:xfrm>
          <a:prstGeom prst="rect">
            <a:avLst/>
          </a:prstGeom>
          <a:noFill/>
          <a:ln>
            <a:noFill/>
          </a:ln>
        </p:spPr>
        <p:txBody>
          <a:bodyPr wrap="square">
            <a:spAutoFit/>
          </a:bodyPr>
          <a:lstStyle>
            <a:lvl1pPr eaLnBrk="0" hangingPunct="0">
              <a:defRPr sz="2000">
                <a:solidFill>
                  <a:schemeClr val="tx1"/>
                </a:solidFill>
                <a:latin typeface="Arial" charset="0"/>
                <a:ea typeface="ＭＳ Ｐゴシック" pitchFamily="-1" charset="-128"/>
              </a:defRPr>
            </a:lvl1pPr>
            <a:lvl2pPr marL="742950" indent="-285750" eaLnBrk="0" hangingPunct="0">
              <a:defRPr sz="2000">
                <a:solidFill>
                  <a:schemeClr val="tx1"/>
                </a:solidFill>
                <a:latin typeface="Arial" charset="0"/>
                <a:ea typeface="ＭＳ Ｐゴシック" pitchFamily="-1" charset="-128"/>
              </a:defRPr>
            </a:lvl2pPr>
            <a:lvl3pPr marL="1143000" indent="-228600" eaLnBrk="0" hangingPunct="0">
              <a:defRPr sz="2000">
                <a:solidFill>
                  <a:schemeClr val="tx1"/>
                </a:solidFill>
                <a:latin typeface="Arial" charset="0"/>
                <a:ea typeface="ＭＳ Ｐゴシック" pitchFamily="-1" charset="-128"/>
              </a:defRPr>
            </a:lvl3pPr>
            <a:lvl4pPr marL="1600200" indent="-228600" eaLnBrk="0" hangingPunct="0">
              <a:defRPr sz="2000">
                <a:solidFill>
                  <a:schemeClr val="tx1"/>
                </a:solidFill>
                <a:latin typeface="Arial" charset="0"/>
                <a:ea typeface="ＭＳ Ｐゴシック" pitchFamily="-1" charset="-128"/>
              </a:defRPr>
            </a:lvl4pPr>
            <a:lvl5pPr marL="2057400" indent="-228600" eaLnBrk="0" hangingPunct="0">
              <a:defRPr sz="2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1" charset="-128"/>
              </a:defRPr>
            </a:lvl9pPr>
          </a:lstStyle>
          <a:p>
            <a:pPr eaLnBrk="1" hangingPunct="1">
              <a:defRPr/>
            </a:pPr>
            <a:r>
              <a:rPr lang="da-DK" sz="1200" b="1" dirty="0">
                <a:latin typeface="+mn-lt"/>
              </a:rPr>
              <a:t>Hvordan styrker vi vores interaktion?</a:t>
            </a:r>
          </a:p>
          <a:p>
            <a:pPr eaLnBrk="1" hangingPunct="1">
              <a:defRPr/>
            </a:pPr>
            <a:r>
              <a:rPr lang="da-DK" sz="1200" dirty="0">
                <a:latin typeface="+mn-lt"/>
              </a:rPr>
              <a:t>Tilhørsforhold og sociale sammenhænge</a:t>
            </a:r>
          </a:p>
          <a:p>
            <a:pPr marL="719138" indent="-719138" eaLnBrk="1" hangingPunct="1">
              <a:tabLst>
                <a:tab pos="719138" algn="l"/>
              </a:tabLst>
              <a:defRPr/>
            </a:pPr>
            <a:r>
              <a:rPr lang="da-DK" sz="1200" i="1" dirty="0">
                <a:latin typeface="+mn-lt"/>
              </a:rPr>
              <a:t>(Eks. tillid, humor, trivsel, samvær</a:t>
            </a:r>
            <a:br>
              <a:rPr lang="da-DK" sz="1200" i="1" dirty="0">
                <a:latin typeface="+mn-lt"/>
              </a:rPr>
            </a:br>
            <a:r>
              <a:rPr lang="da-DK" sz="1200" i="1" dirty="0">
                <a:latin typeface="+mn-lt"/>
              </a:rPr>
              <a:t>og åbenhed)  </a:t>
            </a:r>
          </a:p>
          <a:p>
            <a:pPr eaLnBrk="1" hangingPunct="1">
              <a:defRPr/>
            </a:pPr>
            <a:endParaRPr lang="da-DK" sz="1200" dirty="0">
              <a:latin typeface="+mn-lt"/>
            </a:endParaRPr>
          </a:p>
        </p:txBody>
      </p:sp>
      <p:sp>
        <p:nvSpPr>
          <p:cNvPr id="17" name="Tekstboks 9">
            <a:extLst>
              <a:ext uri="{FF2B5EF4-FFF2-40B4-BE49-F238E27FC236}">
                <a16:creationId xmlns:a16="http://schemas.microsoft.com/office/drawing/2014/main" id="{65129C12-2176-4B6A-945A-FD670DAE9A83}"/>
              </a:ext>
            </a:extLst>
          </p:cNvPr>
          <p:cNvSpPr txBox="1">
            <a:spLocks noChangeArrowheads="1"/>
          </p:cNvSpPr>
          <p:nvPr/>
        </p:nvSpPr>
        <p:spPr bwMode="auto">
          <a:xfrm>
            <a:off x="8538888" y="4878674"/>
            <a:ext cx="2756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da-DK" sz="1200" b="1" dirty="0">
                <a:latin typeface="+mn-lt"/>
              </a:rPr>
              <a:t>Hvordan skal vi samarbejde?</a:t>
            </a:r>
          </a:p>
          <a:p>
            <a:pPr eaLnBrk="1" hangingPunct="1"/>
            <a:r>
              <a:rPr lang="da-DK" sz="1200" dirty="0">
                <a:latin typeface="+mn-lt"/>
              </a:rPr>
              <a:t>Fælles holdninger og spilleregler</a:t>
            </a:r>
          </a:p>
          <a:p>
            <a:pPr eaLnBrk="1" hangingPunct="1"/>
            <a:r>
              <a:rPr lang="da-DK" sz="1200" i="1" dirty="0">
                <a:latin typeface="+mn-lt"/>
              </a:rPr>
              <a:t>(Eks. teamets leveregler, engagement, ansvarlighed, kommunikation og </a:t>
            </a:r>
            <a:r>
              <a:rPr lang="da-DK" sz="1200" i="1" dirty="0" err="1">
                <a:latin typeface="+mn-lt"/>
              </a:rPr>
              <a:t>flexibilitet</a:t>
            </a:r>
            <a:r>
              <a:rPr lang="da-DK" sz="1200" i="1" dirty="0">
                <a:latin typeface="+mn-lt"/>
              </a:rPr>
              <a:t>, hvad vi må og ikke må)</a:t>
            </a:r>
          </a:p>
        </p:txBody>
      </p:sp>
      <p:pic>
        <p:nvPicPr>
          <p:cNvPr id="18" name="Billede 17">
            <a:extLst>
              <a:ext uri="{FF2B5EF4-FFF2-40B4-BE49-F238E27FC236}">
                <a16:creationId xmlns:a16="http://schemas.microsoft.com/office/drawing/2014/main" id="{0DEBDA28-B784-4DD1-9F8C-4CF43D671D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19" name="Tekstfelt 18">
            <a:extLst>
              <a:ext uri="{FF2B5EF4-FFF2-40B4-BE49-F238E27FC236}">
                <a16:creationId xmlns:a16="http://schemas.microsoft.com/office/drawing/2014/main" id="{DBC0CD28-0AD6-4994-91DA-5651128E53BE}"/>
              </a:ext>
            </a:extLst>
          </p:cNvPr>
          <p:cNvSpPr txBox="1"/>
          <p:nvPr/>
        </p:nvSpPr>
        <p:spPr>
          <a:xfrm>
            <a:off x="512405" y="2063151"/>
            <a:ext cx="2852624" cy="4401205"/>
          </a:xfrm>
          <a:prstGeom prst="rect">
            <a:avLst/>
          </a:prstGeom>
          <a:noFill/>
        </p:spPr>
        <p:txBody>
          <a:bodyPr wrap="square" rtlCol="0">
            <a:spAutoFit/>
          </a:bodyPr>
          <a:lstStyle/>
          <a:p>
            <a:r>
              <a:rPr lang="da-DK" sz="1600" dirty="0"/>
              <a:t>Denne model er et ”must” i opstarten af en hver projektgruppe. </a:t>
            </a:r>
            <a:br>
              <a:rPr lang="da-DK" sz="1600" dirty="0"/>
            </a:br>
            <a:br>
              <a:rPr lang="da-DK" sz="1600" dirty="0"/>
            </a:br>
            <a:r>
              <a:rPr lang="da-DK" sz="1600" dirty="0"/>
              <a:t>Modellen sikre en forventningsafstemning på opgaven.</a:t>
            </a:r>
          </a:p>
          <a:p>
            <a:endParaRPr lang="da-DK" sz="1600" dirty="0"/>
          </a:p>
          <a:p>
            <a:r>
              <a:rPr lang="da-DK" sz="1600" dirty="0"/>
              <a:t>Modellen sikrer en forståelse for gruppens kompetencer, og hvorfor den er sammensat som den er.</a:t>
            </a:r>
          </a:p>
          <a:p>
            <a:endParaRPr lang="da-DK" sz="1600" dirty="0"/>
          </a:p>
          <a:p>
            <a:r>
              <a:rPr lang="da-DK" sz="1600" dirty="0"/>
              <a:t>Modellen sikrer en større grad af tillid til hinanden gennem kendskab til personlige præferencer. </a:t>
            </a:r>
          </a:p>
        </p:txBody>
      </p:sp>
      <p:pic>
        <p:nvPicPr>
          <p:cNvPr id="21" name="Grafik 64" descr="Hjem">
            <a:hlinkClick r:id="rId11" action="ppaction://hlinksldjump"/>
            <a:extLst>
              <a:ext uri="{FF2B5EF4-FFF2-40B4-BE49-F238E27FC236}">
                <a16:creationId xmlns:a16="http://schemas.microsoft.com/office/drawing/2014/main" id="{92020C25-FE43-4F4B-B481-EB965472575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22" name="Grafik 10" descr="Pil vandret u-vending">
            <a:hlinkClick r:id="" action="ppaction://hlinkshowjump?jump=lastslideviewed"/>
            <a:extLst>
              <a:ext uri="{FF2B5EF4-FFF2-40B4-BE49-F238E27FC236}">
                <a16:creationId xmlns:a16="http://schemas.microsoft.com/office/drawing/2014/main" id="{C5982C54-F71F-49C5-8D08-2247AA5AB2F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112785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ACCA90-F019-4F99-8692-8490DB4C8069}"/>
              </a:ext>
            </a:extLst>
          </p:cNvPr>
          <p:cNvSpPr/>
          <p:nvPr/>
        </p:nvSpPr>
        <p:spPr>
          <a:xfrm>
            <a:off x="3990811" y="1156409"/>
            <a:ext cx="7091045" cy="5663089"/>
          </a:xfrm>
          <a:prstGeom prst="rect">
            <a:avLst/>
          </a:prstGeom>
        </p:spPr>
        <p:txBody>
          <a:bodyPr wrap="square">
            <a:spAutoFit/>
          </a:bodyPr>
          <a:lstStyle/>
          <a:p>
            <a:r>
              <a:rPr lang="da-DK" sz="1500" dirty="0"/>
              <a:t>Her er en samlet oversigt over de skabeloner som indgår i modellen.</a:t>
            </a:r>
          </a:p>
          <a:p>
            <a:endParaRPr lang="da-DK" sz="1500" dirty="0"/>
          </a:p>
          <a:p>
            <a:r>
              <a:rPr lang="da-DK" sz="1500" b="1" dirty="0"/>
              <a:t>Skabelonerne er indholdsmæssigt magen til dem, som indgår i de enkelte processer</a:t>
            </a:r>
            <a:r>
              <a:rPr lang="da-DK" sz="1500" dirty="0"/>
              <a:t>:</a:t>
            </a:r>
            <a:br>
              <a:rPr lang="da-DK" sz="1500" dirty="0"/>
            </a:br>
            <a:r>
              <a:rPr lang="da-DK" sz="1500" dirty="0"/>
              <a:t>(</a:t>
            </a:r>
            <a:r>
              <a:rPr lang="da-DK" sz="1500" dirty="0">
                <a:latin typeface="+mj-lt"/>
              </a:rPr>
              <a:t>Du kan klikke på de enkelte skabeloner for at få en uddybende beskrivelse)</a:t>
            </a:r>
            <a:endParaRPr lang="da-DK" sz="1400" dirty="0">
              <a:latin typeface="+mj-lt"/>
            </a:endParaRPr>
          </a:p>
          <a:p>
            <a:r>
              <a:rPr lang="da-DK" sz="1500" dirty="0"/>
              <a:t>.</a:t>
            </a:r>
          </a:p>
          <a:p>
            <a:endParaRPr lang="da-DK" sz="1500" dirty="0"/>
          </a:p>
          <a:p>
            <a:endParaRPr lang="da-DK" sz="1600" b="1" dirty="0"/>
          </a:p>
          <a:p>
            <a:endParaRPr lang="da-DK" sz="1600" b="1" dirty="0"/>
          </a:p>
          <a:p>
            <a:endParaRPr lang="da-DK" sz="1600" b="1" dirty="0"/>
          </a:p>
          <a:p>
            <a:endParaRPr lang="da-DK" sz="1600" b="1" dirty="0"/>
          </a:p>
          <a:p>
            <a:endParaRPr lang="da-DK" sz="1600" b="1" dirty="0"/>
          </a:p>
          <a:p>
            <a:endParaRPr lang="da-DK" sz="1600" b="1" dirty="0"/>
          </a:p>
          <a:p>
            <a:endParaRPr lang="da-DK" sz="1600" b="1" dirty="0"/>
          </a:p>
          <a:p>
            <a:endParaRPr lang="da-DK" sz="1600" b="1" dirty="0"/>
          </a:p>
          <a:p>
            <a:endParaRPr lang="da-DK" sz="1600" b="1" dirty="0"/>
          </a:p>
          <a:p>
            <a:endParaRPr lang="da-DK" sz="1600" b="1" dirty="0"/>
          </a:p>
          <a:p>
            <a:endParaRPr lang="da-DK" sz="1600" b="1" dirty="0"/>
          </a:p>
          <a:p>
            <a:endParaRPr lang="da-DK" sz="1600" b="1" dirty="0"/>
          </a:p>
          <a:p>
            <a:endParaRPr lang="da-DK" sz="1600" b="1" dirty="0"/>
          </a:p>
          <a:p>
            <a:endParaRPr lang="da-DK" sz="1600" b="1" dirty="0"/>
          </a:p>
          <a:p>
            <a:endParaRPr lang="da-DK" sz="1600" b="1" dirty="0"/>
          </a:p>
          <a:p>
            <a:endParaRPr lang="da-DK" sz="1600" b="1" dirty="0"/>
          </a:p>
          <a:p>
            <a:r>
              <a:rPr lang="da-DK" sz="1600" dirty="0">
                <a:latin typeface="+mj-lt"/>
              </a:rPr>
              <a:t>Alle skabeloner kan downloades via Kirkenettet (DAP) ved at klikker </a:t>
            </a:r>
            <a:r>
              <a:rPr lang="da-DK" sz="1600" dirty="0">
                <a:latin typeface="+mj-lt"/>
                <a:hlinkClick r:id="rId2"/>
              </a:rPr>
              <a:t>her</a:t>
            </a:r>
            <a:r>
              <a:rPr lang="da-DK" sz="1600" dirty="0">
                <a:latin typeface="+mj-lt"/>
              </a:rPr>
              <a:t>. </a:t>
            </a:r>
          </a:p>
        </p:txBody>
      </p:sp>
      <p:sp>
        <p:nvSpPr>
          <p:cNvPr id="4" name="Rectangle 5">
            <a:extLst>
              <a:ext uri="{FF2B5EF4-FFF2-40B4-BE49-F238E27FC236}">
                <a16:creationId xmlns:a16="http://schemas.microsoft.com/office/drawing/2014/main" id="{2B6E0768-3311-4A50-9A88-9FC3E8949D6C}"/>
              </a:ext>
            </a:extLst>
          </p:cNvPr>
          <p:cNvSpPr/>
          <p:nvPr/>
        </p:nvSpPr>
        <p:spPr>
          <a:xfrm>
            <a:off x="3999201" y="2183738"/>
            <a:ext cx="6096000" cy="4524315"/>
          </a:xfrm>
          <a:prstGeom prst="rect">
            <a:avLst/>
          </a:prstGeom>
        </p:spPr>
        <p:txBody>
          <a:bodyPr>
            <a:spAutoFit/>
          </a:bodyPr>
          <a:lstStyle/>
          <a:p>
            <a:r>
              <a:rPr lang="da-DK" sz="1600" b="1" dirty="0">
                <a:latin typeface="+mj-lt"/>
                <a:hlinkClick r:id="rId3" action="ppaction://hlinksldjump"/>
              </a:rPr>
              <a:t>Beslutningsoplæg</a:t>
            </a:r>
            <a:endParaRPr lang="da-DK" sz="1600" b="1" dirty="0">
              <a:latin typeface="+mj-lt"/>
            </a:endParaRPr>
          </a:p>
          <a:p>
            <a:r>
              <a:rPr lang="da-DK" sz="1600" b="1" dirty="0">
                <a:latin typeface="+mj-lt"/>
                <a:hlinkClick r:id="rId4" action="ppaction://hlinksldjump"/>
              </a:rPr>
              <a:t>Forslag og godkendelse til projektfremgangsmåde</a:t>
            </a:r>
            <a:endParaRPr lang="da-DK" sz="1600" b="1" dirty="0">
              <a:latin typeface="+mj-lt"/>
            </a:endParaRPr>
          </a:p>
          <a:p>
            <a:r>
              <a:rPr lang="da-DK" sz="1600" b="1" dirty="0">
                <a:latin typeface="+mj-lt"/>
                <a:hlinkClick r:id="rId5" action="ppaction://hlinksldjump"/>
              </a:rPr>
              <a:t>Forslag til driftsorganisation</a:t>
            </a:r>
            <a:endParaRPr lang="da-DK" sz="1600" b="1" dirty="0">
              <a:latin typeface="+mj-lt"/>
            </a:endParaRPr>
          </a:p>
          <a:p>
            <a:r>
              <a:rPr lang="da-DK" sz="1600" b="1" dirty="0">
                <a:latin typeface="+mj-lt"/>
                <a:hlinkClick r:id="rId6" action="ppaction://hlinksldjump"/>
              </a:rPr>
              <a:t>Forslag til projektgrundlag</a:t>
            </a:r>
            <a:endParaRPr lang="da-DK" sz="1600" b="1" dirty="0">
              <a:latin typeface="+mj-lt"/>
            </a:endParaRPr>
          </a:p>
          <a:p>
            <a:r>
              <a:rPr lang="da-DK" sz="1600" b="1" dirty="0">
                <a:latin typeface="+mj-lt"/>
                <a:hlinkClick r:id="rId7" action="ppaction://hlinksldjump"/>
              </a:rPr>
              <a:t>Forslag til projektorganisation</a:t>
            </a:r>
            <a:endParaRPr lang="da-DK" sz="1600" b="1" dirty="0">
              <a:latin typeface="+mj-lt"/>
            </a:endParaRPr>
          </a:p>
          <a:p>
            <a:r>
              <a:rPr lang="da-DK" sz="1600" b="1" dirty="0">
                <a:latin typeface="+mj-lt"/>
                <a:hlinkClick r:id="rId8" action="ppaction://hlinksldjump"/>
              </a:rPr>
              <a:t>Godkendelse af formål og succeskriterier</a:t>
            </a:r>
            <a:endParaRPr lang="da-DK" sz="1600" b="1" dirty="0">
              <a:latin typeface="+mj-lt"/>
            </a:endParaRPr>
          </a:p>
          <a:p>
            <a:r>
              <a:rPr lang="da-DK" sz="1600" b="1" dirty="0">
                <a:latin typeface="+mj-lt"/>
                <a:hlinkClick r:id="rId9" action="ppaction://hlinksldjump"/>
              </a:rPr>
              <a:t>Godkendelse af projektberettigelse</a:t>
            </a:r>
            <a:endParaRPr lang="da-DK" sz="1600" b="1" dirty="0">
              <a:latin typeface="+mj-lt"/>
            </a:endParaRPr>
          </a:p>
          <a:p>
            <a:r>
              <a:rPr lang="da-DK" sz="1600" b="1" dirty="0">
                <a:latin typeface="+mj-lt"/>
                <a:hlinkClick r:id="rId10" action="ppaction://hlinksldjump"/>
              </a:rPr>
              <a:t>Godkendt plan for næste fase</a:t>
            </a:r>
            <a:endParaRPr lang="da-DK" sz="1600" b="1" dirty="0">
              <a:latin typeface="+mj-lt"/>
            </a:endParaRPr>
          </a:p>
          <a:p>
            <a:r>
              <a:rPr lang="da-DK" sz="1600" b="1" dirty="0">
                <a:latin typeface="+mj-lt"/>
                <a:hlinkClick r:id="rId11" action="ppaction://hlinksldjump"/>
              </a:rPr>
              <a:t>Ideblanket</a:t>
            </a:r>
            <a:endParaRPr lang="da-DK" sz="1600" b="1" dirty="0">
              <a:latin typeface="+mj-lt"/>
            </a:endParaRPr>
          </a:p>
          <a:p>
            <a:r>
              <a:rPr lang="da-DK" sz="1600" b="1" dirty="0">
                <a:latin typeface="+mj-lt"/>
                <a:hlinkClick r:id="rId12" action="ppaction://hlinksldjump"/>
              </a:rPr>
              <a:t>Interessentanalyse</a:t>
            </a:r>
            <a:endParaRPr lang="da-DK" sz="1600" b="1" dirty="0">
              <a:latin typeface="+mj-lt"/>
            </a:endParaRPr>
          </a:p>
          <a:p>
            <a:r>
              <a:rPr lang="da-DK" sz="1600" b="1" dirty="0">
                <a:latin typeface="+mj-lt"/>
                <a:hlinkClick r:id="rId13" action="ppaction://hlinksldjump"/>
              </a:rPr>
              <a:t>Kommunikationsplan</a:t>
            </a:r>
            <a:endParaRPr lang="da-DK" sz="1600" b="1" dirty="0">
              <a:latin typeface="+mj-lt"/>
            </a:endParaRPr>
          </a:p>
          <a:p>
            <a:r>
              <a:rPr lang="da-DK" sz="1600" b="1" dirty="0">
                <a:latin typeface="+mj-lt"/>
                <a:hlinkClick r:id="rId14" action="ppaction://hlinksldjump"/>
              </a:rPr>
              <a:t>Ledelsesrapportering</a:t>
            </a:r>
            <a:endParaRPr lang="da-DK" sz="1600" b="1" dirty="0">
              <a:latin typeface="+mj-lt"/>
            </a:endParaRPr>
          </a:p>
          <a:p>
            <a:r>
              <a:rPr lang="da-DK" sz="1600" b="1" dirty="0">
                <a:latin typeface="+mj-lt"/>
                <a:hlinkClick r:id="rId15" action="ppaction://hlinksldjump"/>
              </a:rPr>
              <a:t>Projektafslutningsrapport</a:t>
            </a:r>
            <a:endParaRPr lang="da-DK" sz="1600" b="1" dirty="0">
              <a:latin typeface="+mj-lt"/>
            </a:endParaRPr>
          </a:p>
          <a:p>
            <a:r>
              <a:rPr lang="da-DK" sz="1600" b="1" dirty="0">
                <a:latin typeface="+mj-lt"/>
                <a:hlinkClick r:id="rId16" action="ppaction://hlinksldjump"/>
              </a:rPr>
              <a:t>Ressourceaftale</a:t>
            </a:r>
            <a:endParaRPr lang="da-DK" sz="1600" b="1" dirty="0">
              <a:latin typeface="+mj-lt"/>
            </a:endParaRPr>
          </a:p>
          <a:p>
            <a:r>
              <a:rPr lang="da-DK" sz="1600" b="1" dirty="0">
                <a:latin typeface="+mj-lt"/>
                <a:hlinkClick r:id="rId17" action="ppaction://hlinksldjump"/>
              </a:rPr>
              <a:t>Restordrehåndtering</a:t>
            </a:r>
            <a:endParaRPr lang="da-DK" sz="1600" b="1" dirty="0">
              <a:latin typeface="+mj-lt"/>
            </a:endParaRPr>
          </a:p>
          <a:p>
            <a:r>
              <a:rPr lang="da-DK" sz="1600" b="1" dirty="0">
                <a:latin typeface="+mj-lt"/>
                <a:hlinkClick r:id="rId18" action="ppaction://hlinksldjump"/>
              </a:rPr>
              <a:t>Ændringslog</a:t>
            </a:r>
            <a:endParaRPr lang="da-DK" sz="1600" b="1" dirty="0">
              <a:latin typeface="+mj-lt"/>
            </a:endParaRPr>
          </a:p>
          <a:p>
            <a:r>
              <a:rPr lang="da-DK" sz="1600" b="1" dirty="0">
                <a:latin typeface="+mj-lt"/>
                <a:hlinkClick r:id="rId19" action="ppaction://hlinksldjump"/>
              </a:rPr>
              <a:t>Ændringsønske</a:t>
            </a:r>
            <a:endParaRPr lang="da-DK" sz="1400" b="1" dirty="0">
              <a:latin typeface="+mj-lt"/>
            </a:endParaRPr>
          </a:p>
          <a:p>
            <a:endParaRPr lang="da-DK" sz="1600" b="1" dirty="0">
              <a:latin typeface="+mj-lt"/>
            </a:endParaRPr>
          </a:p>
        </p:txBody>
      </p:sp>
      <p:sp>
        <p:nvSpPr>
          <p:cNvPr id="21" name="Tekstfelt 23">
            <a:extLst>
              <a:ext uri="{FF2B5EF4-FFF2-40B4-BE49-F238E27FC236}">
                <a16:creationId xmlns:a16="http://schemas.microsoft.com/office/drawing/2014/main" id="{4BF41E6E-F4EE-409F-9C02-777FA82D2E6E}"/>
              </a:ext>
            </a:extLst>
          </p:cNvPr>
          <p:cNvSpPr txBox="1"/>
          <p:nvPr/>
        </p:nvSpPr>
        <p:spPr>
          <a:xfrm>
            <a:off x="3990812" y="418336"/>
            <a:ext cx="8074777" cy="523220"/>
          </a:xfrm>
          <a:prstGeom prst="rect">
            <a:avLst/>
          </a:prstGeom>
          <a:noFill/>
        </p:spPr>
        <p:txBody>
          <a:bodyPr wrap="square" rtlCol="0">
            <a:spAutoFit/>
          </a:bodyPr>
          <a:lstStyle/>
          <a:p>
            <a:r>
              <a:rPr lang="da-DK" sz="2800" b="1" dirty="0">
                <a:latin typeface="+mj-lt"/>
                <a:cs typeface="Lao UI" panose="020B0604020202020204" pitchFamily="34" charset="0"/>
              </a:rPr>
              <a:t>Skabeloner</a:t>
            </a:r>
          </a:p>
        </p:txBody>
      </p:sp>
      <p:sp>
        <p:nvSpPr>
          <p:cNvPr id="2" name="Rectangle 1">
            <a:extLst>
              <a:ext uri="{FF2B5EF4-FFF2-40B4-BE49-F238E27FC236}">
                <a16:creationId xmlns:a16="http://schemas.microsoft.com/office/drawing/2014/main" id="{007A8464-7C18-465A-88D3-04A441E36F6F}"/>
              </a:ext>
            </a:extLst>
          </p:cNvPr>
          <p:cNvSpPr/>
          <p:nvPr/>
        </p:nvSpPr>
        <p:spPr>
          <a:xfrm>
            <a:off x="3990812" y="1129253"/>
            <a:ext cx="6096000" cy="784830"/>
          </a:xfrm>
          <a:prstGeom prst="rect">
            <a:avLst/>
          </a:prstGeom>
        </p:spPr>
        <p:txBody>
          <a:bodyPr>
            <a:spAutoFit/>
          </a:bodyPr>
          <a:lstStyle/>
          <a:p>
            <a:endParaRPr lang="da-DK" sz="1500" dirty="0">
              <a:latin typeface="+mj-lt"/>
            </a:endParaRPr>
          </a:p>
          <a:p>
            <a:endParaRPr lang="da-DK" sz="1500" dirty="0">
              <a:latin typeface="+mj-lt"/>
            </a:endParaRPr>
          </a:p>
          <a:p>
            <a:endParaRPr lang="da-DK" sz="1500" dirty="0">
              <a:latin typeface="+mj-lt"/>
            </a:endParaRPr>
          </a:p>
        </p:txBody>
      </p:sp>
      <p:pic>
        <p:nvPicPr>
          <p:cNvPr id="13" name="Billede 12">
            <a:extLst>
              <a:ext uri="{FF2B5EF4-FFF2-40B4-BE49-F238E27FC236}">
                <a16:creationId xmlns:a16="http://schemas.microsoft.com/office/drawing/2014/main" id="{5D3EF450-5E7A-4B06-AF5F-B39DCFECE2C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7865" y="67677"/>
            <a:ext cx="1574831" cy="518126"/>
          </a:xfrm>
          <a:prstGeom prst="rect">
            <a:avLst/>
          </a:prstGeom>
        </p:spPr>
      </p:pic>
      <p:sp>
        <p:nvSpPr>
          <p:cNvPr id="14" name="Isosceles Triangle 19">
            <a:extLst>
              <a:ext uri="{FF2B5EF4-FFF2-40B4-BE49-F238E27FC236}">
                <a16:creationId xmlns:a16="http://schemas.microsoft.com/office/drawing/2014/main" id="{527A0ACC-2F70-4FE4-B911-7F3B5F285747}"/>
              </a:ext>
            </a:extLst>
          </p:cNvPr>
          <p:cNvSpPr/>
          <p:nvPr/>
        </p:nvSpPr>
        <p:spPr>
          <a:xfrm rot="10800000">
            <a:off x="-8390" y="679946"/>
            <a:ext cx="3696988" cy="6178052"/>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2">
            <a:extLst>
              <a:ext uri="{FF2B5EF4-FFF2-40B4-BE49-F238E27FC236}">
                <a16:creationId xmlns:a16="http://schemas.microsoft.com/office/drawing/2014/main" id="{EAB8EC62-1B01-4203-AD72-F9B031850D33}"/>
              </a:ext>
            </a:extLst>
          </p:cNvPr>
          <p:cNvSpPr/>
          <p:nvPr/>
        </p:nvSpPr>
        <p:spPr>
          <a:xfrm>
            <a:off x="165682" y="1169407"/>
            <a:ext cx="1428020" cy="3385542"/>
          </a:xfrm>
          <a:prstGeom prst="rect">
            <a:avLst/>
          </a:prstGeom>
        </p:spPr>
        <p:txBody>
          <a:bodyPr wrap="none">
            <a:spAutoFit/>
          </a:bodyPr>
          <a:lstStyle/>
          <a:p>
            <a:pPr>
              <a:lnSpc>
                <a:spcPct val="200000"/>
              </a:lnSpc>
            </a:pPr>
            <a:r>
              <a:rPr lang="da-DK" sz="1100" dirty="0">
                <a:solidFill>
                  <a:schemeClr val="bg1"/>
                </a:solidFill>
              </a:rPr>
              <a:t>Indledning</a:t>
            </a:r>
          </a:p>
          <a:p>
            <a:pPr>
              <a:lnSpc>
                <a:spcPct val="200000"/>
              </a:lnSpc>
            </a:pPr>
            <a:r>
              <a:rPr lang="da-DK" sz="1100" dirty="0">
                <a:solidFill>
                  <a:schemeClr val="bg1"/>
                </a:solidFill>
              </a:rPr>
              <a:t>Forklaringer</a:t>
            </a:r>
            <a:br>
              <a:rPr lang="da-DK" sz="1100" dirty="0">
                <a:solidFill>
                  <a:schemeClr val="bg1"/>
                </a:solidFill>
              </a:rPr>
            </a:br>
            <a:r>
              <a:rPr lang="da-DK" sz="1100" dirty="0">
                <a:solidFill>
                  <a:schemeClr val="bg1"/>
                </a:solidFill>
              </a:rPr>
              <a:t>Projektdefinition</a:t>
            </a:r>
          </a:p>
          <a:p>
            <a:pPr>
              <a:lnSpc>
                <a:spcPct val="200000"/>
              </a:lnSpc>
            </a:pPr>
            <a:r>
              <a:rPr lang="da-DK" sz="1200" dirty="0">
                <a:solidFill>
                  <a:schemeClr val="bg1"/>
                </a:solidFill>
              </a:rPr>
              <a:t>Metodebeskrivelser</a:t>
            </a:r>
          </a:p>
          <a:p>
            <a:pPr>
              <a:lnSpc>
                <a:spcPct val="200000"/>
              </a:lnSpc>
            </a:pPr>
            <a:r>
              <a:rPr lang="da-DK" sz="1200" dirty="0">
                <a:solidFill>
                  <a:schemeClr val="bg1"/>
                </a:solidFill>
              </a:rPr>
              <a:t>Modellen</a:t>
            </a:r>
          </a:p>
          <a:p>
            <a:pPr>
              <a:lnSpc>
                <a:spcPct val="200000"/>
              </a:lnSpc>
            </a:pPr>
            <a:r>
              <a:rPr lang="da-DK" sz="1200" dirty="0">
                <a:solidFill>
                  <a:schemeClr val="bg1"/>
                </a:solidFill>
              </a:rPr>
              <a:t>O</a:t>
            </a:r>
            <a:r>
              <a:rPr lang="da-DK" sz="1100" dirty="0">
                <a:solidFill>
                  <a:schemeClr val="bg1"/>
                </a:solidFill>
              </a:rPr>
              <a:t>verblik</a:t>
            </a:r>
          </a:p>
          <a:p>
            <a:pPr marL="285750" indent="-285750">
              <a:lnSpc>
                <a:spcPct val="200000"/>
              </a:lnSpc>
              <a:buFont typeface="Wingdings" panose="05000000000000000000" pitchFamily="2" charset="2"/>
              <a:buChar char="§"/>
            </a:pPr>
            <a:r>
              <a:rPr lang="da-DK" sz="1600" b="1" dirty="0">
                <a:solidFill>
                  <a:schemeClr val="bg1"/>
                </a:solidFill>
              </a:rPr>
              <a:t>Skabeloner</a:t>
            </a:r>
            <a:endParaRPr lang="da-DK" sz="1100" b="1" dirty="0">
              <a:solidFill>
                <a:schemeClr val="bg1"/>
              </a:solidFill>
            </a:endParaRPr>
          </a:p>
          <a:p>
            <a:pPr>
              <a:lnSpc>
                <a:spcPct val="200000"/>
              </a:lnSpc>
            </a:pPr>
            <a:r>
              <a:rPr lang="da-DK" sz="1100" dirty="0">
                <a:solidFill>
                  <a:schemeClr val="bg1"/>
                </a:solidFill>
              </a:rPr>
              <a:t>Værktøjer</a:t>
            </a:r>
          </a:p>
          <a:p>
            <a:pPr>
              <a:lnSpc>
                <a:spcPct val="200000"/>
              </a:lnSpc>
            </a:pPr>
            <a:endParaRPr lang="da-DK" sz="1100" dirty="0">
              <a:solidFill>
                <a:schemeClr val="bg1"/>
              </a:solidFill>
            </a:endParaRPr>
          </a:p>
        </p:txBody>
      </p:sp>
      <p:sp>
        <p:nvSpPr>
          <p:cNvPr id="17" name="Rectangle 4">
            <a:extLst>
              <a:ext uri="{FF2B5EF4-FFF2-40B4-BE49-F238E27FC236}">
                <a16:creationId xmlns:a16="http://schemas.microsoft.com/office/drawing/2014/main" id="{2057218E-214C-4B3C-B516-E4AC835F6627}"/>
              </a:ext>
            </a:extLst>
          </p:cNvPr>
          <p:cNvSpPr/>
          <p:nvPr/>
        </p:nvSpPr>
        <p:spPr>
          <a:xfrm>
            <a:off x="161606" y="788978"/>
            <a:ext cx="918841" cy="369332"/>
          </a:xfrm>
          <a:prstGeom prst="rect">
            <a:avLst/>
          </a:prstGeom>
        </p:spPr>
        <p:txBody>
          <a:bodyPr wrap="none">
            <a:spAutoFit/>
          </a:bodyPr>
          <a:lstStyle/>
          <a:p>
            <a:r>
              <a:rPr lang="da-DK" b="1" dirty="0">
                <a:solidFill>
                  <a:schemeClr val="bg1"/>
                </a:solidFill>
              </a:rPr>
              <a:t>Indhold</a:t>
            </a:r>
          </a:p>
        </p:txBody>
      </p:sp>
      <p:sp>
        <p:nvSpPr>
          <p:cNvPr id="20" name="Isosceles Triangle 5">
            <a:extLst>
              <a:ext uri="{FF2B5EF4-FFF2-40B4-BE49-F238E27FC236}">
                <a16:creationId xmlns:a16="http://schemas.microsoft.com/office/drawing/2014/main" id="{C5B8494C-E1FC-4A2D-BA7D-F0D4B0E50BB4}"/>
              </a:ext>
            </a:extLst>
          </p:cNvPr>
          <p:cNvSpPr/>
          <p:nvPr/>
        </p:nvSpPr>
        <p:spPr>
          <a:xfrm rot="10800000">
            <a:off x="-8393" y="4375580"/>
            <a:ext cx="1493244" cy="2535099"/>
          </a:xfrm>
          <a:custGeom>
            <a:avLst/>
            <a:gdLst>
              <a:gd name="connsiteX0" fmla="*/ 0 w 2841238"/>
              <a:gd name="connsiteY0" fmla="*/ 3428999 h 3428999"/>
              <a:gd name="connsiteX1" fmla="*/ 1420619 w 2841238"/>
              <a:gd name="connsiteY1" fmla="*/ 0 h 3428999"/>
              <a:gd name="connsiteX2" fmla="*/ 2841238 w 2841238"/>
              <a:gd name="connsiteY2" fmla="*/ 3428999 h 3428999"/>
              <a:gd name="connsiteX3" fmla="*/ 0 w 2841238"/>
              <a:gd name="connsiteY3" fmla="*/ 3428999 h 3428999"/>
              <a:gd name="connsiteX0" fmla="*/ 0 w 1433779"/>
              <a:gd name="connsiteY0" fmla="*/ 3428999 h 3428999"/>
              <a:gd name="connsiteX1" fmla="*/ 1420619 w 1433779"/>
              <a:gd name="connsiteY1" fmla="*/ 0 h 3428999"/>
              <a:gd name="connsiteX2" fmla="*/ 1433779 w 1433779"/>
              <a:gd name="connsiteY2" fmla="*/ 3411070 h 3428999"/>
              <a:gd name="connsiteX3" fmla="*/ 0 w 1433779"/>
              <a:gd name="connsiteY3" fmla="*/ 3428999 h 3428999"/>
              <a:gd name="connsiteX0" fmla="*/ 0 w 1675826"/>
              <a:gd name="connsiteY0" fmla="*/ 3142129 h 3411070"/>
              <a:gd name="connsiteX1" fmla="*/ 1662666 w 1675826"/>
              <a:gd name="connsiteY1" fmla="*/ 0 h 3411070"/>
              <a:gd name="connsiteX2" fmla="*/ 1675826 w 1675826"/>
              <a:gd name="connsiteY2" fmla="*/ 3411070 h 3411070"/>
              <a:gd name="connsiteX3" fmla="*/ 0 w 1675826"/>
              <a:gd name="connsiteY3" fmla="*/ 3142129 h 3411070"/>
              <a:gd name="connsiteX0" fmla="*/ 0 w 1666861"/>
              <a:gd name="connsiteY0" fmla="*/ 3142129 h 3142129"/>
              <a:gd name="connsiteX1" fmla="*/ 1662666 w 1666861"/>
              <a:gd name="connsiteY1" fmla="*/ 0 h 3142129"/>
              <a:gd name="connsiteX2" fmla="*/ 1666861 w 1666861"/>
              <a:gd name="connsiteY2" fmla="*/ 3115235 h 3142129"/>
              <a:gd name="connsiteX3" fmla="*/ 0 w 1666861"/>
              <a:gd name="connsiteY3" fmla="*/ 3142129 h 3142129"/>
              <a:gd name="connsiteX0" fmla="*/ 0 w 1675826"/>
              <a:gd name="connsiteY0" fmla="*/ 3142129 h 3142129"/>
              <a:gd name="connsiteX1" fmla="*/ 1662666 w 1675826"/>
              <a:gd name="connsiteY1" fmla="*/ 0 h 3142129"/>
              <a:gd name="connsiteX2" fmla="*/ 1675826 w 1675826"/>
              <a:gd name="connsiteY2" fmla="*/ 3133165 h 3142129"/>
              <a:gd name="connsiteX3" fmla="*/ 0 w 1675826"/>
              <a:gd name="connsiteY3" fmla="*/ 3142129 h 3142129"/>
              <a:gd name="connsiteX0" fmla="*/ 0 w 1694167"/>
              <a:gd name="connsiteY0" fmla="*/ 3136889 h 3136889"/>
              <a:gd name="connsiteX1" fmla="*/ 1681007 w 1694167"/>
              <a:gd name="connsiteY1" fmla="*/ 0 h 3136889"/>
              <a:gd name="connsiteX2" fmla="*/ 1694167 w 1694167"/>
              <a:gd name="connsiteY2" fmla="*/ 3133165 h 3136889"/>
              <a:gd name="connsiteX3" fmla="*/ 0 w 1694167"/>
              <a:gd name="connsiteY3" fmla="*/ 3136889 h 3136889"/>
              <a:gd name="connsiteX0" fmla="*/ 0 w 1686307"/>
              <a:gd name="connsiteY0" fmla="*/ 3139509 h 3139509"/>
              <a:gd name="connsiteX1" fmla="*/ 1673147 w 1686307"/>
              <a:gd name="connsiteY1" fmla="*/ 0 h 3139509"/>
              <a:gd name="connsiteX2" fmla="*/ 1686307 w 1686307"/>
              <a:gd name="connsiteY2" fmla="*/ 3133165 h 3139509"/>
              <a:gd name="connsiteX3" fmla="*/ 0 w 1686307"/>
              <a:gd name="connsiteY3" fmla="*/ 3139509 h 3139509"/>
              <a:gd name="connsiteX0" fmla="*/ 0 w 1683687"/>
              <a:gd name="connsiteY0" fmla="*/ 3139509 h 3139509"/>
              <a:gd name="connsiteX1" fmla="*/ 1673147 w 1683687"/>
              <a:gd name="connsiteY1" fmla="*/ 0 h 3139509"/>
              <a:gd name="connsiteX2" fmla="*/ 1683687 w 1683687"/>
              <a:gd name="connsiteY2" fmla="*/ 3138405 h 3139509"/>
              <a:gd name="connsiteX3" fmla="*/ 0 w 1683687"/>
              <a:gd name="connsiteY3" fmla="*/ 3139509 h 3139509"/>
              <a:gd name="connsiteX0" fmla="*/ 0 w 1683687"/>
              <a:gd name="connsiteY0" fmla="*/ 3147369 h 3147369"/>
              <a:gd name="connsiteX1" fmla="*/ 1673147 w 1683687"/>
              <a:gd name="connsiteY1" fmla="*/ 0 h 3147369"/>
              <a:gd name="connsiteX2" fmla="*/ 1683687 w 1683687"/>
              <a:gd name="connsiteY2" fmla="*/ 3146265 h 3147369"/>
              <a:gd name="connsiteX3" fmla="*/ 0 w 1683687"/>
              <a:gd name="connsiteY3" fmla="*/ 3147369 h 3147369"/>
              <a:gd name="connsiteX0" fmla="*/ 0 w 1686307"/>
              <a:gd name="connsiteY0" fmla="*/ 3147369 h 3147369"/>
              <a:gd name="connsiteX1" fmla="*/ 1675767 w 1686307"/>
              <a:gd name="connsiteY1" fmla="*/ 0 h 3147369"/>
              <a:gd name="connsiteX2" fmla="*/ 1686307 w 1686307"/>
              <a:gd name="connsiteY2" fmla="*/ 3146265 h 3147369"/>
              <a:gd name="connsiteX3" fmla="*/ 0 w 1686307"/>
              <a:gd name="connsiteY3" fmla="*/ 3147369 h 3147369"/>
            </a:gdLst>
            <a:ahLst/>
            <a:cxnLst>
              <a:cxn ang="0">
                <a:pos x="connsiteX0" y="connsiteY0"/>
              </a:cxn>
              <a:cxn ang="0">
                <a:pos x="connsiteX1" y="connsiteY1"/>
              </a:cxn>
              <a:cxn ang="0">
                <a:pos x="connsiteX2" y="connsiteY2"/>
              </a:cxn>
              <a:cxn ang="0">
                <a:pos x="connsiteX3" y="connsiteY3"/>
              </a:cxn>
            </a:cxnLst>
            <a:rect l="l" t="t" r="r" b="b"/>
            <a:pathLst>
              <a:path w="1686307" h="3147369">
                <a:moveTo>
                  <a:pt x="0" y="3147369"/>
                </a:moveTo>
                <a:lnTo>
                  <a:pt x="1675767" y="0"/>
                </a:lnTo>
                <a:cubicBezTo>
                  <a:pt x="1680154" y="1137023"/>
                  <a:pt x="1681920" y="2009242"/>
                  <a:pt x="1686307" y="3146265"/>
                </a:cubicBezTo>
                <a:lnTo>
                  <a:pt x="0" y="3147369"/>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39">
            <a:hlinkClick r:id="rId21" action="ppaction://hlinksldjump"/>
            <a:extLst>
              <a:ext uri="{FF2B5EF4-FFF2-40B4-BE49-F238E27FC236}">
                <a16:creationId xmlns:a16="http://schemas.microsoft.com/office/drawing/2014/main" id="{D2407CB9-4FD1-4EF4-A66B-0CB18BD4F8A9}"/>
              </a:ext>
            </a:extLst>
          </p:cNvPr>
          <p:cNvSpPr/>
          <p:nvPr/>
        </p:nvSpPr>
        <p:spPr>
          <a:xfrm>
            <a:off x="249572" y="4578756"/>
            <a:ext cx="742910" cy="254192"/>
          </a:xfrm>
          <a:prstGeom prst="homePlat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bg1"/>
                </a:solidFill>
                <a:latin typeface="+mj-lt"/>
              </a:rPr>
              <a:t>START</a:t>
            </a:r>
          </a:p>
        </p:txBody>
      </p:sp>
      <p:sp>
        <p:nvSpPr>
          <p:cNvPr id="11" name="Rektangel 10">
            <a:hlinkClick r:id="rId22" action="ppaction://hlinksldjump"/>
            <a:extLst>
              <a:ext uri="{FF2B5EF4-FFF2-40B4-BE49-F238E27FC236}">
                <a16:creationId xmlns:a16="http://schemas.microsoft.com/office/drawing/2014/main" id="{024A9A85-EC02-4DF4-A7F0-BF7D45A9C5B4}"/>
              </a:ext>
            </a:extLst>
          </p:cNvPr>
          <p:cNvSpPr/>
          <p:nvPr/>
        </p:nvSpPr>
        <p:spPr>
          <a:xfrm>
            <a:off x="77716" y="1333850"/>
            <a:ext cx="107996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a:hlinkClick r:id="rId23" action="ppaction://hlinksldjump"/>
            <a:extLst>
              <a:ext uri="{FF2B5EF4-FFF2-40B4-BE49-F238E27FC236}">
                <a16:creationId xmlns:a16="http://schemas.microsoft.com/office/drawing/2014/main" id="{2AF5E9BC-7E05-47A1-AE23-74CA1EBDF277}"/>
              </a:ext>
            </a:extLst>
          </p:cNvPr>
          <p:cNvSpPr/>
          <p:nvPr/>
        </p:nvSpPr>
        <p:spPr>
          <a:xfrm>
            <a:off x="165682" y="1661020"/>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hlinkClick r:id="rId24" action="ppaction://hlinksldjump"/>
            <a:extLst>
              <a:ext uri="{FF2B5EF4-FFF2-40B4-BE49-F238E27FC236}">
                <a16:creationId xmlns:a16="http://schemas.microsoft.com/office/drawing/2014/main" id="{D4A55390-7F30-46C6-BEB1-58BD438D28AE}"/>
              </a:ext>
            </a:extLst>
          </p:cNvPr>
          <p:cNvSpPr/>
          <p:nvPr/>
        </p:nvSpPr>
        <p:spPr>
          <a:xfrm>
            <a:off x="77715" y="2010650"/>
            <a:ext cx="1642027"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17">
            <a:hlinkClick r:id="rId25" action="ppaction://hlinksldjump"/>
            <a:extLst>
              <a:ext uri="{FF2B5EF4-FFF2-40B4-BE49-F238E27FC236}">
                <a16:creationId xmlns:a16="http://schemas.microsoft.com/office/drawing/2014/main" id="{517C23B8-1818-4ACF-9C71-EF93F84D3CF4}"/>
              </a:ext>
            </a:extLst>
          </p:cNvPr>
          <p:cNvSpPr/>
          <p:nvPr/>
        </p:nvSpPr>
        <p:spPr>
          <a:xfrm>
            <a:off x="165682" y="2348917"/>
            <a:ext cx="155406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a:hlinkClick r:id="rId26" action="ppaction://hlinksldjump"/>
            <a:extLst>
              <a:ext uri="{FF2B5EF4-FFF2-40B4-BE49-F238E27FC236}">
                <a16:creationId xmlns:a16="http://schemas.microsoft.com/office/drawing/2014/main" id="{9D439DA4-99CB-45BD-B308-F1C43AAC6E23}"/>
              </a:ext>
            </a:extLst>
          </p:cNvPr>
          <p:cNvSpPr/>
          <p:nvPr/>
        </p:nvSpPr>
        <p:spPr>
          <a:xfrm>
            <a:off x="165682" y="2718033"/>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hlinkClick r:id="rId27" action="ppaction://hlinksldjump"/>
            <a:extLst>
              <a:ext uri="{FF2B5EF4-FFF2-40B4-BE49-F238E27FC236}">
                <a16:creationId xmlns:a16="http://schemas.microsoft.com/office/drawing/2014/main" id="{E0D337A2-9B7A-4551-8659-79C6C1ECA2F3}"/>
              </a:ext>
            </a:extLst>
          </p:cNvPr>
          <p:cNvSpPr/>
          <p:nvPr/>
        </p:nvSpPr>
        <p:spPr>
          <a:xfrm>
            <a:off x="165682" y="3072714"/>
            <a:ext cx="830875"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hlinkClick r:id="rId28" action="ppaction://hlinksldjump"/>
            <a:extLst>
              <a:ext uri="{FF2B5EF4-FFF2-40B4-BE49-F238E27FC236}">
                <a16:creationId xmlns:a16="http://schemas.microsoft.com/office/drawing/2014/main" id="{909840BA-F917-45AB-8AD2-CC7C920A1BC5}"/>
              </a:ext>
            </a:extLst>
          </p:cNvPr>
          <p:cNvSpPr/>
          <p:nvPr/>
        </p:nvSpPr>
        <p:spPr>
          <a:xfrm>
            <a:off x="165682" y="3915560"/>
            <a:ext cx="991999"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hlinkClick r:id="rId29" action="ppaction://hlinksldjump"/>
            <a:extLst>
              <a:ext uri="{FF2B5EF4-FFF2-40B4-BE49-F238E27FC236}">
                <a16:creationId xmlns:a16="http://schemas.microsoft.com/office/drawing/2014/main" id="{3BD7D43C-F216-4512-95A8-0B23ACA37C97}"/>
              </a:ext>
            </a:extLst>
          </p:cNvPr>
          <p:cNvSpPr/>
          <p:nvPr/>
        </p:nvSpPr>
        <p:spPr>
          <a:xfrm>
            <a:off x="184514" y="900936"/>
            <a:ext cx="1428020" cy="20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172298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Værktøj til procesevaluering</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21" name="Grafik 64" descr="Hjem">
            <a:hlinkClick r:id="rId10" action="ppaction://hlinksldjump"/>
            <a:extLst>
              <a:ext uri="{FF2B5EF4-FFF2-40B4-BE49-F238E27FC236}">
                <a16:creationId xmlns:a16="http://schemas.microsoft.com/office/drawing/2014/main" id="{92020C25-FE43-4F4B-B481-EB965472575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22" name="Grafik 10" descr="Pil vandret u-vending">
            <a:hlinkClick r:id="" action="ppaction://hlinkshowjump?jump=lastslideviewed"/>
            <a:extLst>
              <a:ext uri="{FF2B5EF4-FFF2-40B4-BE49-F238E27FC236}">
                <a16:creationId xmlns:a16="http://schemas.microsoft.com/office/drawing/2014/main" id="{C5982C54-F71F-49C5-8D08-2247AA5AB2F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sp>
        <p:nvSpPr>
          <p:cNvPr id="20" name="Tekstfelt 19">
            <a:extLst>
              <a:ext uri="{FF2B5EF4-FFF2-40B4-BE49-F238E27FC236}">
                <a16:creationId xmlns:a16="http://schemas.microsoft.com/office/drawing/2014/main" id="{86DBE7DE-21BA-47FD-9026-E714FCDAF025}"/>
              </a:ext>
            </a:extLst>
          </p:cNvPr>
          <p:cNvSpPr txBox="1"/>
          <p:nvPr/>
        </p:nvSpPr>
        <p:spPr>
          <a:xfrm>
            <a:off x="282073" y="1383716"/>
            <a:ext cx="11454125" cy="954107"/>
          </a:xfrm>
          <a:prstGeom prst="rect">
            <a:avLst/>
          </a:prstGeom>
          <a:noFill/>
        </p:spPr>
        <p:txBody>
          <a:bodyPr wrap="square" rtlCol="0">
            <a:spAutoFit/>
          </a:bodyPr>
          <a:lstStyle/>
          <a:p>
            <a:r>
              <a:rPr lang="da-DK" sz="1400" dirty="0"/>
              <a:t>Dette er et simpelt værktøj til at få evalueret for eksempel en proces, et møde eller et samarbejde.</a:t>
            </a:r>
          </a:p>
          <a:p>
            <a:r>
              <a:rPr lang="da-DK" sz="1400" dirty="0"/>
              <a:t>Tegn modellen på en tavle, </a:t>
            </a:r>
            <a:r>
              <a:rPr lang="da-DK" sz="1400" dirty="0" err="1"/>
              <a:t>flip-over</a:t>
            </a:r>
            <a:r>
              <a:rPr lang="da-DK" sz="1400" dirty="0"/>
              <a:t> eller lignende.</a:t>
            </a:r>
          </a:p>
          <a:p>
            <a:r>
              <a:rPr lang="da-DK" sz="1400" dirty="0"/>
              <a:t>Brug brainstorm med post-it eller papkort til at få listet punkterne i de enkelte kasser – eller lad en deltager skrive direkte i modellen ved åben dialog.</a:t>
            </a:r>
          </a:p>
          <a:p>
            <a:r>
              <a:rPr lang="da-DK" sz="1400" dirty="0"/>
              <a:t>Processen gennemføres i rækkefølgen 1-4.</a:t>
            </a:r>
          </a:p>
        </p:txBody>
      </p:sp>
      <p:sp>
        <p:nvSpPr>
          <p:cNvPr id="23" name="Rektangel 22">
            <a:extLst>
              <a:ext uri="{FF2B5EF4-FFF2-40B4-BE49-F238E27FC236}">
                <a16:creationId xmlns:a16="http://schemas.microsoft.com/office/drawing/2014/main" id="{4052E8FB-C41C-4F52-B4C8-B035342FDFB7}"/>
              </a:ext>
            </a:extLst>
          </p:cNvPr>
          <p:cNvSpPr/>
          <p:nvPr/>
        </p:nvSpPr>
        <p:spPr>
          <a:xfrm>
            <a:off x="385894" y="2525087"/>
            <a:ext cx="5589864" cy="194892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a:p>
            <a:pPr algn="ctr"/>
            <a:r>
              <a:rPr lang="da-DK" dirty="0">
                <a:solidFill>
                  <a:schemeClr val="tx1"/>
                </a:solidFill>
              </a:rPr>
              <a:t>Hvad er gået godt?</a:t>
            </a:r>
            <a:endParaRPr lang="da-DK" sz="1050" dirty="0">
              <a:solidFill>
                <a:schemeClr val="tx1"/>
              </a:solidFill>
            </a:endParaRPr>
          </a:p>
          <a:p>
            <a:pPr algn="ctr"/>
            <a:endParaRPr lang="da-DK" sz="1050" dirty="0">
              <a:solidFill>
                <a:schemeClr val="tx1"/>
              </a:solidFill>
            </a:endParaRPr>
          </a:p>
          <a:p>
            <a:r>
              <a:rPr lang="da-DK" sz="1400" dirty="0">
                <a:solidFill>
                  <a:schemeClr val="tx1"/>
                </a:solidFill>
              </a:rPr>
              <a:t>List de ting som er gået godt:</a:t>
            </a:r>
            <a:br>
              <a:rPr lang="da-DK" sz="1400" dirty="0">
                <a:solidFill>
                  <a:schemeClr val="tx1"/>
                </a:solidFill>
              </a:rPr>
            </a:br>
            <a:br>
              <a:rPr lang="da-DK" sz="1400" dirty="0">
                <a:solidFill>
                  <a:schemeClr val="tx1"/>
                </a:solidFill>
              </a:rPr>
            </a:br>
            <a:endParaRPr lang="da-DK" sz="1400" dirty="0">
              <a:solidFill>
                <a:schemeClr val="tx1"/>
              </a:solidFill>
            </a:endParaRPr>
          </a:p>
          <a:p>
            <a:endParaRPr lang="da-DK" sz="1400" dirty="0">
              <a:solidFill>
                <a:schemeClr val="tx1"/>
              </a:solidFill>
            </a:endParaRPr>
          </a:p>
          <a:p>
            <a:endParaRPr lang="da-DK" sz="1400" dirty="0">
              <a:solidFill>
                <a:schemeClr val="tx1"/>
              </a:solidFill>
            </a:endParaRPr>
          </a:p>
          <a:p>
            <a:endParaRPr lang="da-DK" sz="1400" dirty="0">
              <a:solidFill>
                <a:schemeClr val="tx1"/>
              </a:solidFill>
            </a:endParaRPr>
          </a:p>
          <a:p>
            <a:endParaRPr lang="da-DK" sz="1400" dirty="0">
              <a:solidFill>
                <a:schemeClr val="tx1"/>
              </a:solidFill>
            </a:endParaRPr>
          </a:p>
        </p:txBody>
      </p:sp>
      <p:sp>
        <p:nvSpPr>
          <p:cNvPr id="24" name="Rektangel 23">
            <a:extLst>
              <a:ext uri="{FF2B5EF4-FFF2-40B4-BE49-F238E27FC236}">
                <a16:creationId xmlns:a16="http://schemas.microsoft.com/office/drawing/2014/main" id="{6EBD72F8-B3B0-4DAA-A56E-DCC75AE4C741}"/>
              </a:ext>
            </a:extLst>
          </p:cNvPr>
          <p:cNvSpPr/>
          <p:nvPr/>
        </p:nvSpPr>
        <p:spPr>
          <a:xfrm>
            <a:off x="6216244" y="2525087"/>
            <a:ext cx="5589864" cy="194892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a:p>
            <a:pPr algn="ctr"/>
            <a:r>
              <a:rPr lang="da-DK" dirty="0">
                <a:solidFill>
                  <a:schemeClr val="tx1"/>
                </a:solidFill>
              </a:rPr>
              <a:t>Hvorfor er det gået godt?</a:t>
            </a:r>
          </a:p>
          <a:p>
            <a:pPr algn="ctr"/>
            <a:endParaRPr lang="da-DK" sz="1400" dirty="0">
              <a:solidFill>
                <a:schemeClr val="tx1"/>
              </a:solidFill>
            </a:endParaRPr>
          </a:p>
          <a:p>
            <a:r>
              <a:rPr lang="da-DK" sz="1400" dirty="0">
                <a:solidFill>
                  <a:schemeClr val="tx1"/>
                </a:solidFill>
              </a:rPr>
              <a:t>List hvorfor det er gået godt:</a:t>
            </a:r>
          </a:p>
          <a:p>
            <a:pPr algn="ctr"/>
            <a:endParaRPr lang="da-DK" sz="1400" dirty="0">
              <a:solidFill>
                <a:schemeClr val="tx1"/>
              </a:solidFill>
            </a:endParaRPr>
          </a:p>
          <a:p>
            <a:pPr algn="ctr"/>
            <a:endParaRPr lang="da-DK" sz="1400" dirty="0">
              <a:solidFill>
                <a:schemeClr val="tx1"/>
              </a:solidFill>
            </a:endParaRPr>
          </a:p>
          <a:p>
            <a:pPr algn="ctr"/>
            <a:endParaRPr lang="da-DK" sz="1400" dirty="0">
              <a:solidFill>
                <a:schemeClr val="tx1"/>
              </a:solidFill>
            </a:endParaRPr>
          </a:p>
          <a:p>
            <a:pPr algn="ctr"/>
            <a:endParaRPr lang="da-DK" sz="1400" dirty="0">
              <a:solidFill>
                <a:schemeClr val="tx1"/>
              </a:solidFill>
            </a:endParaRPr>
          </a:p>
          <a:p>
            <a:pPr algn="ctr"/>
            <a:endParaRPr lang="da-DK" sz="1400" dirty="0">
              <a:solidFill>
                <a:schemeClr val="tx1"/>
              </a:solidFill>
            </a:endParaRPr>
          </a:p>
          <a:p>
            <a:pPr algn="ctr"/>
            <a:endParaRPr lang="da-DK" sz="1050" dirty="0">
              <a:solidFill>
                <a:schemeClr val="tx1"/>
              </a:solidFill>
            </a:endParaRPr>
          </a:p>
        </p:txBody>
      </p:sp>
      <p:sp>
        <p:nvSpPr>
          <p:cNvPr id="27" name="Rektangel 26">
            <a:extLst>
              <a:ext uri="{FF2B5EF4-FFF2-40B4-BE49-F238E27FC236}">
                <a16:creationId xmlns:a16="http://schemas.microsoft.com/office/drawing/2014/main" id="{DE1CDE50-2F98-4EFD-B7C0-CA14E7E4D788}"/>
              </a:ext>
            </a:extLst>
          </p:cNvPr>
          <p:cNvSpPr/>
          <p:nvPr/>
        </p:nvSpPr>
        <p:spPr>
          <a:xfrm>
            <a:off x="385894" y="4741178"/>
            <a:ext cx="5589864" cy="194892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a:p>
            <a:pPr algn="ctr"/>
            <a:r>
              <a:rPr lang="da-DK" dirty="0">
                <a:solidFill>
                  <a:schemeClr val="tx1"/>
                </a:solidFill>
              </a:rPr>
              <a:t>Hvad er gået mindre godt?</a:t>
            </a:r>
            <a:endParaRPr lang="da-DK" sz="1050" dirty="0">
              <a:solidFill>
                <a:schemeClr val="tx1"/>
              </a:solidFill>
            </a:endParaRPr>
          </a:p>
          <a:p>
            <a:pPr algn="ctr"/>
            <a:endParaRPr lang="da-DK" sz="1050" dirty="0">
              <a:solidFill>
                <a:schemeClr val="tx1"/>
              </a:solidFill>
            </a:endParaRPr>
          </a:p>
          <a:p>
            <a:r>
              <a:rPr lang="da-DK" sz="1400" dirty="0">
                <a:solidFill>
                  <a:schemeClr val="tx1"/>
                </a:solidFill>
              </a:rPr>
              <a:t>List de ting som er gået mindre godt:</a:t>
            </a:r>
          </a:p>
          <a:p>
            <a:endParaRPr lang="da-DK" sz="1400" dirty="0">
              <a:solidFill>
                <a:schemeClr val="tx1"/>
              </a:solidFill>
            </a:endParaRPr>
          </a:p>
          <a:p>
            <a:endParaRPr lang="da-DK" sz="1400" dirty="0">
              <a:solidFill>
                <a:schemeClr val="tx1"/>
              </a:solidFill>
            </a:endParaRPr>
          </a:p>
          <a:p>
            <a:endParaRPr lang="da-DK" sz="1400" dirty="0">
              <a:solidFill>
                <a:schemeClr val="tx1"/>
              </a:solidFill>
            </a:endParaRPr>
          </a:p>
          <a:p>
            <a:endParaRPr lang="da-DK" sz="1400" dirty="0">
              <a:solidFill>
                <a:schemeClr val="tx1"/>
              </a:solidFill>
            </a:endParaRPr>
          </a:p>
          <a:p>
            <a:endParaRPr lang="da-DK" sz="1200" dirty="0">
              <a:solidFill>
                <a:schemeClr val="tx1"/>
              </a:solidFill>
            </a:endParaRPr>
          </a:p>
          <a:p>
            <a:pPr marL="285750" indent="-285750" algn="ctr">
              <a:buFontTx/>
              <a:buChar char="-"/>
            </a:pPr>
            <a:endParaRPr lang="da-DK" sz="1400" dirty="0">
              <a:solidFill>
                <a:schemeClr val="tx1"/>
              </a:solidFill>
            </a:endParaRPr>
          </a:p>
        </p:txBody>
      </p:sp>
      <p:pic>
        <p:nvPicPr>
          <p:cNvPr id="31" name="Grafik 30" descr="Forvirret ansigt">
            <a:extLst>
              <a:ext uri="{FF2B5EF4-FFF2-40B4-BE49-F238E27FC236}">
                <a16:creationId xmlns:a16="http://schemas.microsoft.com/office/drawing/2014/main" id="{CF2D1F13-C7E0-432F-B7C5-CB6CBC3DDC5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82628" y="4755453"/>
            <a:ext cx="620785" cy="620785"/>
          </a:xfrm>
          <a:prstGeom prst="rect">
            <a:avLst/>
          </a:prstGeom>
        </p:spPr>
      </p:pic>
      <p:pic>
        <p:nvPicPr>
          <p:cNvPr id="39" name="Grafik 38" descr="Smilende ansigt">
            <a:extLst>
              <a:ext uri="{FF2B5EF4-FFF2-40B4-BE49-F238E27FC236}">
                <a16:creationId xmlns:a16="http://schemas.microsoft.com/office/drawing/2014/main" id="{DCB91018-FECB-4AD3-BFAD-AB4D1936AAF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82628" y="2539362"/>
            <a:ext cx="620785" cy="620785"/>
          </a:xfrm>
          <a:prstGeom prst="rect">
            <a:avLst/>
          </a:prstGeom>
        </p:spPr>
      </p:pic>
      <p:sp>
        <p:nvSpPr>
          <p:cNvPr id="47" name="Rektangel 46">
            <a:extLst>
              <a:ext uri="{FF2B5EF4-FFF2-40B4-BE49-F238E27FC236}">
                <a16:creationId xmlns:a16="http://schemas.microsoft.com/office/drawing/2014/main" id="{FFC17D11-FFF4-4295-AF35-FDEA3B86A7A8}"/>
              </a:ext>
            </a:extLst>
          </p:cNvPr>
          <p:cNvSpPr/>
          <p:nvPr/>
        </p:nvSpPr>
        <p:spPr>
          <a:xfrm>
            <a:off x="6216244" y="4741178"/>
            <a:ext cx="5589864" cy="194892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a:p>
            <a:pPr algn="ctr"/>
            <a:r>
              <a:rPr lang="da-DK" dirty="0">
                <a:solidFill>
                  <a:schemeClr val="tx1"/>
                </a:solidFill>
              </a:rPr>
              <a:t>Hvad vil vi gøre næste gang?</a:t>
            </a:r>
            <a:endParaRPr lang="da-DK" sz="1050" dirty="0">
              <a:solidFill>
                <a:schemeClr val="tx1"/>
              </a:solidFill>
            </a:endParaRPr>
          </a:p>
          <a:p>
            <a:pPr algn="ctr"/>
            <a:endParaRPr lang="da-DK" sz="1050" dirty="0">
              <a:solidFill>
                <a:schemeClr val="tx1"/>
              </a:solidFill>
            </a:endParaRPr>
          </a:p>
          <a:p>
            <a:br>
              <a:rPr lang="da-DK" sz="1400" dirty="0">
                <a:solidFill>
                  <a:schemeClr val="tx1"/>
                </a:solidFill>
              </a:rPr>
            </a:br>
            <a:br>
              <a:rPr lang="da-DK" sz="1400" dirty="0">
                <a:solidFill>
                  <a:schemeClr val="tx1"/>
                </a:solidFill>
              </a:rPr>
            </a:br>
            <a:endParaRPr lang="da-DK" sz="1400" dirty="0">
              <a:solidFill>
                <a:schemeClr val="tx1"/>
              </a:solidFill>
            </a:endParaRPr>
          </a:p>
          <a:p>
            <a:endParaRPr lang="da-DK" sz="1400" dirty="0">
              <a:solidFill>
                <a:schemeClr val="tx1"/>
              </a:solidFill>
            </a:endParaRPr>
          </a:p>
          <a:p>
            <a:endParaRPr lang="da-DK" sz="1400" dirty="0">
              <a:solidFill>
                <a:schemeClr val="tx1"/>
              </a:solidFill>
            </a:endParaRPr>
          </a:p>
          <a:p>
            <a:endParaRPr lang="da-DK" sz="1400" dirty="0">
              <a:solidFill>
                <a:schemeClr val="tx1"/>
              </a:solidFill>
            </a:endParaRPr>
          </a:p>
          <a:p>
            <a:endParaRPr lang="da-DK" sz="1400" dirty="0">
              <a:solidFill>
                <a:schemeClr val="tx1"/>
              </a:solidFill>
            </a:endParaRPr>
          </a:p>
        </p:txBody>
      </p:sp>
      <p:sp>
        <p:nvSpPr>
          <p:cNvPr id="49" name="Pil: højre 48">
            <a:extLst>
              <a:ext uri="{FF2B5EF4-FFF2-40B4-BE49-F238E27FC236}">
                <a16:creationId xmlns:a16="http://schemas.microsoft.com/office/drawing/2014/main" id="{E544236E-BABF-4757-B838-D4CFA8DBE4E0}"/>
              </a:ext>
            </a:extLst>
          </p:cNvPr>
          <p:cNvSpPr/>
          <p:nvPr/>
        </p:nvSpPr>
        <p:spPr>
          <a:xfrm rot="5400000">
            <a:off x="8687516" y="4430785"/>
            <a:ext cx="360728" cy="4278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Pil: pentagon 50">
            <a:extLst>
              <a:ext uri="{FF2B5EF4-FFF2-40B4-BE49-F238E27FC236}">
                <a16:creationId xmlns:a16="http://schemas.microsoft.com/office/drawing/2014/main" id="{5B27197E-5D7D-4F44-A7CF-C7CD6B09774E}"/>
              </a:ext>
            </a:extLst>
          </p:cNvPr>
          <p:cNvSpPr/>
          <p:nvPr/>
        </p:nvSpPr>
        <p:spPr>
          <a:xfrm>
            <a:off x="654340" y="3660509"/>
            <a:ext cx="5497583" cy="322165"/>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rPr>
              <a:t>Vi har leveret opgaven til den aftalte tid</a:t>
            </a:r>
            <a:endParaRPr lang="da-DK" sz="1400" b="1" dirty="0"/>
          </a:p>
        </p:txBody>
      </p:sp>
      <p:sp>
        <p:nvSpPr>
          <p:cNvPr id="53" name="Pil: vinkel 52">
            <a:extLst>
              <a:ext uri="{FF2B5EF4-FFF2-40B4-BE49-F238E27FC236}">
                <a16:creationId xmlns:a16="http://schemas.microsoft.com/office/drawing/2014/main" id="{ECB88477-B904-4B3B-8BBB-AF612B39F5A3}"/>
              </a:ext>
            </a:extLst>
          </p:cNvPr>
          <p:cNvSpPr/>
          <p:nvPr/>
        </p:nvSpPr>
        <p:spPr>
          <a:xfrm>
            <a:off x="6082017" y="3667443"/>
            <a:ext cx="5519957" cy="308295"/>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rPr>
              <a:t> Vi har haft ejerskab da vi selv har været med til at estimere den</a:t>
            </a:r>
          </a:p>
        </p:txBody>
      </p:sp>
      <p:sp>
        <p:nvSpPr>
          <p:cNvPr id="55" name="Pil: pentagon 54">
            <a:extLst>
              <a:ext uri="{FF2B5EF4-FFF2-40B4-BE49-F238E27FC236}">
                <a16:creationId xmlns:a16="http://schemas.microsoft.com/office/drawing/2014/main" id="{2EB18481-5636-4C3E-B4DE-C0DF3BD98D46}"/>
              </a:ext>
            </a:extLst>
          </p:cNvPr>
          <p:cNvSpPr/>
          <p:nvPr/>
        </p:nvSpPr>
        <p:spPr>
          <a:xfrm>
            <a:off x="654340" y="4081824"/>
            <a:ext cx="5497583" cy="322165"/>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rPr>
              <a:t>Vi har haft en god mødedisciplin</a:t>
            </a:r>
          </a:p>
        </p:txBody>
      </p:sp>
      <p:sp>
        <p:nvSpPr>
          <p:cNvPr id="57" name="Pil: vinkel 56">
            <a:extLst>
              <a:ext uri="{FF2B5EF4-FFF2-40B4-BE49-F238E27FC236}">
                <a16:creationId xmlns:a16="http://schemas.microsoft.com/office/drawing/2014/main" id="{642BD630-7C67-433E-B341-CD3F5072249C}"/>
              </a:ext>
            </a:extLst>
          </p:cNvPr>
          <p:cNvSpPr/>
          <p:nvPr/>
        </p:nvSpPr>
        <p:spPr>
          <a:xfrm>
            <a:off x="6082016" y="4088082"/>
            <a:ext cx="5519957" cy="308295"/>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rPr>
              <a:t> Vi har respekt for hinandens tid og meninger</a:t>
            </a:r>
          </a:p>
        </p:txBody>
      </p:sp>
      <p:sp>
        <p:nvSpPr>
          <p:cNvPr id="59" name="Ellipse 58">
            <a:extLst>
              <a:ext uri="{FF2B5EF4-FFF2-40B4-BE49-F238E27FC236}">
                <a16:creationId xmlns:a16="http://schemas.microsoft.com/office/drawing/2014/main" id="{9FFB9842-658E-4685-91C3-2D004BA6E118}"/>
              </a:ext>
            </a:extLst>
          </p:cNvPr>
          <p:cNvSpPr/>
          <p:nvPr/>
        </p:nvSpPr>
        <p:spPr>
          <a:xfrm>
            <a:off x="218405" y="2371269"/>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1</a:t>
            </a:r>
          </a:p>
        </p:txBody>
      </p:sp>
      <p:sp>
        <p:nvSpPr>
          <p:cNvPr id="61" name="Ellipse 60">
            <a:extLst>
              <a:ext uri="{FF2B5EF4-FFF2-40B4-BE49-F238E27FC236}">
                <a16:creationId xmlns:a16="http://schemas.microsoft.com/office/drawing/2014/main" id="{7B479D65-2753-4E04-ADED-688922BF36B1}"/>
              </a:ext>
            </a:extLst>
          </p:cNvPr>
          <p:cNvSpPr/>
          <p:nvPr/>
        </p:nvSpPr>
        <p:spPr>
          <a:xfrm>
            <a:off x="6037641" y="2371269"/>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2</a:t>
            </a:r>
          </a:p>
        </p:txBody>
      </p:sp>
      <p:sp>
        <p:nvSpPr>
          <p:cNvPr id="63" name="Ellipse 62">
            <a:extLst>
              <a:ext uri="{FF2B5EF4-FFF2-40B4-BE49-F238E27FC236}">
                <a16:creationId xmlns:a16="http://schemas.microsoft.com/office/drawing/2014/main" id="{DC3A1C10-1373-4BC4-939F-E16BE35BB22D}"/>
              </a:ext>
            </a:extLst>
          </p:cNvPr>
          <p:cNvSpPr/>
          <p:nvPr/>
        </p:nvSpPr>
        <p:spPr>
          <a:xfrm>
            <a:off x="226503" y="4573884"/>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3</a:t>
            </a:r>
          </a:p>
        </p:txBody>
      </p:sp>
      <p:sp>
        <p:nvSpPr>
          <p:cNvPr id="65" name="Ellipse 64">
            <a:extLst>
              <a:ext uri="{FF2B5EF4-FFF2-40B4-BE49-F238E27FC236}">
                <a16:creationId xmlns:a16="http://schemas.microsoft.com/office/drawing/2014/main" id="{1482ACCD-031C-425E-A8A1-0ACCBD05C9DC}"/>
              </a:ext>
            </a:extLst>
          </p:cNvPr>
          <p:cNvSpPr/>
          <p:nvPr/>
        </p:nvSpPr>
        <p:spPr>
          <a:xfrm>
            <a:off x="6045739" y="4573884"/>
            <a:ext cx="334973" cy="33618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4</a:t>
            </a:r>
          </a:p>
        </p:txBody>
      </p:sp>
      <p:sp>
        <p:nvSpPr>
          <p:cNvPr id="67" name="Pil: pentagon 66">
            <a:extLst>
              <a:ext uri="{FF2B5EF4-FFF2-40B4-BE49-F238E27FC236}">
                <a16:creationId xmlns:a16="http://schemas.microsoft.com/office/drawing/2014/main" id="{4B49E781-4334-4C32-8E80-B0BFC6FCCF23}"/>
              </a:ext>
            </a:extLst>
          </p:cNvPr>
          <p:cNvSpPr/>
          <p:nvPr/>
        </p:nvSpPr>
        <p:spPr>
          <a:xfrm>
            <a:off x="633300" y="5943713"/>
            <a:ext cx="5497583" cy="3221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rPr>
              <a:t>Vi har ventet meget længe (uger) på svar vedr. ændringer</a:t>
            </a:r>
          </a:p>
        </p:txBody>
      </p:sp>
      <p:sp>
        <p:nvSpPr>
          <p:cNvPr id="69" name="Pil: pentagon 68">
            <a:extLst>
              <a:ext uri="{FF2B5EF4-FFF2-40B4-BE49-F238E27FC236}">
                <a16:creationId xmlns:a16="http://schemas.microsoft.com/office/drawing/2014/main" id="{814E9BF4-790F-4169-9368-D72E7E43021F}"/>
              </a:ext>
            </a:extLst>
          </p:cNvPr>
          <p:cNvSpPr/>
          <p:nvPr/>
        </p:nvSpPr>
        <p:spPr>
          <a:xfrm>
            <a:off x="633300" y="6314694"/>
            <a:ext cx="5497583" cy="32216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rPr>
              <a:t>Vi har ikke været gode til at ”sige fra” når der blev for meget at lave</a:t>
            </a:r>
          </a:p>
        </p:txBody>
      </p:sp>
      <p:sp>
        <p:nvSpPr>
          <p:cNvPr id="71" name="Pil: vinkel 70">
            <a:extLst>
              <a:ext uri="{FF2B5EF4-FFF2-40B4-BE49-F238E27FC236}">
                <a16:creationId xmlns:a16="http://schemas.microsoft.com/office/drawing/2014/main" id="{F9F1AF26-E301-42A5-9842-926BC7B408DD}"/>
              </a:ext>
            </a:extLst>
          </p:cNvPr>
          <p:cNvSpPr/>
          <p:nvPr/>
        </p:nvSpPr>
        <p:spPr>
          <a:xfrm>
            <a:off x="6082017" y="5968961"/>
            <a:ext cx="5519957" cy="308295"/>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rPr>
              <a:t> Vi skal blive bedre til selv at følge op på svar</a:t>
            </a:r>
          </a:p>
        </p:txBody>
      </p:sp>
      <p:sp>
        <p:nvSpPr>
          <p:cNvPr id="73" name="Pil: vinkel 72">
            <a:extLst>
              <a:ext uri="{FF2B5EF4-FFF2-40B4-BE49-F238E27FC236}">
                <a16:creationId xmlns:a16="http://schemas.microsoft.com/office/drawing/2014/main" id="{425DD0BC-8144-4F3F-8EFD-C83DBC49E68D}"/>
              </a:ext>
            </a:extLst>
          </p:cNvPr>
          <p:cNvSpPr/>
          <p:nvPr/>
        </p:nvSpPr>
        <p:spPr>
          <a:xfrm>
            <a:off x="6082016" y="6322488"/>
            <a:ext cx="5519957" cy="308295"/>
          </a:xfrm>
          <a:prstGeom prst="chevr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rPr>
              <a:t> Vi skal blive bedre til at sige fra – med en faglig begrundelse</a:t>
            </a:r>
          </a:p>
        </p:txBody>
      </p:sp>
      <p:sp>
        <p:nvSpPr>
          <p:cNvPr id="75" name="Pil: vinkel 74">
            <a:extLst>
              <a:ext uri="{FF2B5EF4-FFF2-40B4-BE49-F238E27FC236}">
                <a16:creationId xmlns:a16="http://schemas.microsoft.com/office/drawing/2014/main" id="{442AB0AC-C281-4CFA-BFF9-6CA1CF81C37B}"/>
              </a:ext>
            </a:extLst>
          </p:cNvPr>
          <p:cNvSpPr/>
          <p:nvPr/>
        </p:nvSpPr>
        <p:spPr>
          <a:xfrm>
            <a:off x="6073919" y="5263510"/>
            <a:ext cx="5519957" cy="308295"/>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rPr>
              <a:t> Vi skal være med til at estimere opgaven – når det er muligt</a:t>
            </a:r>
          </a:p>
        </p:txBody>
      </p:sp>
      <p:sp>
        <p:nvSpPr>
          <p:cNvPr id="77" name="Pil: vinkel 76">
            <a:extLst>
              <a:ext uri="{FF2B5EF4-FFF2-40B4-BE49-F238E27FC236}">
                <a16:creationId xmlns:a16="http://schemas.microsoft.com/office/drawing/2014/main" id="{D971771D-99CE-4A93-8B6B-C9147FDE56D0}"/>
              </a:ext>
            </a:extLst>
          </p:cNvPr>
          <p:cNvSpPr/>
          <p:nvPr/>
        </p:nvSpPr>
        <p:spPr>
          <a:xfrm>
            <a:off x="6073918" y="5617037"/>
            <a:ext cx="5519957" cy="308295"/>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dirty="0">
                <a:solidFill>
                  <a:schemeClr val="tx1"/>
                </a:solidFill>
              </a:rPr>
              <a:t> Vi skal fastholde respekten for hinandens tid og meninger</a:t>
            </a:r>
          </a:p>
        </p:txBody>
      </p:sp>
    </p:spTree>
    <p:extLst>
      <p:ext uri="{BB962C8B-B14F-4D97-AF65-F5344CB8AC3E}">
        <p14:creationId xmlns:p14="http://schemas.microsoft.com/office/powerpoint/2010/main" val="11544569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D891B811-439F-48E6-A494-4210BA0EFF3B}"/>
              </a:ext>
            </a:extLst>
          </p:cNvPr>
          <p:cNvSpPr/>
          <p:nvPr/>
        </p:nvSpPr>
        <p:spPr>
          <a:xfrm>
            <a:off x="1826452" y="1930437"/>
            <a:ext cx="6096000" cy="1569660"/>
          </a:xfrm>
          <a:prstGeom prst="rect">
            <a:avLst/>
          </a:prstGeom>
        </p:spPr>
        <p:txBody>
          <a:bodyPr>
            <a:spAutoFit/>
          </a:bodyPr>
          <a:lstStyle/>
          <a:p>
            <a:r>
              <a:rPr lang="da-DK" sz="1600" dirty="0">
                <a:latin typeface="+mj-lt"/>
                <a:hlinkClick r:id="rId2" action="ppaction://hlinksldjump"/>
              </a:rPr>
              <a:t>Projekttrekanten</a:t>
            </a:r>
            <a:br>
              <a:rPr lang="da-DK" sz="1600" dirty="0">
                <a:latin typeface="+mj-lt"/>
              </a:rPr>
            </a:br>
            <a:br>
              <a:rPr lang="da-DK" sz="1600" dirty="0">
                <a:latin typeface="+mj-lt"/>
              </a:rPr>
            </a:br>
            <a:r>
              <a:rPr lang="da-DK" sz="1600" dirty="0">
                <a:latin typeface="+mj-lt"/>
                <a:hlinkClick r:id="rId3" action="ppaction://hlinksldjump"/>
              </a:rPr>
              <a:t>Beslutningsoplæg</a:t>
            </a:r>
            <a:endParaRPr lang="da-DK" sz="1600" dirty="0">
              <a:latin typeface="+mj-lt"/>
            </a:endParaRPr>
          </a:p>
          <a:p>
            <a:endParaRPr lang="da-DK" sz="1600" dirty="0">
              <a:latin typeface="+mj-lt"/>
            </a:endParaRPr>
          </a:p>
          <a:p>
            <a:r>
              <a:rPr lang="da-DK" sz="1600" dirty="0">
                <a:latin typeface="+mj-lt"/>
                <a:hlinkClick r:id="rId4" action="ppaction://hlinksldjump"/>
              </a:rPr>
              <a:t>Situationsbestemt Ledelse</a:t>
            </a:r>
            <a:endParaRPr lang="da-DK" sz="1600" dirty="0">
              <a:latin typeface="+mj-lt"/>
            </a:endParaRPr>
          </a:p>
          <a:p>
            <a:endParaRPr lang="da-DK" sz="1600" dirty="0">
              <a:latin typeface="+mj-lt"/>
            </a:endParaRPr>
          </a:p>
        </p:txBody>
      </p:sp>
      <p:pic>
        <p:nvPicPr>
          <p:cNvPr id="5" name="Billede 4">
            <a:extLst>
              <a:ext uri="{FF2B5EF4-FFF2-40B4-BE49-F238E27FC236}">
                <a16:creationId xmlns:a16="http://schemas.microsoft.com/office/drawing/2014/main" id="{76FAE063-2943-4941-A6C5-1F5A9AF70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7383" y="6419801"/>
            <a:ext cx="1250851" cy="411535"/>
          </a:xfrm>
          <a:prstGeom prst="rect">
            <a:avLst/>
          </a:prstGeom>
        </p:spPr>
      </p:pic>
      <p:sp>
        <p:nvSpPr>
          <p:cNvPr id="8" name="Isosceles Triangle 19">
            <a:extLst>
              <a:ext uri="{FF2B5EF4-FFF2-40B4-BE49-F238E27FC236}">
                <a16:creationId xmlns:a16="http://schemas.microsoft.com/office/drawing/2014/main" id="{76502723-FBFE-46D6-B460-195E33238590}"/>
              </a:ext>
            </a:extLst>
          </p:cNvPr>
          <p:cNvSpPr/>
          <p:nvPr/>
        </p:nvSpPr>
        <p:spPr>
          <a:xfrm rot="5400000" flipH="1">
            <a:off x="905167" y="-905169"/>
            <a:ext cx="2276272" cy="4086607"/>
          </a:xfrm>
          <a:custGeom>
            <a:avLst/>
            <a:gdLst>
              <a:gd name="connsiteX0" fmla="*/ 0 w 6621273"/>
              <a:gd name="connsiteY0" fmla="*/ 6857998 h 6857998"/>
              <a:gd name="connsiteX1" fmla="*/ 3696988 w 6621273"/>
              <a:gd name="connsiteY1" fmla="*/ 0 h 6857998"/>
              <a:gd name="connsiteX2" fmla="*/ 6621273 w 6621273"/>
              <a:gd name="connsiteY2" fmla="*/ 6857998 h 6857998"/>
              <a:gd name="connsiteX3" fmla="*/ 0 w 6621273"/>
              <a:gd name="connsiteY3" fmla="*/ 6857998 h 6857998"/>
              <a:gd name="connsiteX0" fmla="*/ 0 w 3696988"/>
              <a:gd name="connsiteY0" fmla="*/ 6857998 h 6857998"/>
              <a:gd name="connsiteX1" fmla="*/ 3696988 w 3696988"/>
              <a:gd name="connsiteY1" fmla="*/ 0 h 6857998"/>
              <a:gd name="connsiteX2" fmla="*/ 3693346 w 3696988"/>
              <a:gd name="connsiteY2" fmla="*/ 6857998 h 6857998"/>
              <a:gd name="connsiteX3" fmla="*/ 0 w 369698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696988" h="6857998">
                <a:moveTo>
                  <a:pt x="0" y="6857998"/>
                </a:moveTo>
                <a:lnTo>
                  <a:pt x="3696988" y="0"/>
                </a:lnTo>
                <a:lnTo>
                  <a:pt x="3693346" y="6857998"/>
                </a:lnTo>
                <a:lnTo>
                  <a:pt x="0" y="6857998"/>
                </a:lnTo>
                <a:close/>
              </a:path>
            </a:pathLst>
          </a:custGeom>
          <a:solidFill>
            <a:srgbClr val="5F1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itel 1">
            <a:extLst>
              <a:ext uri="{FF2B5EF4-FFF2-40B4-BE49-F238E27FC236}">
                <a16:creationId xmlns:a16="http://schemas.microsoft.com/office/drawing/2014/main" id="{29E21499-4711-4C78-BAB6-B7B95784AE47}"/>
              </a:ext>
            </a:extLst>
          </p:cNvPr>
          <p:cNvSpPr txBox="1">
            <a:spLocks/>
          </p:cNvSpPr>
          <p:nvPr/>
        </p:nvSpPr>
        <p:spPr>
          <a:xfrm>
            <a:off x="746730" y="673985"/>
            <a:ext cx="10515600" cy="582466"/>
          </a:xfrm>
          <a:prstGeom prst="rect">
            <a:avLst/>
          </a:prstGeom>
          <a:solidFill>
            <a:schemeClr val="bg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Projektledelsesværktøjer</a:t>
            </a:r>
          </a:p>
        </p:txBody>
      </p:sp>
      <p:pic>
        <p:nvPicPr>
          <p:cNvPr id="2" name="Grafik 64" descr="Hjem">
            <a:hlinkClick r:id="rId6" action="ppaction://hlinksldjump"/>
            <a:extLst>
              <a:ext uri="{FF2B5EF4-FFF2-40B4-BE49-F238E27FC236}">
                <a16:creationId xmlns:a16="http://schemas.microsoft.com/office/drawing/2014/main" id="{E74838AF-E945-44E7-9CBA-259DCE2A16F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53" y="127113"/>
            <a:ext cx="407840" cy="407840"/>
          </a:xfrm>
          <a:prstGeom prst="rect">
            <a:avLst/>
          </a:prstGeom>
        </p:spPr>
      </p:pic>
      <p:pic>
        <p:nvPicPr>
          <p:cNvPr id="3" name="Grafik 10" descr="Pil vandret u-vending">
            <a:hlinkClick r:id="" action="ppaction://hlinkshowjump?jump=lastslideviewed"/>
            <a:extLst>
              <a:ext uri="{FF2B5EF4-FFF2-40B4-BE49-F238E27FC236}">
                <a16:creationId xmlns:a16="http://schemas.microsoft.com/office/drawing/2014/main" id="{AB9E84EC-0D18-408A-8C4F-94949C708C7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5587" y="157640"/>
            <a:ext cx="347297" cy="373662"/>
          </a:xfrm>
          <a:prstGeom prst="rect">
            <a:avLst/>
          </a:prstGeom>
        </p:spPr>
      </p:pic>
    </p:spTree>
    <p:extLst>
      <p:ext uri="{BB962C8B-B14F-4D97-AF65-F5344CB8AC3E}">
        <p14:creationId xmlns:p14="http://schemas.microsoft.com/office/powerpoint/2010/main" val="24980839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Projekttrekanten</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18" name="Billede 17">
            <a:extLst>
              <a:ext uri="{FF2B5EF4-FFF2-40B4-BE49-F238E27FC236}">
                <a16:creationId xmlns:a16="http://schemas.microsoft.com/office/drawing/2014/main" id="{0DEBDA28-B784-4DD1-9F8C-4CF43D671D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11217687" y="5882540"/>
            <a:ext cx="1250851" cy="411535"/>
          </a:xfrm>
          <a:prstGeom prst="rect">
            <a:avLst/>
          </a:prstGeom>
        </p:spPr>
      </p:pic>
      <p:sp>
        <p:nvSpPr>
          <p:cNvPr id="19" name="Tekstfelt 18">
            <a:extLst>
              <a:ext uri="{FF2B5EF4-FFF2-40B4-BE49-F238E27FC236}">
                <a16:creationId xmlns:a16="http://schemas.microsoft.com/office/drawing/2014/main" id="{DBC0CD28-0AD6-4994-91DA-5651128E53BE}"/>
              </a:ext>
            </a:extLst>
          </p:cNvPr>
          <p:cNvSpPr txBox="1"/>
          <p:nvPr/>
        </p:nvSpPr>
        <p:spPr>
          <a:xfrm>
            <a:off x="282073" y="1450754"/>
            <a:ext cx="11679595" cy="5262979"/>
          </a:xfrm>
          <a:prstGeom prst="rect">
            <a:avLst/>
          </a:prstGeom>
          <a:noFill/>
        </p:spPr>
        <p:txBody>
          <a:bodyPr wrap="square" rtlCol="0">
            <a:spAutoFit/>
          </a:bodyPr>
          <a:lstStyle/>
          <a:p>
            <a:r>
              <a:rPr lang="da-DK" sz="1400" dirty="0"/>
              <a:t>Projekttrekanten er et af de vigtigst værktøjer projektlederen har med i sin værktøjskasse.</a:t>
            </a:r>
          </a:p>
          <a:p>
            <a:endParaRPr lang="da-DK" sz="1400" dirty="0"/>
          </a:p>
          <a:p>
            <a:r>
              <a:rPr lang="da-DK" sz="1400" dirty="0"/>
              <a:t>Projekttrekanten bør som udgangspunkt altid være i balance – en balance mellem:</a:t>
            </a:r>
          </a:p>
          <a:p>
            <a:endParaRPr lang="da-DK" sz="1400" dirty="0"/>
          </a:p>
          <a:p>
            <a:pPr marL="285750" indent="-285750">
              <a:buFontTx/>
              <a:buChar char="-"/>
            </a:pPr>
            <a:r>
              <a:rPr lang="da-DK" sz="1400" dirty="0"/>
              <a:t>TID: 		Hvor lang tid har vi til at gennemføre opgaven, </a:t>
            </a:r>
          </a:p>
          <a:p>
            <a:pPr marL="285750" indent="-285750">
              <a:buFontTx/>
              <a:buChar char="-"/>
            </a:pPr>
            <a:r>
              <a:rPr lang="da-DK" sz="1400" dirty="0"/>
              <a:t>INDHOLD: 	Hvad skal vi levere (projektmål eller leverancer), og</a:t>
            </a:r>
          </a:p>
          <a:p>
            <a:pPr marL="285750" indent="-285750">
              <a:buFontTx/>
              <a:buChar char="-"/>
            </a:pPr>
            <a:r>
              <a:rPr lang="da-DK" sz="1400" dirty="0"/>
              <a:t>RESSOURCE:	Hvad har jeg af personer, faciliteter og midler</a:t>
            </a:r>
          </a:p>
          <a:p>
            <a:pPr marL="285750" indent="-285750">
              <a:buFontTx/>
              <a:buChar char="-"/>
            </a:pPr>
            <a:endParaRPr lang="da-DK" sz="1400" dirty="0"/>
          </a:p>
          <a:p>
            <a:r>
              <a:rPr lang="da-DK" sz="1400" dirty="0"/>
              <a:t>Projekttrekanten har derfor stor betydning når projektlederen skal forhandle sit mandat, i forståelsen af at lede ledelsen ved ændringer og stærkt styrende for projektlederens styring af projektet gennem hele forløbet.</a:t>
            </a:r>
          </a:p>
          <a:p>
            <a:endParaRPr lang="da-DK" sz="1400" dirty="0"/>
          </a:p>
          <a:p>
            <a:r>
              <a:rPr lang="da-DK" sz="1400" dirty="0"/>
              <a:t>I starten af projektet er der sandsynligvis stor usikkerhed på en eller flere af parametrene - derfor er det vigtigt, at projektlederen bruger tid på at skabe et samlet overblik over, om projektet er i balance - hvilket blandt andet kan gøres ved at bruge projektmodellens faser og processer.</a:t>
            </a:r>
          </a:p>
          <a:p>
            <a:endParaRPr lang="da-DK" sz="1400" dirty="0"/>
          </a:p>
          <a:p>
            <a:r>
              <a:rPr lang="da-DK" sz="1400" dirty="0"/>
              <a:t>Når projektet er sat i gang, skal projektlederen hele tiden skabe ligevægt:</a:t>
            </a:r>
          </a:p>
          <a:p>
            <a:endParaRPr lang="da-DK" sz="1400" dirty="0"/>
          </a:p>
          <a:p>
            <a:r>
              <a:rPr lang="da-DK" sz="1400" dirty="0"/>
              <a:t>Hvis tiden bliver påvirket, eksempelvis at ledelsen ønsker opgaven færdiggjort før tid, </a:t>
            </a:r>
            <a:br>
              <a:rPr lang="da-DK" sz="1400" dirty="0"/>
            </a:br>
            <a:r>
              <a:rPr lang="da-DK" sz="1400" dirty="0"/>
              <a:t>så skal der fjernes/reduceres noget af indholdet og/eller tilføres flere ressourcer.</a:t>
            </a:r>
          </a:p>
          <a:p>
            <a:endParaRPr lang="da-DK" sz="1400" dirty="0"/>
          </a:p>
          <a:p>
            <a:r>
              <a:rPr lang="da-DK" sz="1400" dirty="0"/>
              <a:t>Hvis der bliver taget ressourcer fra opgaven, så skal der bruges mere tid og/eller </a:t>
            </a:r>
            <a:br>
              <a:rPr lang="da-DK" sz="1400" dirty="0"/>
            </a:br>
            <a:r>
              <a:rPr lang="da-DK" sz="1400" dirty="0"/>
              <a:t>fjernes noget af indholdet.</a:t>
            </a:r>
          </a:p>
          <a:p>
            <a:endParaRPr lang="da-DK" sz="1400" dirty="0"/>
          </a:p>
          <a:p>
            <a:r>
              <a:rPr lang="da-DK" sz="1400" dirty="0"/>
              <a:t>Hvis der besluttes mere indhold eller flere leverancer, så skal der bruges mere tid </a:t>
            </a:r>
            <a:br>
              <a:rPr lang="da-DK" sz="1400" dirty="0"/>
            </a:br>
            <a:r>
              <a:rPr lang="da-DK" sz="1400" dirty="0"/>
              <a:t>og/eller tilføres flere ressourcer.</a:t>
            </a:r>
          </a:p>
        </p:txBody>
      </p:sp>
      <p:pic>
        <p:nvPicPr>
          <p:cNvPr id="21" name="Grafik 64" descr="Hjem">
            <a:hlinkClick r:id="rId11" action="ppaction://hlinksldjump"/>
            <a:extLst>
              <a:ext uri="{FF2B5EF4-FFF2-40B4-BE49-F238E27FC236}">
                <a16:creationId xmlns:a16="http://schemas.microsoft.com/office/drawing/2014/main" id="{92020C25-FE43-4F4B-B481-EB965472575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153" y="127113"/>
            <a:ext cx="407840" cy="407840"/>
          </a:xfrm>
          <a:prstGeom prst="rect">
            <a:avLst/>
          </a:prstGeom>
        </p:spPr>
      </p:pic>
      <p:pic>
        <p:nvPicPr>
          <p:cNvPr id="22" name="Grafik 10" descr="Pil vandret u-vending">
            <a:hlinkClick r:id="" action="ppaction://hlinkshowjump?jump=lastslideviewed"/>
            <a:extLst>
              <a:ext uri="{FF2B5EF4-FFF2-40B4-BE49-F238E27FC236}">
                <a16:creationId xmlns:a16="http://schemas.microsoft.com/office/drawing/2014/main" id="{C5982C54-F71F-49C5-8D08-2247AA5AB2F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5587" y="157640"/>
            <a:ext cx="347297" cy="373662"/>
          </a:xfrm>
          <a:prstGeom prst="rect">
            <a:avLst/>
          </a:prstGeom>
        </p:spPr>
      </p:pic>
      <p:sp>
        <p:nvSpPr>
          <p:cNvPr id="20" name="Ligebenet trekant 19">
            <a:extLst>
              <a:ext uri="{FF2B5EF4-FFF2-40B4-BE49-F238E27FC236}">
                <a16:creationId xmlns:a16="http://schemas.microsoft.com/office/drawing/2014/main" id="{487CCDCC-52C6-4437-ADA2-02A1D21154A5}"/>
              </a:ext>
            </a:extLst>
          </p:cNvPr>
          <p:cNvSpPr/>
          <p:nvPr/>
        </p:nvSpPr>
        <p:spPr>
          <a:xfrm>
            <a:off x="8189328" y="1831922"/>
            <a:ext cx="1577130" cy="1015068"/>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Tekstfelt 22">
            <a:extLst>
              <a:ext uri="{FF2B5EF4-FFF2-40B4-BE49-F238E27FC236}">
                <a16:creationId xmlns:a16="http://schemas.microsoft.com/office/drawing/2014/main" id="{6B79CFA0-A430-4189-805D-1BA378D90660}"/>
              </a:ext>
            </a:extLst>
          </p:cNvPr>
          <p:cNvSpPr txBox="1"/>
          <p:nvPr/>
        </p:nvSpPr>
        <p:spPr>
          <a:xfrm>
            <a:off x="8573549" y="1381442"/>
            <a:ext cx="796954" cy="369332"/>
          </a:xfrm>
          <a:prstGeom prst="rect">
            <a:avLst/>
          </a:prstGeom>
          <a:noFill/>
        </p:spPr>
        <p:txBody>
          <a:bodyPr wrap="square" rtlCol="0">
            <a:spAutoFit/>
          </a:bodyPr>
          <a:lstStyle/>
          <a:p>
            <a:pPr algn="ctr"/>
            <a:r>
              <a:rPr lang="da-DK" dirty="0"/>
              <a:t>TID</a:t>
            </a:r>
          </a:p>
        </p:txBody>
      </p:sp>
      <p:sp>
        <p:nvSpPr>
          <p:cNvPr id="24" name="Tekstfelt 23">
            <a:extLst>
              <a:ext uri="{FF2B5EF4-FFF2-40B4-BE49-F238E27FC236}">
                <a16:creationId xmlns:a16="http://schemas.microsoft.com/office/drawing/2014/main" id="{3082DBBE-7F3B-46E2-9661-8C58DDF3EBE7}"/>
              </a:ext>
            </a:extLst>
          </p:cNvPr>
          <p:cNvSpPr txBox="1"/>
          <p:nvPr/>
        </p:nvSpPr>
        <p:spPr>
          <a:xfrm>
            <a:off x="7079957" y="2662324"/>
            <a:ext cx="1084204" cy="369332"/>
          </a:xfrm>
          <a:prstGeom prst="rect">
            <a:avLst/>
          </a:prstGeom>
          <a:noFill/>
        </p:spPr>
        <p:txBody>
          <a:bodyPr wrap="square" rtlCol="0">
            <a:spAutoFit/>
          </a:bodyPr>
          <a:lstStyle/>
          <a:p>
            <a:pPr algn="ctr"/>
            <a:r>
              <a:rPr lang="da-DK" dirty="0"/>
              <a:t>INDHOLD</a:t>
            </a:r>
          </a:p>
        </p:txBody>
      </p:sp>
      <p:sp>
        <p:nvSpPr>
          <p:cNvPr id="27" name="Tekstfelt 26">
            <a:extLst>
              <a:ext uri="{FF2B5EF4-FFF2-40B4-BE49-F238E27FC236}">
                <a16:creationId xmlns:a16="http://schemas.microsoft.com/office/drawing/2014/main" id="{26EAF295-5ED0-42BC-A239-0E1B9533DC3A}"/>
              </a:ext>
            </a:extLst>
          </p:cNvPr>
          <p:cNvSpPr txBox="1"/>
          <p:nvPr/>
        </p:nvSpPr>
        <p:spPr>
          <a:xfrm>
            <a:off x="9766804" y="2662324"/>
            <a:ext cx="1419696" cy="369332"/>
          </a:xfrm>
          <a:prstGeom prst="rect">
            <a:avLst/>
          </a:prstGeom>
          <a:noFill/>
        </p:spPr>
        <p:txBody>
          <a:bodyPr wrap="square" rtlCol="0">
            <a:spAutoFit/>
          </a:bodyPr>
          <a:lstStyle/>
          <a:p>
            <a:r>
              <a:rPr lang="da-DK" dirty="0"/>
              <a:t>RESSOURCER</a:t>
            </a:r>
          </a:p>
        </p:txBody>
      </p:sp>
      <p:sp>
        <p:nvSpPr>
          <p:cNvPr id="31" name="Ligebenet trekant 30">
            <a:extLst>
              <a:ext uri="{FF2B5EF4-FFF2-40B4-BE49-F238E27FC236}">
                <a16:creationId xmlns:a16="http://schemas.microsoft.com/office/drawing/2014/main" id="{F23C920B-BD8E-4B65-9926-613F20C14AD6}"/>
              </a:ext>
            </a:extLst>
          </p:cNvPr>
          <p:cNvSpPr/>
          <p:nvPr/>
        </p:nvSpPr>
        <p:spPr>
          <a:xfrm>
            <a:off x="8940954" y="4874958"/>
            <a:ext cx="799989" cy="208242"/>
          </a:xfrm>
          <a:prstGeom prst="triangle">
            <a:avLst>
              <a:gd name="adj" fmla="val 5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7" name="Tekstfelt 36">
            <a:extLst>
              <a:ext uri="{FF2B5EF4-FFF2-40B4-BE49-F238E27FC236}">
                <a16:creationId xmlns:a16="http://schemas.microsoft.com/office/drawing/2014/main" id="{40FEF3CB-9660-43EE-B1DA-B34E0DB98B27}"/>
              </a:ext>
            </a:extLst>
          </p:cNvPr>
          <p:cNvSpPr txBox="1"/>
          <p:nvPr/>
        </p:nvSpPr>
        <p:spPr>
          <a:xfrm>
            <a:off x="8940954" y="4613782"/>
            <a:ext cx="796954" cy="276999"/>
          </a:xfrm>
          <a:prstGeom prst="rect">
            <a:avLst/>
          </a:prstGeom>
          <a:noFill/>
        </p:spPr>
        <p:txBody>
          <a:bodyPr wrap="square" rtlCol="0">
            <a:spAutoFit/>
          </a:bodyPr>
          <a:lstStyle/>
          <a:p>
            <a:pPr algn="ctr"/>
            <a:r>
              <a:rPr lang="da-DK" sz="1200" dirty="0"/>
              <a:t>TID</a:t>
            </a:r>
          </a:p>
        </p:txBody>
      </p:sp>
      <p:sp>
        <p:nvSpPr>
          <p:cNvPr id="39" name="Tekstfelt 38">
            <a:extLst>
              <a:ext uri="{FF2B5EF4-FFF2-40B4-BE49-F238E27FC236}">
                <a16:creationId xmlns:a16="http://schemas.microsoft.com/office/drawing/2014/main" id="{12861EAB-4ADF-4676-8AC1-6D2BC2A4C3E5}"/>
              </a:ext>
            </a:extLst>
          </p:cNvPr>
          <p:cNvSpPr txBox="1"/>
          <p:nvPr/>
        </p:nvSpPr>
        <p:spPr>
          <a:xfrm>
            <a:off x="7970448" y="4957088"/>
            <a:ext cx="1084204" cy="276999"/>
          </a:xfrm>
          <a:prstGeom prst="rect">
            <a:avLst/>
          </a:prstGeom>
          <a:noFill/>
        </p:spPr>
        <p:txBody>
          <a:bodyPr wrap="square" rtlCol="0">
            <a:spAutoFit/>
          </a:bodyPr>
          <a:lstStyle/>
          <a:p>
            <a:pPr algn="ctr"/>
            <a:r>
              <a:rPr lang="da-DK" sz="1200" dirty="0"/>
              <a:t>INDHOLD</a:t>
            </a:r>
          </a:p>
        </p:txBody>
      </p:sp>
      <p:sp>
        <p:nvSpPr>
          <p:cNvPr id="47" name="Tekstfelt 46">
            <a:extLst>
              <a:ext uri="{FF2B5EF4-FFF2-40B4-BE49-F238E27FC236}">
                <a16:creationId xmlns:a16="http://schemas.microsoft.com/office/drawing/2014/main" id="{9D945B4B-1D57-4B19-9F08-C1DA17157A6E}"/>
              </a:ext>
            </a:extLst>
          </p:cNvPr>
          <p:cNvSpPr txBox="1"/>
          <p:nvPr/>
        </p:nvSpPr>
        <p:spPr>
          <a:xfrm>
            <a:off x="9766804" y="4936220"/>
            <a:ext cx="1419696" cy="276999"/>
          </a:xfrm>
          <a:prstGeom prst="rect">
            <a:avLst/>
          </a:prstGeom>
          <a:noFill/>
        </p:spPr>
        <p:txBody>
          <a:bodyPr wrap="square" rtlCol="0">
            <a:spAutoFit/>
          </a:bodyPr>
          <a:lstStyle/>
          <a:p>
            <a:r>
              <a:rPr lang="da-DK" sz="1200" dirty="0"/>
              <a:t>RESSOURCER</a:t>
            </a:r>
          </a:p>
        </p:txBody>
      </p:sp>
      <p:sp>
        <p:nvSpPr>
          <p:cNvPr id="49" name="Ligebenet trekant 48">
            <a:extLst>
              <a:ext uri="{FF2B5EF4-FFF2-40B4-BE49-F238E27FC236}">
                <a16:creationId xmlns:a16="http://schemas.microsoft.com/office/drawing/2014/main" id="{CEE649BA-7789-4756-9C02-657F70E4FACE}"/>
              </a:ext>
            </a:extLst>
          </p:cNvPr>
          <p:cNvSpPr/>
          <p:nvPr/>
        </p:nvSpPr>
        <p:spPr>
          <a:xfrm>
            <a:off x="8966469" y="5487546"/>
            <a:ext cx="799989" cy="418807"/>
          </a:xfrm>
          <a:prstGeom prst="triangle">
            <a:avLst>
              <a:gd name="adj" fmla="val 8460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51" name="Tekstfelt 50">
            <a:extLst>
              <a:ext uri="{FF2B5EF4-FFF2-40B4-BE49-F238E27FC236}">
                <a16:creationId xmlns:a16="http://schemas.microsoft.com/office/drawing/2014/main" id="{F37D3363-6C80-4A04-A207-CEBAABE46283}"/>
              </a:ext>
            </a:extLst>
          </p:cNvPr>
          <p:cNvSpPr txBox="1"/>
          <p:nvPr/>
        </p:nvSpPr>
        <p:spPr>
          <a:xfrm>
            <a:off x="9210679" y="5234087"/>
            <a:ext cx="796954" cy="276999"/>
          </a:xfrm>
          <a:prstGeom prst="rect">
            <a:avLst/>
          </a:prstGeom>
          <a:noFill/>
        </p:spPr>
        <p:txBody>
          <a:bodyPr wrap="square" rtlCol="0">
            <a:spAutoFit/>
          </a:bodyPr>
          <a:lstStyle/>
          <a:p>
            <a:pPr algn="ctr"/>
            <a:r>
              <a:rPr lang="da-DK" sz="1200" dirty="0"/>
              <a:t>TID</a:t>
            </a:r>
          </a:p>
        </p:txBody>
      </p:sp>
      <p:sp>
        <p:nvSpPr>
          <p:cNvPr id="53" name="Tekstfelt 52">
            <a:extLst>
              <a:ext uri="{FF2B5EF4-FFF2-40B4-BE49-F238E27FC236}">
                <a16:creationId xmlns:a16="http://schemas.microsoft.com/office/drawing/2014/main" id="{56FD4143-43FF-4FC7-9C7B-460863D0D091}"/>
              </a:ext>
            </a:extLst>
          </p:cNvPr>
          <p:cNvSpPr txBox="1"/>
          <p:nvPr/>
        </p:nvSpPr>
        <p:spPr>
          <a:xfrm>
            <a:off x="7970448" y="5779956"/>
            <a:ext cx="1084204" cy="276999"/>
          </a:xfrm>
          <a:prstGeom prst="rect">
            <a:avLst/>
          </a:prstGeom>
          <a:noFill/>
        </p:spPr>
        <p:txBody>
          <a:bodyPr wrap="square" rtlCol="0">
            <a:spAutoFit/>
          </a:bodyPr>
          <a:lstStyle/>
          <a:p>
            <a:pPr algn="ctr"/>
            <a:r>
              <a:rPr lang="da-DK" sz="1200" dirty="0"/>
              <a:t>INDHOLD</a:t>
            </a:r>
          </a:p>
        </p:txBody>
      </p:sp>
      <p:sp>
        <p:nvSpPr>
          <p:cNvPr id="55" name="Tekstfelt 54">
            <a:extLst>
              <a:ext uri="{FF2B5EF4-FFF2-40B4-BE49-F238E27FC236}">
                <a16:creationId xmlns:a16="http://schemas.microsoft.com/office/drawing/2014/main" id="{D4576806-739E-4017-8DC3-5E6D109B19CD}"/>
              </a:ext>
            </a:extLst>
          </p:cNvPr>
          <p:cNvSpPr txBox="1"/>
          <p:nvPr/>
        </p:nvSpPr>
        <p:spPr>
          <a:xfrm>
            <a:off x="9766804" y="5759088"/>
            <a:ext cx="1419696" cy="276999"/>
          </a:xfrm>
          <a:prstGeom prst="rect">
            <a:avLst/>
          </a:prstGeom>
          <a:noFill/>
        </p:spPr>
        <p:txBody>
          <a:bodyPr wrap="square" rtlCol="0">
            <a:spAutoFit/>
          </a:bodyPr>
          <a:lstStyle/>
          <a:p>
            <a:r>
              <a:rPr lang="da-DK" sz="1200" dirty="0"/>
              <a:t>RESSOURCER</a:t>
            </a:r>
          </a:p>
        </p:txBody>
      </p:sp>
      <p:sp>
        <p:nvSpPr>
          <p:cNvPr id="57" name="Ligebenet trekant 56">
            <a:extLst>
              <a:ext uri="{FF2B5EF4-FFF2-40B4-BE49-F238E27FC236}">
                <a16:creationId xmlns:a16="http://schemas.microsoft.com/office/drawing/2014/main" id="{34F2A847-2442-441F-92BD-8B8844AD3489}"/>
              </a:ext>
            </a:extLst>
          </p:cNvPr>
          <p:cNvSpPr/>
          <p:nvPr/>
        </p:nvSpPr>
        <p:spPr>
          <a:xfrm>
            <a:off x="8481270" y="6235564"/>
            <a:ext cx="1295595" cy="418807"/>
          </a:xfrm>
          <a:prstGeom prst="triangle">
            <a:avLst>
              <a:gd name="adj" fmla="val 6434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59" name="Tekstfelt 58">
            <a:extLst>
              <a:ext uri="{FF2B5EF4-FFF2-40B4-BE49-F238E27FC236}">
                <a16:creationId xmlns:a16="http://schemas.microsoft.com/office/drawing/2014/main" id="{D8704AAA-DA7C-4E0C-9737-793B5FE4A543}"/>
              </a:ext>
            </a:extLst>
          </p:cNvPr>
          <p:cNvSpPr txBox="1"/>
          <p:nvPr/>
        </p:nvSpPr>
        <p:spPr>
          <a:xfrm>
            <a:off x="8917482" y="5990896"/>
            <a:ext cx="796954" cy="276999"/>
          </a:xfrm>
          <a:prstGeom prst="rect">
            <a:avLst/>
          </a:prstGeom>
          <a:noFill/>
        </p:spPr>
        <p:txBody>
          <a:bodyPr wrap="square" rtlCol="0">
            <a:spAutoFit/>
          </a:bodyPr>
          <a:lstStyle/>
          <a:p>
            <a:pPr algn="ctr"/>
            <a:r>
              <a:rPr lang="da-DK" sz="1200" dirty="0"/>
              <a:t>TID</a:t>
            </a:r>
          </a:p>
        </p:txBody>
      </p:sp>
      <p:sp>
        <p:nvSpPr>
          <p:cNvPr id="61" name="Tekstfelt 60">
            <a:extLst>
              <a:ext uri="{FF2B5EF4-FFF2-40B4-BE49-F238E27FC236}">
                <a16:creationId xmlns:a16="http://schemas.microsoft.com/office/drawing/2014/main" id="{18A04F20-01DC-47E5-BE01-6833963F4C06}"/>
              </a:ext>
            </a:extLst>
          </p:cNvPr>
          <p:cNvSpPr txBox="1"/>
          <p:nvPr/>
        </p:nvSpPr>
        <p:spPr>
          <a:xfrm>
            <a:off x="7498730" y="6503041"/>
            <a:ext cx="1084204" cy="276999"/>
          </a:xfrm>
          <a:prstGeom prst="rect">
            <a:avLst/>
          </a:prstGeom>
          <a:noFill/>
        </p:spPr>
        <p:txBody>
          <a:bodyPr wrap="square" rtlCol="0">
            <a:spAutoFit/>
          </a:bodyPr>
          <a:lstStyle/>
          <a:p>
            <a:pPr algn="ctr"/>
            <a:r>
              <a:rPr lang="da-DK" sz="1200" dirty="0"/>
              <a:t>INDHOLD</a:t>
            </a:r>
          </a:p>
        </p:txBody>
      </p:sp>
      <p:sp>
        <p:nvSpPr>
          <p:cNvPr id="63" name="Tekstfelt 62">
            <a:extLst>
              <a:ext uri="{FF2B5EF4-FFF2-40B4-BE49-F238E27FC236}">
                <a16:creationId xmlns:a16="http://schemas.microsoft.com/office/drawing/2014/main" id="{3B90594A-102B-442A-BF6C-86E2547E4311}"/>
              </a:ext>
            </a:extLst>
          </p:cNvPr>
          <p:cNvSpPr txBox="1"/>
          <p:nvPr/>
        </p:nvSpPr>
        <p:spPr>
          <a:xfrm>
            <a:off x="9777211" y="6507106"/>
            <a:ext cx="1419696" cy="276999"/>
          </a:xfrm>
          <a:prstGeom prst="rect">
            <a:avLst/>
          </a:prstGeom>
          <a:noFill/>
        </p:spPr>
        <p:txBody>
          <a:bodyPr wrap="square" rtlCol="0">
            <a:spAutoFit/>
          </a:bodyPr>
          <a:lstStyle/>
          <a:p>
            <a:r>
              <a:rPr lang="da-DK" sz="1200" dirty="0"/>
              <a:t>RESSOURCER</a:t>
            </a:r>
          </a:p>
        </p:txBody>
      </p:sp>
    </p:spTree>
    <p:extLst>
      <p:ext uri="{BB962C8B-B14F-4D97-AF65-F5344CB8AC3E}">
        <p14:creationId xmlns:p14="http://schemas.microsoft.com/office/powerpoint/2010/main" val="25110910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felt 18">
            <a:extLst>
              <a:ext uri="{FF2B5EF4-FFF2-40B4-BE49-F238E27FC236}">
                <a16:creationId xmlns:a16="http://schemas.microsoft.com/office/drawing/2014/main" id="{DBC0CD28-0AD6-4994-91DA-5651128E53BE}"/>
              </a:ext>
            </a:extLst>
          </p:cNvPr>
          <p:cNvSpPr txBox="1"/>
          <p:nvPr/>
        </p:nvSpPr>
        <p:spPr>
          <a:xfrm>
            <a:off x="282073" y="1333308"/>
            <a:ext cx="11679595" cy="5346079"/>
          </a:xfrm>
          <a:prstGeom prst="rect">
            <a:avLst/>
          </a:prstGeom>
          <a:noFill/>
        </p:spPr>
        <p:txBody>
          <a:bodyPr wrap="square" rtlCol="0">
            <a:spAutoFit/>
          </a:bodyPr>
          <a:lstStyle/>
          <a:p>
            <a:r>
              <a:rPr lang="da-DK" sz="1200" dirty="0"/>
              <a:t>Beslutningsoplægget kan bruges i mange sammenhænge, men er primært tænkt anvendt, når projektlederen skal have ledelsen til at tage en beslutning.</a:t>
            </a:r>
          </a:p>
          <a:p>
            <a:endParaRPr lang="da-DK" sz="1200" dirty="0"/>
          </a:p>
          <a:p>
            <a:r>
              <a:rPr lang="da-DK" sz="1200" dirty="0"/>
              <a:t>Styrken i beslutningsoplægget er, at beslutningstageren kender konsekvensen på opgavens tid, indhold og ressourcer af den beslutning der tages – og også kender konsekvensen af når en beslutning ikke tages. Med andre ord: Når der er tages en beslutning af ledelsen, har projektlederen samtidigt forhandlet sine nye rammer for projektet på plads.</a:t>
            </a:r>
          </a:p>
          <a:p>
            <a:endParaRPr lang="da-DK" sz="1200" dirty="0"/>
          </a:p>
          <a:p>
            <a:r>
              <a:rPr lang="da-DK" sz="1200" b="1" dirty="0"/>
              <a:t>1. Problemformulering </a:t>
            </a:r>
            <a:r>
              <a:rPr lang="da-DK" sz="1200" b="0" dirty="0">
                <a:solidFill>
                  <a:schemeClr val="tx1"/>
                </a:solidFill>
                <a:effectLst/>
              </a:rPr>
              <a:t>(her skrives hvad problem er)</a:t>
            </a:r>
            <a:br>
              <a:rPr lang="da-DK" sz="1200" b="0" dirty="0">
                <a:solidFill>
                  <a:schemeClr val="tx1"/>
                </a:solidFill>
                <a:effectLst/>
              </a:rPr>
            </a:br>
            <a:r>
              <a:rPr lang="da-DK" sz="1200" b="0" dirty="0">
                <a:solidFill>
                  <a:schemeClr val="tx1"/>
                </a:solidFill>
                <a:effectLst/>
              </a:rPr>
              <a:t>     </a:t>
            </a:r>
            <a:r>
              <a:rPr lang="da-DK" sz="1200" dirty="0"/>
              <a:t>Projektet er forsinket 2 uger. Dette skyldes, at deltagerne ikke har kunne bidrage med aftalte timer på </a:t>
            </a:r>
            <a:r>
              <a:rPr lang="da-DK" sz="1200" dirty="0" err="1"/>
              <a:t>opg</a:t>
            </a:r>
            <a:r>
              <a:rPr lang="da-DK" sz="1200" dirty="0"/>
              <a:t>. ”X” og ikke har haft tilstrækkelige kompetencer.</a:t>
            </a:r>
          </a:p>
          <a:p>
            <a:pPr marL="0" algn="l" rtl="0" eaLnBrk="1" fontAlgn="t" latinLnBrk="0" hangingPunct="1">
              <a:lnSpc>
                <a:spcPct val="115000"/>
              </a:lnSpc>
              <a:spcBef>
                <a:spcPts val="0"/>
              </a:spcBef>
              <a:spcAft>
                <a:spcPts val="0"/>
              </a:spcAft>
            </a:pPr>
            <a:br>
              <a:rPr lang="da-DK" sz="1200" dirty="0"/>
            </a:br>
            <a:r>
              <a:rPr lang="da-DK" sz="1200" b="1" dirty="0"/>
              <a:t>2. Løsningsforslag A </a:t>
            </a:r>
            <a:r>
              <a:rPr lang="da-DK" sz="1200" dirty="0"/>
              <a:t>(</a:t>
            </a:r>
            <a:r>
              <a:rPr lang="da-DK" sz="1200" b="0" i="0" u="none" strike="noStrike" kern="1200" dirty="0">
                <a:solidFill>
                  <a:srgbClr val="000000"/>
                </a:solidFill>
                <a:effectLst/>
                <a:latin typeface="Calibri" panose="020F0502020204030204" pitchFamily="34" charset="0"/>
              </a:rPr>
              <a:t>her skrives løsningsforslag, visende konsekvens på tid, indhold og ressourcer for projektet)</a:t>
            </a:r>
            <a:endParaRPr lang="da-DK" sz="1200" b="0" i="0" u="none" strike="noStrike" dirty="0">
              <a:effectLst/>
              <a:latin typeface="Arial" panose="020B0604020202020204" pitchFamily="34" charset="0"/>
            </a:endParaRPr>
          </a:p>
          <a:p>
            <a:r>
              <a:rPr lang="da-DK" sz="1200" dirty="0"/>
              <a:t>     Opgaven kan købes med eksterne ressourcer. Konsekvens på:</a:t>
            </a:r>
            <a:br>
              <a:rPr lang="da-DK" sz="1200" dirty="0"/>
            </a:br>
            <a:r>
              <a:rPr lang="da-DK" sz="1200" dirty="0"/>
              <a:t>     - Tid: 	   Opgaven vil kunne afleveres 1 uge forsinket, og projektet vil være tilbage på planen om 2 uger.</a:t>
            </a:r>
            <a:br>
              <a:rPr lang="da-DK" sz="1200" dirty="0"/>
            </a:br>
            <a:r>
              <a:rPr lang="da-DK" sz="1200" dirty="0"/>
              <a:t>     - Indhold:	   Opgaven vil kunne gennemføres i aftalt kvalitet.</a:t>
            </a:r>
            <a:br>
              <a:rPr lang="da-DK" sz="1200" dirty="0"/>
            </a:br>
            <a:r>
              <a:rPr lang="da-DK" sz="1200" dirty="0"/>
              <a:t>     - Ressourcer: Meromkostning 40.000 kr. – og projektdeltagerne vil kunne frigives til igangsættelse af </a:t>
            </a:r>
            <a:r>
              <a:rPr lang="da-DK" sz="1200" dirty="0" err="1"/>
              <a:t>opg</a:t>
            </a:r>
            <a:r>
              <a:rPr lang="da-DK" sz="1200" dirty="0"/>
              <a:t>. ”Y”.	</a:t>
            </a:r>
          </a:p>
          <a:p>
            <a:endParaRPr lang="da-DK" sz="1200" dirty="0"/>
          </a:p>
          <a:p>
            <a:pPr marL="0" algn="l" rtl="0" eaLnBrk="1" fontAlgn="t" latinLnBrk="0" hangingPunct="1">
              <a:lnSpc>
                <a:spcPct val="115000"/>
              </a:lnSpc>
              <a:spcBef>
                <a:spcPts val="0"/>
              </a:spcBef>
              <a:spcAft>
                <a:spcPts val="0"/>
              </a:spcAft>
            </a:pPr>
            <a:r>
              <a:rPr lang="da-DK" sz="1200" b="1" dirty="0"/>
              <a:t>3. Løsningsforslag B </a:t>
            </a:r>
            <a:r>
              <a:rPr lang="da-DK" sz="1200" dirty="0"/>
              <a:t>(</a:t>
            </a:r>
            <a:r>
              <a:rPr lang="da-DK" sz="1200" b="0" i="0" u="none" strike="noStrike" kern="1200" dirty="0">
                <a:solidFill>
                  <a:srgbClr val="000000"/>
                </a:solidFill>
                <a:effectLst/>
                <a:latin typeface="Calibri" panose="020F0502020204030204" pitchFamily="34" charset="0"/>
              </a:rPr>
              <a:t>her skrives løsningsforslag, visende konsekvens på tid, indhold og ressourcer for projektet)</a:t>
            </a:r>
            <a:endParaRPr lang="da-DK" sz="1200" b="0" i="0" u="none" strike="noStrike" dirty="0">
              <a:effectLst/>
              <a:latin typeface="Arial" panose="020B0604020202020204" pitchFamily="34" charset="0"/>
            </a:endParaRPr>
          </a:p>
          <a:p>
            <a:r>
              <a:rPr lang="da-DK" sz="1200" dirty="0"/>
              <a:t>     Opgaven kan udelades af projektet, hvilket medfører, at succeskriterie ”Z” ikke vil kunne opfyldes. Konsekvens på:</a:t>
            </a:r>
            <a:br>
              <a:rPr lang="da-DK" sz="1200" dirty="0"/>
            </a:br>
            <a:r>
              <a:rPr lang="da-DK" sz="1200" dirty="0"/>
              <a:t>     - Tid: 	   Projektet vil fortsat være 2 uger forsinket.</a:t>
            </a:r>
            <a:br>
              <a:rPr lang="da-DK" sz="1200" dirty="0"/>
            </a:br>
            <a:r>
              <a:rPr lang="da-DK" sz="1200" dirty="0"/>
              <a:t>     - Indhold:	   </a:t>
            </a:r>
            <a:r>
              <a:rPr lang="da-DK" sz="1200" dirty="0" err="1"/>
              <a:t>Opg</a:t>
            </a:r>
            <a:r>
              <a:rPr lang="da-DK" sz="1200" dirty="0"/>
              <a:t>. ”X” udelades.</a:t>
            </a:r>
            <a:br>
              <a:rPr lang="da-DK" sz="1200" dirty="0"/>
            </a:br>
            <a:r>
              <a:rPr lang="da-DK" sz="1200" dirty="0"/>
              <a:t>     - Ressourcer: Ingen konsekvens - og projektdeltagerne vil kunne frigives til igangsættelse af </a:t>
            </a:r>
            <a:r>
              <a:rPr lang="da-DK" sz="1200" dirty="0" err="1"/>
              <a:t>opg</a:t>
            </a:r>
            <a:r>
              <a:rPr lang="da-DK" sz="1200" dirty="0"/>
              <a:t>. Y.</a:t>
            </a:r>
          </a:p>
          <a:p>
            <a:endParaRPr lang="da-DK" sz="1200" dirty="0"/>
          </a:p>
          <a:p>
            <a:r>
              <a:rPr lang="da-DK" sz="1200" b="1" dirty="0"/>
              <a:t>4. </a:t>
            </a:r>
            <a:r>
              <a:rPr lang="da-DK" sz="1200" b="1" dirty="0">
                <a:effectLst/>
              </a:rPr>
              <a:t>Konsekvens for projektet hvis der </a:t>
            </a:r>
            <a:r>
              <a:rPr lang="da-DK" sz="1200" b="1" dirty="0">
                <a:solidFill>
                  <a:srgbClr val="FF0000"/>
                </a:solidFill>
                <a:effectLst/>
              </a:rPr>
              <a:t>IKKE</a:t>
            </a:r>
            <a:r>
              <a:rPr lang="da-DK" sz="1200" b="1" dirty="0">
                <a:effectLst/>
              </a:rPr>
              <a:t> træffes en beslutning </a:t>
            </a:r>
            <a:r>
              <a:rPr lang="da-DK" sz="1200" b="0" dirty="0">
                <a:solidFill>
                  <a:schemeClr val="tx1"/>
                </a:solidFill>
                <a:effectLst/>
              </a:rPr>
              <a:t>(her skrives konsekvens på tid, indhold og ressourcer for projektet)</a:t>
            </a:r>
            <a:endParaRPr lang="da-DK"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da-DK" sz="1200" dirty="0">
                <a:effectLst/>
                <a:latin typeface="Calibri" panose="020F0502020204030204" pitchFamily="34" charset="0"/>
                <a:ea typeface="Calibri" panose="020F0502020204030204" pitchFamily="34" charset="0"/>
                <a:cs typeface="Times New Roman" panose="02020603050405020304" pitchFamily="18" charset="0"/>
              </a:rPr>
              <a:t>     - Tid:	   Projektet vurderes forsinket yderligere 8 uger </a:t>
            </a:r>
            <a:br>
              <a:rPr lang="da-DK" sz="1200" dirty="0">
                <a:effectLst/>
                <a:latin typeface="Calibri" panose="020F0502020204030204" pitchFamily="34" charset="0"/>
                <a:ea typeface="Calibri" panose="020F0502020204030204" pitchFamily="34" charset="0"/>
                <a:cs typeface="Times New Roman" panose="02020603050405020304" pitchFamily="18" charset="0"/>
              </a:rPr>
            </a:br>
            <a:r>
              <a:rPr lang="da-DK" sz="1200" dirty="0">
                <a:effectLst/>
                <a:latin typeface="Calibri" panose="020F0502020204030204" pitchFamily="34" charset="0"/>
                <a:ea typeface="Calibri" panose="020F0502020204030204" pitchFamily="34" charset="0"/>
                <a:cs typeface="Times New Roman" panose="02020603050405020304" pitchFamily="18" charset="0"/>
              </a:rPr>
              <a:t>     - Indhold:	   Uændret</a:t>
            </a:r>
            <a:br>
              <a:rPr lang="da-DK" sz="1200" dirty="0">
                <a:effectLst/>
                <a:latin typeface="Calibri" panose="020F0502020204030204" pitchFamily="34" charset="0"/>
                <a:ea typeface="Calibri" panose="020F0502020204030204" pitchFamily="34" charset="0"/>
                <a:cs typeface="Times New Roman" panose="02020603050405020304" pitchFamily="18" charset="0"/>
              </a:rPr>
            </a:br>
            <a:r>
              <a:rPr lang="da-DK" sz="1200" dirty="0">
                <a:effectLst/>
                <a:latin typeface="Calibri" panose="020F0502020204030204" pitchFamily="34" charset="0"/>
                <a:ea typeface="Calibri" panose="020F0502020204030204" pitchFamily="34" charset="0"/>
                <a:cs typeface="Times New Roman" panose="02020603050405020304" pitchFamily="18" charset="0"/>
              </a:rPr>
              <a:t>     - Ressourcer: En samlet forsinkelse på 10 uger vil medføre, at aftaler med projektdeltagerne på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opg</a:t>
            </a:r>
            <a:r>
              <a:rPr lang="da-DK" sz="1200" dirty="0">
                <a:effectLst/>
                <a:latin typeface="Calibri" panose="020F0502020204030204" pitchFamily="34" charset="0"/>
                <a:ea typeface="Calibri" panose="020F0502020204030204" pitchFamily="34" charset="0"/>
                <a:cs typeface="Times New Roman" panose="02020603050405020304" pitchFamily="18" charset="0"/>
              </a:rPr>
              <a:t>. ”Q” og ”W” må annulleres, da de allerede er planlagt anvendt på andre projekter.</a:t>
            </a:r>
          </a:p>
          <a:p>
            <a:endParaRPr lang="da-DK" sz="1200" dirty="0"/>
          </a:p>
          <a:p>
            <a:r>
              <a:rPr lang="da-DK" sz="1200" b="1" dirty="0"/>
              <a:t>5. </a:t>
            </a:r>
            <a:r>
              <a:rPr lang="da-DK" sz="1200" b="1" dirty="0">
                <a:effectLst/>
              </a:rPr>
              <a:t>Projektlederens anbefaling til beslutning</a:t>
            </a:r>
            <a:r>
              <a:rPr lang="da-DK" sz="1200" b="1" dirty="0"/>
              <a:t> </a:t>
            </a:r>
            <a:r>
              <a:rPr lang="da-DK" sz="1200" b="0" dirty="0">
                <a:solidFill>
                  <a:schemeClr val="tx1"/>
                </a:solidFill>
                <a:effectLst/>
              </a:rPr>
              <a:t>(her skrives projektlederens anbefaling)</a:t>
            </a:r>
            <a:br>
              <a:rPr lang="da-DK" sz="1200" b="0" dirty="0">
                <a:solidFill>
                  <a:schemeClr val="tx1"/>
                </a:solidFill>
                <a:effectLst/>
              </a:rPr>
            </a:br>
            <a:r>
              <a:rPr lang="da-DK" sz="1200" b="0" dirty="0">
                <a:solidFill>
                  <a:schemeClr val="tx1"/>
                </a:solidFill>
                <a:effectLst/>
              </a:rPr>
              <a:t>     Løsningsforslag B, da en forsinkelse på 14 dage er acceptabelt og succeskriterie ”Z” ikke retfærdiggøre en meromkostning på 40.000 kr.</a:t>
            </a:r>
            <a:endParaRPr lang="da-DK" sz="1200" dirty="0"/>
          </a:p>
        </p:txBody>
      </p:sp>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Beslutningsoplæg</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pic>
        <p:nvPicPr>
          <p:cNvPr id="21" name="Grafik 64" descr="Hjem">
            <a:hlinkClick r:id="rId10" action="ppaction://hlinksldjump"/>
            <a:extLst>
              <a:ext uri="{FF2B5EF4-FFF2-40B4-BE49-F238E27FC236}">
                <a16:creationId xmlns:a16="http://schemas.microsoft.com/office/drawing/2014/main" id="{92020C25-FE43-4F4B-B481-EB965472575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22" name="Grafik 10" descr="Pil vandret u-vending">
            <a:hlinkClick r:id="" action="ppaction://hlinkshowjump?jump=lastslideviewed"/>
            <a:extLst>
              <a:ext uri="{FF2B5EF4-FFF2-40B4-BE49-F238E27FC236}">
                <a16:creationId xmlns:a16="http://schemas.microsoft.com/office/drawing/2014/main" id="{C5982C54-F71F-49C5-8D08-2247AA5AB2F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pic>
        <p:nvPicPr>
          <p:cNvPr id="3" name="Grafik 2" descr="Avis">
            <a:hlinkClick r:id="rId15" action="ppaction://hlinksldjump"/>
            <a:extLst>
              <a:ext uri="{FF2B5EF4-FFF2-40B4-BE49-F238E27FC236}">
                <a16:creationId xmlns:a16="http://schemas.microsoft.com/office/drawing/2014/main" id="{6BA1706D-C05A-4DD7-A048-6EA4D0965E9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07968" y="137378"/>
            <a:ext cx="452277" cy="419647"/>
          </a:xfrm>
          <a:prstGeom prst="rect">
            <a:avLst/>
          </a:prstGeom>
        </p:spPr>
      </p:pic>
      <p:sp>
        <p:nvSpPr>
          <p:cNvPr id="11" name="Tekstfelt 10">
            <a:extLst>
              <a:ext uri="{FF2B5EF4-FFF2-40B4-BE49-F238E27FC236}">
                <a16:creationId xmlns:a16="http://schemas.microsoft.com/office/drawing/2014/main" id="{A07798C5-6372-46AA-BF47-103E2D953F7E}"/>
              </a:ext>
            </a:extLst>
          </p:cNvPr>
          <p:cNvSpPr txBox="1"/>
          <p:nvPr/>
        </p:nvSpPr>
        <p:spPr>
          <a:xfrm>
            <a:off x="8120425" y="6525498"/>
            <a:ext cx="3963748" cy="307777"/>
          </a:xfrm>
          <a:prstGeom prst="rect">
            <a:avLst/>
          </a:prstGeom>
          <a:noFill/>
        </p:spPr>
        <p:txBody>
          <a:bodyPr wrap="square" rtlCol="0">
            <a:spAutoFit/>
          </a:bodyPr>
          <a:lstStyle/>
          <a:p>
            <a:pPr algn="r"/>
            <a:r>
              <a:rPr lang="da-DK" sz="1400" dirty="0"/>
              <a:t>Se skabelonen til beslutningsoplægget </a:t>
            </a:r>
            <a:r>
              <a:rPr lang="da-DK" sz="1400" dirty="0">
                <a:hlinkClick r:id="rId15" action="ppaction://hlinksldjump"/>
              </a:rPr>
              <a:t>her</a:t>
            </a:r>
            <a:r>
              <a:rPr lang="da-DK" sz="1400" dirty="0"/>
              <a:t>.</a:t>
            </a:r>
          </a:p>
        </p:txBody>
      </p:sp>
    </p:spTree>
    <p:extLst>
      <p:ext uri="{BB962C8B-B14F-4D97-AF65-F5344CB8AC3E}">
        <p14:creationId xmlns:p14="http://schemas.microsoft.com/office/powerpoint/2010/main" val="22924246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a:extLst>
              <a:ext uri="{FF2B5EF4-FFF2-40B4-BE49-F238E27FC236}">
                <a16:creationId xmlns:a16="http://schemas.microsoft.com/office/drawing/2014/main" id="{087861B1-D746-4CA3-A953-36016E10891C}"/>
              </a:ext>
            </a:extLst>
          </p:cNvPr>
          <p:cNvSpPr txBox="1"/>
          <p:nvPr/>
        </p:nvSpPr>
        <p:spPr>
          <a:xfrm>
            <a:off x="11134933" y="4836567"/>
            <a:ext cx="482831" cy="276999"/>
          </a:xfrm>
          <a:prstGeom prst="rect">
            <a:avLst/>
          </a:prstGeom>
          <a:solidFill>
            <a:schemeClr val="bg1"/>
          </a:solidFill>
        </p:spPr>
        <p:txBody>
          <a:bodyPr wrap="square" rtlCol="0">
            <a:spAutoFit/>
          </a:bodyPr>
          <a:lstStyle/>
          <a:p>
            <a:pPr algn="ctr"/>
            <a:r>
              <a:rPr lang="da-DK" sz="1200" dirty="0"/>
              <a:t>Høj</a:t>
            </a:r>
          </a:p>
        </p:txBody>
      </p:sp>
      <p:sp>
        <p:nvSpPr>
          <p:cNvPr id="8" name="Tekstfelt 7">
            <a:extLst>
              <a:ext uri="{FF2B5EF4-FFF2-40B4-BE49-F238E27FC236}">
                <a16:creationId xmlns:a16="http://schemas.microsoft.com/office/drawing/2014/main" id="{F231E117-A892-45A6-B5E8-EA3359E616B6}"/>
              </a:ext>
            </a:extLst>
          </p:cNvPr>
          <p:cNvSpPr txBox="1"/>
          <p:nvPr/>
        </p:nvSpPr>
        <p:spPr>
          <a:xfrm>
            <a:off x="8248983" y="4836567"/>
            <a:ext cx="482831" cy="276999"/>
          </a:xfrm>
          <a:prstGeom prst="rect">
            <a:avLst/>
          </a:prstGeom>
          <a:solidFill>
            <a:schemeClr val="bg1"/>
          </a:solidFill>
        </p:spPr>
        <p:txBody>
          <a:bodyPr wrap="square" rtlCol="0">
            <a:spAutoFit/>
          </a:bodyPr>
          <a:lstStyle/>
          <a:p>
            <a:pPr algn="ctr"/>
            <a:r>
              <a:rPr lang="da-DK" sz="1200" dirty="0"/>
              <a:t>Lav</a:t>
            </a:r>
          </a:p>
        </p:txBody>
      </p:sp>
      <p:sp>
        <p:nvSpPr>
          <p:cNvPr id="4" name="Rectangle 3">
            <a:extLst>
              <a:ext uri="{FF2B5EF4-FFF2-40B4-BE49-F238E27FC236}">
                <a16:creationId xmlns:a16="http://schemas.microsoft.com/office/drawing/2014/main" id="{158AFC18-888A-40F8-A944-89A74984F7CF}"/>
              </a:ext>
            </a:extLst>
          </p:cNvPr>
          <p:cNvSpPr/>
          <p:nvPr/>
        </p:nvSpPr>
        <p:spPr>
          <a:xfrm>
            <a:off x="134351" y="917668"/>
            <a:ext cx="7910573" cy="400110"/>
          </a:xfrm>
          <a:prstGeom prst="rect">
            <a:avLst/>
          </a:prstGeom>
        </p:spPr>
        <p:txBody>
          <a:bodyPr wrap="square">
            <a:spAutoFit/>
          </a:bodyPr>
          <a:lstStyle/>
          <a:p>
            <a:r>
              <a:rPr lang="da-DK" sz="2000" dirty="0"/>
              <a:t>Situationsbestemt Ledelse</a:t>
            </a:r>
            <a:endParaRPr lang="da-DK" sz="1200" b="1" dirty="0">
              <a:latin typeface="+mj-lt"/>
            </a:endParaRPr>
          </a:p>
        </p:txBody>
      </p:sp>
      <p:sp>
        <p:nvSpPr>
          <p:cNvPr id="25" name="Rectangle 9">
            <a:hlinkClick r:id="rId2" action="ppaction://hlinksldjump"/>
            <a:extLst>
              <a:ext uri="{FF2B5EF4-FFF2-40B4-BE49-F238E27FC236}">
                <a16:creationId xmlns:a16="http://schemas.microsoft.com/office/drawing/2014/main" id="{54FF291D-4DDE-445C-9677-5CCC1ECABF05}"/>
              </a:ext>
            </a:extLst>
          </p:cNvPr>
          <p:cNvSpPr/>
          <p:nvPr/>
        </p:nvSpPr>
        <p:spPr>
          <a:xfrm>
            <a:off x="4035660" y="121466"/>
            <a:ext cx="1460519" cy="461818"/>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IDE/ANALYSE</a:t>
            </a:r>
          </a:p>
        </p:txBody>
      </p:sp>
      <p:sp>
        <p:nvSpPr>
          <p:cNvPr id="26" name="Rectangle 10">
            <a:hlinkClick r:id="rId3" action="ppaction://hlinksldjump"/>
            <a:extLst>
              <a:ext uri="{FF2B5EF4-FFF2-40B4-BE49-F238E27FC236}">
                <a16:creationId xmlns:a16="http://schemas.microsoft.com/office/drawing/2014/main" id="{506A4227-34DF-4EB3-9B46-B0F9E43B88C9}"/>
              </a:ext>
            </a:extLst>
          </p:cNvPr>
          <p:cNvSpPr/>
          <p:nvPr/>
        </p:nvSpPr>
        <p:spPr>
          <a:xfrm>
            <a:off x="5999066" y="113149"/>
            <a:ext cx="1460519" cy="4618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PLANLÆGNING</a:t>
            </a:r>
          </a:p>
        </p:txBody>
      </p:sp>
      <p:sp>
        <p:nvSpPr>
          <p:cNvPr id="28" name="Rectangle 11">
            <a:hlinkClick r:id="rId4" action="ppaction://hlinksldjump"/>
            <a:extLst>
              <a:ext uri="{FF2B5EF4-FFF2-40B4-BE49-F238E27FC236}">
                <a16:creationId xmlns:a16="http://schemas.microsoft.com/office/drawing/2014/main" id="{AA0424AA-0E02-43C9-9EC2-544C3BC82769}"/>
              </a:ext>
            </a:extLst>
          </p:cNvPr>
          <p:cNvSpPr/>
          <p:nvPr/>
        </p:nvSpPr>
        <p:spPr>
          <a:xfrm>
            <a:off x="7929269" y="113149"/>
            <a:ext cx="1483179"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GENNEMFØRELSE</a:t>
            </a:r>
          </a:p>
        </p:txBody>
      </p:sp>
      <p:sp>
        <p:nvSpPr>
          <p:cNvPr id="29" name="Rectangle 12">
            <a:hlinkClick r:id="rId5" action="ppaction://hlinksldjump"/>
            <a:extLst>
              <a:ext uri="{FF2B5EF4-FFF2-40B4-BE49-F238E27FC236}">
                <a16:creationId xmlns:a16="http://schemas.microsoft.com/office/drawing/2014/main" id="{79FEF4DC-B477-4C33-B491-6AF31AA004FA}"/>
              </a:ext>
            </a:extLst>
          </p:cNvPr>
          <p:cNvSpPr/>
          <p:nvPr/>
        </p:nvSpPr>
        <p:spPr>
          <a:xfrm>
            <a:off x="9867861" y="113149"/>
            <a:ext cx="1507610" cy="4618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bg1">
                    <a:lumMod val="75000"/>
                  </a:schemeClr>
                </a:solidFill>
              </a:rPr>
              <a:t>AFSLUTNING</a:t>
            </a:r>
          </a:p>
        </p:txBody>
      </p:sp>
      <p:sp>
        <p:nvSpPr>
          <p:cNvPr id="30" name="Rektangel 55">
            <a:hlinkClick r:id="rId6" action="ppaction://hlinksldjump"/>
            <a:extLst>
              <a:ext uri="{FF2B5EF4-FFF2-40B4-BE49-F238E27FC236}">
                <a16:creationId xmlns:a16="http://schemas.microsoft.com/office/drawing/2014/main" id="{F604DE0B-890C-4922-80A4-7712954BAABF}"/>
              </a:ext>
            </a:extLst>
          </p:cNvPr>
          <p:cNvSpPr/>
          <p:nvPr/>
        </p:nvSpPr>
        <p:spPr>
          <a:xfrm rot="18835034">
            <a:off x="5590754" y="187157"/>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2" name="Rektangel 55">
            <a:hlinkClick r:id="rId7" action="ppaction://hlinksldjump"/>
            <a:extLst>
              <a:ext uri="{FF2B5EF4-FFF2-40B4-BE49-F238E27FC236}">
                <a16:creationId xmlns:a16="http://schemas.microsoft.com/office/drawing/2014/main" id="{8334579E-CDA5-4A82-802C-6F857E1FE60B}"/>
              </a:ext>
            </a:extLst>
          </p:cNvPr>
          <p:cNvSpPr/>
          <p:nvPr/>
        </p:nvSpPr>
        <p:spPr>
          <a:xfrm rot="18835034">
            <a:off x="7529345" y="182500"/>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3" name="Rektangel 55">
            <a:hlinkClick r:id="rId8" action="ppaction://hlinksldjump"/>
            <a:extLst>
              <a:ext uri="{FF2B5EF4-FFF2-40B4-BE49-F238E27FC236}">
                <a16:creationId xmlns:a16="http://schemas.microsoft.com/office/drawing/2014/main" id="{E9F731C4-27B1-41E9-B518-438A07CC0862}"/>
              </a:ext>
            </a:extLst>
          </p:cNvPr>
          <p:cNvSpPr/>
          <p:nvPr/>
        </p:nvSpPr>
        <p:spPr>
          <a:xfrm rot="18835034">
            <a:off x="9461989" y="193435"/>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34" name="Tekstfelt 61">
            <a:hlinkClick r:id="rId6" action="ppaction://hlinksldjump"/>
            <a:extLst>
              <a:ext uri="{FF2B5EF4-FFF2-40B4-BE49-F238E27FC236}">
                <a16:creationId xmlns:a16="http://schemas.microsoft.com/office/drawing/2014/main" id="{5E315401-6A3E-4032-B3E4-2F344E6B4EF3}"/>
              </a:ext>
            </a:extLst>
          </p:cNvPr>
          <p:cNvSpPr txBox="1"/>
          <p:nvPr/>
        </p:nvSpPr>
        <p:spPr>
          <a:xfrm>
            <a:off x="5525678" y="161392"/>
            <a:ext cx="452176" cy="338554"/>
          </a:xfrm>
          <a:prstGeom prst="rect">
            <a:avLst/>
          </a:prstGeom>
          <a:noFill/>
        </p:spPr>
        <p:txBody>
          <a:bodyPr wrap="square" rtlCol="0">
            <a:spAutoFit/>
          </a:bodyPr>
          <a:lstStyle/>
          <a:p>
            <a:pPr algn="ctr"/>
            <a:r>
              <a:rPr lang="da-DK" sz="1600" b="1" dirty="0">
                <a:solidFill>
                  <a:schemeClr val="bg1"/>
                </a:solidFill>
              </a:rPr>
              <a:t>1</a:t>
            </a:r>
          </a:p>
        </p:txBody>
      </p:sp>
      <p:sp>
        <p:nvSpPr>
          <p:cNvPr id="35" name="Tekstfelt 61">
            <a:hlinkClick r:id="rId7" action="ppaction://hlinksldjump"/>
            <a:extLst>
              <a:ext uri="{FF2B5EF4-FFF2-40B4-BE49-F238E27FC236}">
                <a16:creationId xmlns:a16="http://schemas.microsoft.com/office/drawing/2014/main" id="{95A28A9B-66E8-4B4D-B462-52CE52B634DB}"/>
              </a:ext>
            </a:extLst>
          </p:cNvPr>
          <p:cNvSpPr txBox="1"/>
          <p:nvPr/>
        </p:nvSpPr>
        <p:spPr>
          <a:xfrm>
            <a:off x="7466265" y="160567"/>
            <a:ext cx="452176" cy="338554"/>
          </a:xfrm>
          <a:prstGeom prst="rect">
            <a:avLst/>
          </a:prstGeom>
          <a:noFill/>
        </p:spPr>
        <p:txBody>
          <a:bodyPr wrap="square" rtlCol="0">
            <a:spAutoFit/>
          </a:bodyPr>
          <a:lstStyle/>
          <a:p>
            <a:pPr algn="ctr"/>
            <a:r>
              <a:rPr lang="da-DK" sz="1600" b="1" dirty="0">
                <a:solidFill>
                  <a:schemeClr val="bg1"/>
                </a:solidFill>
              </a:rPr>
              <a:t>2</a:t>
            </a:r>
          </a:p>
        </p:txBody>
      </p:sp>
      <p:sp>
        <p:nvSpPr>
          <p:cNvPr id="40" name="Tekstfelt 61">
            <a:hlinkClick r:id="rId8" action="ppaction://hlinksldjump"/>
            <a:extLst>
              <a:ext uri="{FF2B5EF4-FFF2-40B4-BE49-F238E27FC236}">
                <a16:creationId xmlns:a16="http://schemas.microsoft.com/office/drawing/2014/main" id="{3FDCA090-B59D-4C42-9C32-B4C165B9F269}"/>
              </a:ext>
            </a:extLst>
          </p:cNvPr>
          <p:cNvSpPr txBox="1"/>
          <p:nvPr/>
        </p:nvSpPr>
        <p:spPr>
          <a:xfrm>
            <a:off x="9397688" y="168611"/>
            <a:ext cx="452176" cy="338554"/>
          </a:xfrm>
          <a:prstGeom prst="rect">
            <a:avLst/>
          </a:prstGeom>
          <a:noFill/>
        </p:spPr>
        <p:txBody>
          <a:bodyPr wrap="square" rtlCol="0">
            <a:spAutoFit/>
          </a:bodyPr>
          <a:lstStyle/>
          <a:p>
            <a:pPr algn="ctr"/>
            <a:r>
              <a:rPr lang="da-DK" sz="1600" b="1" dirty="0">
                <a:solidFill>
                  <a:schemeClr val="bg1"/>
                </a:solidFill>
              </a:rPr>
              <a:t>3</a:t>
            </a:r>
          </a:p>
        </p:txBody>
      </p:sp>
      <p:sp>
        <p:nvSpPr>
          <p:cNvPr id="41" name="Rektangel 55">
            <a:hlinkClick r:id="rId9" action="ppaction://hlinksldjump"/>
            <a:extLst>
              <a:ext uri="{FF2B5EF4-FFF2-40B4-BE49-F238E27FC236}">
                <a16:creationId xmlns:a16="http://schemas.microsoft.com/office/drawing/2014/main" id="{67C7EB76-15D6-4808-8F9C-2E9708D818DD}"/>
              </a:ext>
            </a:extLst>
          </p:cNvPr>
          <p:cNvSpPr/>
          <p:nvPr/>
        </p:nvSpPr>
        <p:spPr>
          <a:xfrm rot="18835034">
            <a:off x="11455238" y="177536"/>
            <a:ext cx="326016" cy="313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b="1" dirty="0"/>
          </a:p>
        </p:txBody>
      </p:sp>
      <p:sp>
        <p:nvSpPr>
          <p:cNvPr id="42" name="Tekstfelt 61">
            <a:hlinkClick r:id="rId9" action="ppaction://hlinksldjump"/>
            <a:extLst>
              <a:ext uri="{FF2B5EF4-FFF2-40B4-BE49-F238E27FC236}">
                <a16:creationId xmlns:a16="http://schemas.microsoft.com/office/drawing/2014/main" id="{779FB237-2346-4A02-BA0C-D1C5C3103B14}"/>
              </a:ext>
            </a:extLst>
          </p:cNvPr>
          <p:cNvSpPr txBox="1"/>
          <p:nvPr/>
        </p:nvSpPr>
        <p:spPr>
          <a:xfrm>
            <a:off x="11390937" y="152712"/>
            <a:ext cx="452176" cy="338554"/>
          </a:xfrm>
          <a:prstGeom prst="rect">
            <a:avLst/>
          </a:prstGeom>
          <a:noFill/>
        </p:spPr>
        <p:txBody>
          <a:bodyPr wrap="square" rtlCol="0">
            <a:spAutoFit/>
          </a:bodyPr>
          <a:lstStyle/>
          <a:p>
            <a:pPr algn="ctr"/>
            <a:r>
              <a:rPr lang="da-DK" sz="1600" b="1" dirty="0">
                <a:solidFill>
                  <a:schemeClr val="bg1"/>
                </a:solidFill>
              </a:rPr>
              <a:t>4</a:t>
            </a:r>
          </a:p>
        </p:txBody>
      </p:sp>
      <p:sp>
        <p:nvSpPr>
          <p:cNvPr id="19" name="Tekstfelt 18">
            <a:extLst>
              <a:ext uri="{FF2B5EF4-FFF2-40B4-BE49-F238E27FC236}">
                <a16:creationId xmlns:a16="http://schemas.microsoft.com/office/drawing/2014/main" id="{DBC0CD28-0AD6-4994-91DA-5651128E53BE}"/>
              </a:ext>
            </a:extLst>
          </p:cNvPr>
          <p:cNvSpPr txBox="1"/>
          <p:nvPr/>
        </p:nvSpPr>
        <p:spPr>
          <a:xfrm>
            <a:off x="282073" y="1450754"/>
            <a:ext cx="11679595" cy="5078313"/>
          </a:xfrm>
          <a:prstGeom prst="rect">
            <a:avLst/>
          </a:prstGeom>
          <a:noFill/>
        </p:spPr>
        <p:txBody>
          <a:bodyPr wrap="square" rtlCol="0">
            <a:spAutoFit/>
          </a:bodyPr>
          <a:lstStyle/>
          <a:p>
            <a:r>
              <a:rPr lang="da-DK" sz="1200" dirty="0"/>
              <a:t>Som udgangspunkt må man antage, at medarbejdere er motiveret. Derfor bør en leder være meget opmærksom på, at skabe de rammer og betingelser medarbejderne kan vedligeholde og fremme deres motivation i – men også opmærksom på ikke at demotivere dem</a:t>
            </a:r>
          </a:p>
          <a:p>
            <a:endParaRPr lang="da-DK" sz="1200" dirty="0"/>
          </a:p>
          <a:p>
            <a:r>
              <a:rPr lang="da-DK" sz="1200" dirty="0"/>
              <a:t>Ledelse er ikke hvad du tror du gør… men hvordan din adfærd opfattes af dine omgivelser.</a:t>
            </a:r>
          </a:p>
          <a:p>
            <a:endParaRPr lang="da-DK" sz="1200" dirty="0"/>
          </a:p>
          <a:p>
            <a:r>
              <a:rPr lang="da-DK" sz="1200" dirty="0"/>
              <a:t>Enhver leder bør derfor være bevidst om sin adfærd og brugen af forskellige ledelsesstile, afpasset til situationen </a:t>
            </a:r>
          </a:p>
          <a:p>
            <a:r>
              <a:rPr lang="da-DK" sz="1200" dirty="0"/>
              <a:t>og medarbejdernes behov, da brugen af korrekte ledelsesstile undervejs i processen vil have meget stor betydning </a:t>
            </a:r>
          </a:p>
          <a:p>
            <a:r>
              <a:rPr lang="da-DK" sz="1200" dirty="0"/>
              <a:t>for deltagernes motivation og engagement - og forkert brug det modsatte.</a:t>
            </a:r>
          </a:p>
          <a:p>
            <a:endParaRPr lang="da-DK" sz="1200" dirty="0"/>
          </a:p>
          <a:p>
            <a:r>
              <a:rPr lang="da-DK" sz="1200" b="1" dirty="0"/>
              <a:t>Situationsbestemt Ledelse </a:t>
            </a:r>
            <a:r>
              <a:rPr lang="da-DK" sz="1200" dirty="0"/>
              <a:t>er et af de mest brugte ledelsesværktøjer og udviklet </a:t>
            </a:r>
            <a:r>
              <a:rPr lang="da-DK" sz="1200" dirty="0">
                <a:solidFill>
                  <a:srgbClr val="201E1F"/>
                </a:solidFill>
              </a:rPr>
              <a:t>af Paul </a:t>
            </a:r>
            <a:r>
              <a:rPr lang="da-DK" sz="1200" dirty="0" err="1">
                <a:solidFill>
                  <a:srgbClr val="201E1F"/>
                </a:solidFill>
              </a:rPr>
              <a:t>Hersey</a:t>
            </a:r>
            <a:r>
              <a:rPr lang="da-DK" sz="1200" dirty="0">
                <a:solidFill>
                  <a:srgbClr val="201E1F"/>
                </a:solidFill>
              </a:rPr>
              <a:t> and Ken </a:t>
            </a:r>
            <a:r>
              <a:rPr lang="da-DK" sz="1200" dirty="0" err="1">
                <a:solidFill>
                  <a:srgbClr val="201E1F"/>
                </a:solidFill>
              </a:rPr>
              <a:t>Blanchard</a:t>
            </a:r>
            <a:r>
              <a:rPr lang="da-DK" sz="1200" dirty="0">
                <a:solidFill>
                  <a:srgbClr val="201E1F"/>
                </a:solidFill>
              </a:rPr>
              <a:t> </a:t>
            </a:r>
          </a:p>
          <a:p>
            <a:r>
              <a:rPr lang="da-DK" sz="1200" dirty="0">
                <a:solidFill>
                  <a:srgbClr val="201E1F"/>
                </a:solidFill>
              </a:rPr>
              <a:t>tilbage i 1960'erne. Ken </a:t>
            </a:r>
            <a:r>
              <a:rPr lang="da-DK" sz="1200" dirty="0" err="1">
                <a:solidFill>
                  <a:srgbClr val="201E1F"/>
                </a:solidFill>
              </a:rPr>
              <a:t>Blanchard</a:t>
            </a:r>
            <a:r>
              <a:rPr lang="da-DK" sz="1200" dirty="0">
                <a:solidFill>
                  <a:srgbClr val="201E1F"/>
                </a:solidFill>
              </a:rPr>
              <a:t> har siden videreudviklet værktøjet til det vi i dag kender som </a:t>
            </a:r>
          </a:p>
          <a:p>
            <a:r>
              <a:rPr lang="da-DK" sz="1200" dirty="0">
                <a:solidFill>
                  <a:srgbClr val="201E1F"/>
                </a:solidFill>
              </a:rPr>
              <a:t>Situationsbestemt Ledelse II </a:t>
            </a:r>
            <a:r>
              <a:rPr lang="da-DK" sz="1200" b="0" i="0" dirty="0">
                <a:solidFill>
                  <a:srgbClr val="201E1F"/>
                </a:solidFill>
                <a:effectLst/>
              </a:rPr>
              <a:t>® </a:t>
            </a:r>
            <a:r>
              <a:rPr lang="da-DK" sz="1200" i="0" dirty="0">
                <a:solidFill>
                  <a:srgbClr val="201E1F"/>
                </a:solidFill>
                <a:effectLst/>
              </a:rPr>
              <a:t>(SL II) og</a:t>
            </a:r>
            <a:r>
              <a:rPr lang="da-DK" sz="1200" dirty="0"/>
              <a:t> indeholder 4 ledelsesstile S1-S4 og </a:t>
            </a:r>
            <a:r>
              <a:rPr lang="da-DK" sz="1200" dirty="0">
                <a:solidFill>
                  <a:srgbClr val="201E1F"/>
                </a:solidFill>
              </a:rPr>
              <a:t>4 udviklingsniveauer U1-U4.</a:t>
            </a:r>
          </a:p>
          <a:p>
            <a:endParaRPr lang="da-DK" sz="1200" dirty="0">
              <a:solidFill>
                <a:srgbClr val="201E1F"/>
              </a:solidFill>
            </a:endParaRPr>
          </a:p>
          <a:p>
            <a:r>
              <a:rPr lang="da-DK" sz="1200" dirty="0">
                <a:solidFill>
                  <a:srgbClr val="201E1F"/>
                </a:solidFill>
              </a:rPr>
              <a:t>De 4 ledelsesstile </a:t>
            </a:r>
            <a:r>
              <a:rPr lang="da-DK" sz="1200" b="0" i="0" dirty="0">
                <a:solidFill>
                  <a:srgbClr val="201E1F"/>
                </a:solidFill>
                <a:effectLst/>
              </a:rPr>
              <a:t>veksler mellem: instruerende, coachende, støttende og delegerende.</a:t>
            </a:r>
            <a:r>
              <a:rPr lang="da-DK" sz="1200" dirty="0">
                <a:solidFill>
                  <a:srgbClr val="201E1F"/>
                </a:solidFill>
              </a:rPr>
              <a:t> </a:t>
            </a:r>
          </a:p>
          <a:p>
            <a:endParaRPr lang="da-DK" sz="1200" dirty="0">
              <a:solidFill>
                <a:srgbClr val="201E1F"/>
              </a:solidFill>
            </a:endParaRPr>
          </a:p>
          <a:p>
            <a:pPr marL="171450" indent="-171450">
              <a:buFont typeface="Arial" panose="020B0604020202020204" pitchFamily="34" charset="0"/>
              <a:buChar char="•"/>
            </a:pPr>
            <a:r>
              <a:rPr lang="da-DK" sz="1200" dirty="0">
                <a:solidFill>
                  <a:srgbClr val="201E1F"/>
                </a:solidFill>
              </a:rPr>
              <a:t>Instruerende ledelsesstil	Medarbejderen er meget motiveret, men ved ikke hvorledes opgaven skal udføres</a:t>
            </a:r>
          </a:p>
          <a:p>
            <a:pPr marL="171450" indent="-171450">
              <a:buFont typeface="Arial" panose="020B0604020202020204" pitchFamily="34" charset="0"/>
              <a:buChar char="•"/>
            </a:pPr>
            <a:r>
              <a:rPr lang="da-DK" sz="1200" dirty="0">
                <a:solidFill>
                  <a:srgbClr val="201E1F"/>
                </a:solidFill>
              </a:rPr>
              <a:t>Coachende ledelsesstil	Medarbejderen er mindre motiveret, og har svært ved at forstå formålet med opgaven</a:t>
            </a:r>
          </a:p>
          <a:p>
            <a:pPr marL="171450" indent="-171450">
              <a:buFont typeface="Arial" panose="020B0604020202020204" pitchFamily="34" charset="0"/>
              <a:buChar char="•"/>
            </a:pPr>
            <a:r>
              <a:rPr lang="da-DK" sz="1200" dirty="0">
                <a:solidFill>
                  <a:srgbClr val="201E1F"/>
                </a:solidFill>
              </a:rPr>
              <a:t>Støttende ledelsesstil	Medarbejderen er rimelig motiveret, men har behov for sparring på opgaven</a:t>
            </a:r>
          </a:p>
          <a:p>
            <a:pPr marL="171450" indent="-171450">
              <a:buFont typeface="Arial" panose="020B0604020202020204" pitchFamily="34" charset="0"/>
              <a:buChar char="•"/>
            </a:pPr>
            <a:r>
              <a:rPr lang="da-DK" sz="1200" dirty="0">
                <a:solidFill>
                  <a:srgbClr val="201E1F"/>
                </a:solidFill>
              </a:rPr>
              <a:t>Delegerende ledelsesstil	Medarbejderen er meget motiveret, og er helt selvkørende for opgavens løsning</a:t>
            </a:r>
          </a:p>
          <a:p>
            <a:pPr marL="171450" indent="-171450">
              <a:buFont typeface="Arial" panose="020B0604020202020204" pitchFamily="34" charset="0"/>
              <a:buChar char="•"/>
            </a:pPr>
            <a:endParaRPr lang="da-DK" sz="1200" dirty="0">
              <a:solidFill>
                <a:srgbClr val="201E1F"/>
              </a:solidFill>
            </a:endParaRPr>
          </a:p>
          <a:p>
            <a:endParaRPr lang="da-DK" sz="1200" dirty="0">
              <a:solidFill>
                <a:srgbClr val="201E1F"/>
              </a:solidFill>
            </a:endParaRPr>
          </a:p>
          <a:p>
            <a:r>
              <a:rPr lang="da-DK" sz="1200" dirty="0">
                <a:solidFill>
                  <a:srgbClr val="201E1F"/>
                </a:solidFill>
              </a:rPr>
              <a:t>Medarbejderens udviklingsniveau er defineret i forhold til kompetence og engagement,</a:t>
            </a:r>
          </a:p>
          <a:p>
            <a:r>
              <a:rPr lang="da-DK" sz="1200" dirty="0">
                <a:solidFill>
                  <a:srgbClr val="201E1F"/>
                </a:solidFill>
              </a:rPr>
              <a:t>hvorfor lederens opgave er, at vælge den ledelsesstil som matcher niveauet medarbejderen er på.</a:t>
            </a:r>
          </a:p>
          <a:p>
            <a:endParaRPr lang="da-DK" sz="1200" dirty="0">
              <a:solidFill>
                <a:srgbClr val="201E1F"/>
              </a:solidFill>
            </a:endParaRPr>
          </a:p>
          <a:p>
            <a:r>
              <a:rPr lang="da-DK" sz="1200" b="0" i="0" dirty="0">
                <a:solidFill>
                  <a:srgbClr val="201E1F"/>
                </a:solidFill>
                <a:effectLst/>
              </a:rPr>
              <a:t>Så egentlig er SL II ® et samspil mellem leder og medarbejder, hvor medarbejderen inddrages og forventes, </a:t>
            </a:r>
            <a:br>
              <a:rPr lang="da-DK" sz="1200" b="0" i="0" dirty="0">
                <a:solidFill>
                  <a:srgbClr val="201E1F"/>
                </a:solidFill>
                <a:effectLst/>
              </a:rPr>
            </a:br>
            <a:r>
              <a:rPr lang="da-DK" sz="1200" b="0" i="0" dirty="0">
                <a:solidFill>
                  <a:srgbClr val="201E1F"/>
                </a:solidFill>
                <a:effectLst/>
              </a:rPr>
              <a:t>at </a:t>
            </a:r>
            <a:r>
              <a:rPr lang="da-DK" sz="1200" dirty="0">
                <a:solidFill>
                  <a:srgbClr val="201E1F"/>
                </a:solidFill>
              </a:rPr>
              <a:t>tage medansvar for at blive ledet.</a:t>
            </a:r>
            <a:endParaRPr lang="da-DK" sz="1200" dirty="0">
              <a:solidFill>
                <a:srgbClr val="333333"/>
              </a:solidFill>
            </a:endParaRPr>
          </a:p>
        </p:txBody>
      </p:sp>
      <p:pic>
        <p:nvPicPr>
          <p:cNvPr id="21" name="Grafik 64" descr="Hjem">
            <a:hlinkClick r:id="rId10" action="ppaction://hlinksldjump"/>
            <a:extLst>
              <a:ext uri="{FF2B5EF4-FFF2-40B4-BE49-F238E27FC236}">
                <a16:creationId xmlns:a16="http://schemas.microsoft.com/office/drawing/2014/main" id="{92020C25-FE43-4F4B-B481-EB965472575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153" y="127113"/>
            <a:ext cx="407840" cy="407840"/>
          </a:xfrm>
          <a:prstGeom prst="rect">
            <a:avLst/>
          </a:prstGeom>
        </p:spPr>
      </p:pic>
      <p:pic>
        <p:nvPicPr>
          <p:cNvPr id="22" name="Grafik 10" descr="Pil vandret u-vending">
            <a:hlinkClick r:id="" action="ppaction://hlinkshowjump?jump=lastslideviewed"/>
            <a:extLst>
              <a:ext uri="{FF2B5EF4-FFF2-40B4-BE49-F238E27FC236}">
                <a16:creationId xmlns:a16="http://schemas.microsoft.com/office/drawing/2014/main" id="{C5982C54-F71F-49C5-8D08-2247AA5AB2F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587" y="157640"/>
            <a:ext cx="347297" cy="373662"/>
          </a:xfrm>
          <a:prstGeom prst="rect">
            <a:avLst/>
          </a:prstGeom>
        </p:spPr>
      </p:pic>
      <p:pic>
        <p:nvPicPr>
          <p:cNvPr id="5" name="Billede 4" descr="Et billede, der indeholder skilt, lastbil, skærm, bus&#10;&#10;Automatisk genereret beskrivelse">
            <a:extLst>
              <a:ext uri="{FF2B5EF4-FFF2-40B4-BE49-F238E27FC236}">
                <a16:creationId xmlns:a16="http://schemas.microsoft.com/office/drawing/2014/main" id="{3001870E-2C67-447B-B942-FCC2BB582A8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49546" y="2297144"/>
            <a:ext cx="2458366" cy="2465047"/>
          </a:xfrm>
          <a:prstGeom prst="rect">
            <a:avLst/>
          </a:prstGeom>
        </p:spPr>
      </p:pic>
      <p:pic>
        <p:nvPicPr>
          <p:cNvPr id="7" name="Billede 6">
            <a:extLst>
              <a:ext uri="{FF2B5EF4-FFF2-40B4-BE49-F238E27FC236}">
                <a16:creationId xmlns:a16="http://schemas.microsoft.com/office/drawing/2014/main" id="{14F448BD-FAAF-4F3F-B65D-751A22AD1D6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49546" y="5344843"/>
            <a:ext cx="2458367" cy="790429"/>
          </a:xfrm>
          <a:prstGeom prst="rect">
            <a:avLst/>
          </a:prstGeom>
        </p:spPr>
      </p:pic>
      <p:cxnSp>
        <p:nvCxnSpPr>
          <p:cNvPr id="9" name="Lige pilforbindelse 8">
            <a:extLst>
              <a:ext uri="{FF2B5EF4-FFF2-40B4-BE49-F238E27FC236}">
                <a16:creationId xmlns:a16="http://schemas.microsoft.com/office/drawing/2014/main" id="{BCDE8656-A832-4520-94E7-86B3CDA3152A}"/>
              </a:ext>
            </a:extLst>
          </p:cNvPr>
          <p:cNvCxnSpPr/>
          <p:nvPr/>
        </p:nvCxnSpPr>
        <p:spPr>
          <a:xfrm>
            <a:off x="8478560" y="2297144"/>
            <a:ext cx="0" cy="246504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46521972-1D67-486A-9F72-02FD8A4CC63C}"/>
              </a:ext>
            </a:extLst>
          </p:cNvPr>
          <p:cNvSpPr txBox="1"/>
          <p:nvPr/>
        </p:nvSpPr>
        <p:spPr>
          <a:xfrm rot="16200000">
            <a:off x="7945780" y="3391167"/>
            <a:ext cx="1059547" cy="276999"/>
          </a:xfrm>
          <a:prstGeom prst="rect">
            <a:avLst/>
          </a:prstGeom>
          <a:solidFill>
            <a:schemeClr val="bg1"/>
          </a:solidFill>
        </p:spPr>
        <p:txBody>
          <a:bodyPr wrap="square" rtlCol="0">
            <a:spAutoFit/>
          </a:bodyPr>
          <a:lstStyle/>
          <a:p>
            <a:pPr algn="ctr"/>
            <a:r>
              <a:rPr lang="da-DK" sz="1200" dirty="0"/>
              <a:t>Grad af støtte</a:t>
            </a:r>
          </a:p>
        </p:txBody>
      </p:sp>
      <p:cxnSp>
        <p:nvCxnSpPr>
          <p:cNvPr id="23" name="Lige pilforbindelse 22">
            <a:extLst>
              <a:ext uri="{FF2B5EF4-FFF2-40B4-BE49-F238E27FC236}">
                <a16:creationId xmlns:a16="http://schemas.microsoft.com/office/drawing/2014/main" id="{0C9E5997-44D1-4A38-9DE0-334789D27FE0}"/>
              </a:ext>
            </a:extLst>
          </p:cNvPr>
          <p:cNvCxnSpPr>
            <a:cxnSpLocks/>
          </p:cNvCxnSpPr>
          <p:nvPr/>
        </p:nvCxnSpPr>
        <p:spPr>
          <a:xfrm rot="5400000">
            <a:off x="9964338" y="3757995"/>
            <a:ext cx="0" cy="246504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kstfelt 23">
            <a:extLst>
              <a:ext uri="{FF2B5EF4-FFF2-40B4-BE49-F238E27FC236}">
                <a16:creationId xmlns:a16="http://schemas.microsoft.com/office/drawing/2014/main" id="{D6581963-B750-4333-AC48-DB0926915FE4}"/>
              </a:ext>
            </a:extLst>
          </p:cNvPr>
          <p:cNvSpPr txBox="1"/>
          <p:nvPr/>
        </p:nvSpPr>
        <p:spPr>
          <a:xfrm>
            <a:off x="9431558" y="4852018"/>
            <a:ext cx="1088236" cy="276999"/>
          </a:xfrm>
          <a:prstGeom prst="rect">
            <a:avLst/>
          </a:prstGeom>
          <a:solidFill>
            <a:schemeClr val="bg1"/>
          </a:solidFill>
        </p:spPr>
        <p:txBody>
          <a:bodyPr wrap="square" rtlCol="0">
            <a:spAutoFit/>
          </a:bodyPr>
          <a:lstStyle/>
          <a:p>
            <a:pPr algn="ctr"/>
            <a:r>
              <a:rPr lang="da-DK" sz="1200" dirty="0"/>
              <a:t>Grad af styring</a:t>
            </a:r>
          </a:p>
        </p:txBody>
      </p:sp>
      <p:sp>
        <p:nvSpPr>
          <p:cNvPr id="11" name="Tekstfelt 10">
            <a:extLst>
              <a:ext uri="{FF2B5EF4-FFF2-40B4-BE49-F238E27FC236}">
                <a16:creationId xmlns:a16="http://schemas.microsoft.com/office/drawing/2014/main" id="{E6BDF61A-4284-4C8B-91B4-D57A225F57DE}"/>
              </a:ext>
            </a:extLst>
          </p:cNvPr>
          <p:cNvSpPr txBox="1"/>
          <p:nvPr/>
        </p:nvSpPr>
        <p:spPr>
          <a:xfrm>
            <a:off x="8234137" y="2002057"/>
            <a:ext cx="482831" cy="276999"/>
          </a:xfrm>
          <a:prstGeom prst="rect">
            <a:avLst/>
          </a:prstGeom>
          <a:solidFill>
            <a:schemeClr val="bg1"/>
          </a:solidFill>
        </p:spPr>
        <p:txBody>
          <a:bodyPr wrap="square" rtlCol="0">
            <a:spAutoFit/>
          </a:bodyPr>
          <a:lstStyle/>
          <a:p>
            <a:pPr algn="ctr"/>
            <a:r>
              <a:rPr lang="da-DK" sz="1200" dirty="0"/>
              <a:t>Høj</a:t>
            </a:r>
          </a:p>
        </p:txBody>
      </p:sp>
      <p:sp>
        <p:nvSpPr>
          <p:cNvPr id="37" name="Tekstfelt 36">
            <a:extLst>
              <a:ext uri="{FF2B5EF4-FFF2-40B4-BE49-F238E27FC236}">
                <a16:creationId xmlns:a16="http://schemas.microsoft.com/office/drawing/2014/main" id="{2D86C01C-1683-4CD9-A598-3B5F44E565C6}"/>
              </a:ext>
            </a:extLst>
          </p:cNvPr>
          <p:cNvSpPr txBox="1"/>
          <p:nvPr/>
        </p:nvSpPr>
        <p:spPr>
          <a:xfrm>
            <a:off x="9964338" y="6207367"/>
            <a:ext cx="1577592" cy="276999"/>
          </a:xfrm>
          <a:prstGeom prst="rect">
            <a:avLst/>
          </a:prstGeom>
          <a:solidFill>
            <a:schemeClr val="bg1"/>
          </a:solidFill>
        </p:spPr>
        <p:txBody>
          <a:bodyPr wrap="square" rtlCol="0">
            <a:spAutoFit/>
          </a:bodyPr>
          <a:lstStyle/>
          <a:p>
            <a:pPr algn="ctr"/>
            <a:r>
              <a:rPr lang="da-DK" sz="1200" dirty="0"/>
              <a:t>Under udvikling</a:t>
            </a:r>
          </a:p>
        </p:txBody>
      </p:sp>
      <p:sp>
        <p:nvSpPr>
          <p:cNvPr id="38" name="Tekstfelt 37">
            <a:extLst>
              <a:ext uri="{FF2B5EF4-FFF2-40B4-BE49-F238E27FC236}">
                <a16:creationId xmlns:a16="http://schemas.microsoft.com/office/drawing/2014/main" id="{44A8CF55-47A0-454C-BF7A-1BDEA863B4A0}"/>
              </a:ext>
            </a:extLst>
          </p:cNvPr>
          <p:cNvSpPr txBox="1"/>
          <p:nvPr/>
        </p:nvSpPr>
        <p:spPr>
          <a:xfrm>
            <a:off x="8635674" y="6207367"/>
            <a:ext cx="719344" cy="276999"/>
          </a:xfrm>
          <a:prstGeom prst="rect">
            <a:avLst/>
          </a:prstGeom>
          <a:solidFill>
            <a:schemeClr val="bg1"/>
          </a:solidFill>
        </p:spPr>
        <p:txBody>
          <a:bodyPr wrap="square" rtlCol="0">
            <a:spAutoFit/>
          </a:bodyPr>
          <a:lstStyle/>
          <a:p>
            <a:pPr algn="ctr"/>
            <a:r>
              <a:rPr lang="da-DK" sz="1200" dirty="0"/>
              <a:t>Udviklet</a:t>
            </a:r>
          </a:p>
        </p:txBody>
      </p:sp>
      <p:cxnSp>
        <p:nvCxnSpPr>
          <p:cNvPr id="39" name="Lige pilforbindelse 38">
            <a:extLst>
              <a:ext uri="{FF2B5EF4-FFF2-40B4-BE49-F238E27FC236}">
                <a16:creationId xmlns:a16="http://schemas.microsoft.com/office/drawing/2014/main" id="{09D34BD8-9A2F-4E83-B261-45002E7483BB}"/>
              </a:ext>
            </a:extLst>
          </p:cNvPr>
          <p:cNvCxnSpPr>
            <a:cxnSpLocks/>
          </p:cNvCxnSpPr>
          <p:nvPr/>
        </p:nvCxnSpPr>
        <p:spPr>
          <a:xfrm flipH="1">
            <a:off x="9329686" y="6345865"/>
            <a:ext cx="854549" cy="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09328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693c129-c24c-4ed1-8162-534f6eb64d76">SS44E7UWSKDF-1431834662-10</_dlc_DocId>
    <_dlc_DocIdUrl xmlns="e693c129-c24c-4ed1-8162-534f6eb64d76">
      <Url>https://intranet.kirkenettet.dk/sites/haandboeger/km/hbfkpromodel/_layouts/15/DocIdRedir.aspx?ID=SS44E7UWSKDF-1431834662-10</Url>
      <Description>SS44E7UWSKDF-1431834662-10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BC7C7FF5062F3F4FA84E03E98E9821ED" ma:contentTypeVersion="5" ma:contentTypeDescription="Opret et nyt dokument." ma:contentTypeScope="" ma:versionID="b3fd21b40c041308449520864a7caf36">
  <xsd:schema xmlns:xsd="http://www.w3.org/2001/XMLSchema" xmlns:xs="http://www.w3.org/2001/XMLSchema" xmlns:p="http://schemas.microsoft.com/office/2006/metadata/properties" xmlns:ns1="http://schemas.microsoft.com/sharepoint/v3" xmlns:ns2="e693c129-c24c-4ed1-8162-534f6eb64d76" targetNamespace="http://schemas.microsoft.com/office/2006/metadata/properties" ma:root="true" ma:fieldsID="2f37e9287de76c1aa6d6dfc204ac19a4" ns1:_="" ns2:_="">
    <xsd:import namespace="http://schemas.microsoft.com/sharepoint/v3"/>
    <xsd:import namespace="e693c129-c24c-4ed1-8162-534f6eb64d7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 ma:hidden="true" ma:internalName="PublishingStartDate">
      <xsd:simpleType>
        <xsd:restriction base="dms:Unknown"/>
      </xsd:simpleType>
    </xsd:element>
    <xsd:element name="PublishingExpirationDate" ma:index="9" nillable="true" ma:displayName="Slutdato for planlægning"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93c129-c24c-4ed1-8162-534f6eb64d76" elementFormDefault="qualified">
    <xsd:import namespace="http://schemas.microsoft.com/office/2006/documentManagement/types"/>
    <xsd:import namespace="http://schemas.microsoft.com/office/infopath/2007/PartnerControls"/>
    <xsd:element name="_dlc_DocId" ma:index="10" nillable="true" ma:displayName="Værdi for dokument-id" ma:description="Værdien af det dokument-id, der er tildelt dette element." ma:internalName="_dlc_DocId" ma:readOnly="true">
      <xsd:simpleType>
        <xsd:restriction base="dms:Text"/>
      </xsd:simpleType>
    </xsd:element>
    <xsd:element name="_dlc_DocIdUrl" ma:index="11"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7E8D03-7EED-4B9B-81D9-8D4E1ACF8D21}">
  <ds:schemaRefs>
    <ds:schemaRef ds:uri="http://schemas.microsoft.com/sharepoint/events"/>
  </ds:schemaRefs>
</ds:datastoreItem>
</file>

<file path=customXml/itemProps2.xml><?xml version="1.0" encoding="utf-8"?>
<ds:datastoreItem xmlns:ds="http://schemas.openxmlformats.org/officeDocument/2006/customXml" ds:itemID="{A27454CB-BFB2-4765-8920-65F275FB04E1}">
  <ds:schemaRefs>
    <ds:schemaRef ds:uri="http://schemas.microsoft.com/sharepoint/v3"/>
    <ds:schemaRef ds:uri="http://schemas.microsoft.com/office/2006/documentManagement/types"/>
    <ds:schemaRef ds:uri="http://purl.org/dc/elements/1.1/"/>
    <ds:schemaRef ds:uri="e693c129-c24c-4ed1-8162-534f6eb64d76"/>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3F9EF5A-C62F-40A8-B0DD-37ABF60E7106}">
  <ds:schemaRefs>
    <ds:schemaRef ds:uri="http://schemas.microsoft.com/sharepoint/v3/contenttype/forms"/>
  </ds:schemaRefs>
</ds:datastoreItem>
</file>

<file path=customXml/itemProps4.xml><?xml version="1.0" encoding="utf-8"?>
<ds:datastoreItem xmlns:ds="http://schemas.openxmlformats.org/officeDocument/2006/customXml" ds:itemID="{1DE0BBB4-1A9D-491E-91AB-485163EC8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693c129-c24c-4ed1-8162-534f6eb64d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24602</TotalTime>
  <Words>17707</Words>
  <Application>Microsoft Office PowerPoint</Application>
  <PresentationFormat>Widescreen</PresentationFormat>
  <Paragraphs>3543</Paragraphs>
  <Slides>94</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94</vt:i4>
      </vt:variant>
    </vt:vector>
  </HeadingPairs>
  <TitlesOfParts>
    <vt:vector size="101" baseType="lpstr">
      <vt:lpstr>Arial</vt:lpstr>
      <vt:lpstr>Calibri</vt:lpstr>
      <vt:lpstr>Calibri Light</vt:lpstr>
      <vt:lpstr>Lao UI</vt:lpstr>
      <vt:lpstr>Times New Roman</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Metodebeskrivelser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Skabeloner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Eksempler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Henrik Heeris</dc:creator>
  <cp:lastModifiedBy>Ulrika Guldbæk Adams</cp:lastModifiedBy>
  <cp:revision>639</cp:revision>
  <dcterms:created xsi:type="dcterms:W3CDTF">2020-02-20T18:05:44Z</dcterms:created>
  <dcterms:modified xsi:type="dcterms:W3CDTF">2024-03-11T12:18:47Z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3558e255-dad1-44b6-b181-e3c306772fa1</vt:lpwstr>
  </property>
  <property fmtid="{D5CDD505-2E9C-101B-9397-08002B2CF9AE}" pid="3" name="ContentTypeId">
    <vt:lpwstr>0x010100BC7C7FF5062F3F4FA84E03E98E9821ED</vt:lpwstr>
  </property>
</Properties>
</file>